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ppt/tags/tag2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5.xml" ContentType="application/vnd.openxmlformats-officedocument.presentationml.notesSlide+xml"/>
  <Override PartName="/ppt/tags/tag57.xml" ContentType="application/vnd.openxmlformats-officedocument.presentationml.tags+xml"/>
  <Override PartName="/ppt/notesSlides/notesSlide16.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20.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25.xml" ContentType="application/vnd.openxmlformats-officedocument.presentationml.notesSlide+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79.xml" ContentType="application/vnd.openxmlformats-officedocument.presentationml.tags+xml"/>
  <Override PartName="/ppt/notesSlides/notesSlide28.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2"/>
  </p:notesMasterIdLst>
  <p:handoutMasterIdLst>
    <p:handoutMasterId r:id="rId83"/>
  </p:handoutMasterIdLst>
  <p:sldIdLst>
    <p:sldId id="349" r:id="rId2"/>
    <p:sldId id="329" r:id="rId3"/>
    <p:sldId id="2018" r:id="rId4"/>
    <p:sldId id="2071" r:id="rId5"/>
    <p:sldId id="2072" r:id="rId6"/>
    <p:sldId id="876" r:id="rId7"/>
    <p:sldId id="768" r:id="rId8"/>
    <p:sldId id="1537" r:id="rId9"/>
    <p:sldId id="1654" r:id="rId10"/>
    <p:sldId id="1916" r:id="rId11"/>
    <p:sldId id="1917" r:id="rId12"/>
    <p:sldId id="886" r:id="rId13"/>
    <p:sldId id="884" r:id="rId14"/>
    <p:sldId id="1918" r:id="rId15"/>
    <p:sldId id="1405" r:id="rId16"/>
    <p:sldId id="893" r:id="rId17"/>
    <p:sldId id="1406" r:id="rId18"/>
    <p:sldId id="1121" r:id="rId19"/>
    <p:sldId id="1483" r:id="rId20"/>
    <p:sldId id="1013" r:id="rId21"/>
    <p:sldId id="897" r:id="rId22"/>
    <p:sldId id="1538" r:id="rId23"/>
    <p:sldId id="1733" r:id="rId24"/>
    <p:sldId id="1762" r:id="rId25"/>
    <p:sldId id="2004" r:id="rId26"/>
    <p:sldId id="904" r:id="rId27"/>
    <p:sldId id="2073" r:id="rId28"/>
    <p:sldId id="2074" r:id="rId29"/>
    <p:sldId id="903" r:id="rId30"/>
    <p:sldId id="905" r:id="rId31"/>
    <p:sldId id="1754" r:id="rId32"/>
    <p:sldId id="1741" r:id="rId33"/>
    <p:sldId id="2014" r:id="rId34"/>
    <p:sldId id="1486" r:id="rId35"/>
    <p:sldId id="1764" r:id="rId36"/>
    <p:sldId id="1751" r:id="rId37"/>
    <p:sldId id="2009" r:id="rId38"/>
    <p:sldId id="1743" r:id="rId39"/>
    <p:sldId id="1765" r:id="rId40"/>
    <p:sldId id="1746" r:id="rId41"/>
    <p:sldId id="2048" r:id="rId42"/>
    <p:sldId id="1059" r:id="rId43"/>
    <p:sldId id="1766" r:id="rId44"/>
    <p:sldId id="1748" r:id="rId45"/>
    <p:sldId id="1488" r:id="rId46"/>
    <p:sldId id="1749" r:id="rId47"/>
    <p:sldId id="912" r:id="rId48"/>
    <p:sldId id="1829" r:id="rId49"/>
    <p:sldId id="913" r:id="rId50"/>
    <p:sldId id="1914" r:id="rId51"/>
    <p:sldId id="2131" r:id="rId52"/>
    <p:sldId id="2132" r:id="rId53"/>
    <p:sldId id="2133" r:id="rId54"/>
    <p:sldId id="2163" r:id="rId55"/>
    <p:sldId id="2164" r:id="rId56"/>
    <p:sldId id="914" r:id="rId57"/>
    <p:sldId id="2134" r:id="rId58"/>
    <p:sldId id="2137" r:id="rId59"/>
    <p:sldId id="2138" r:id="rId60"/>
    <p:sldId id="2139" r:id="rId61"/>
    <p:sldId id="2141" r:id="rId62"/>
    <p:sldId id="2142" r:id="rId63"/>
    <p:sldId id="890" r:id="rId64"/>
    <p:sldId id="921" r:id="rId65"/>
    <p:sldId id="924" r:id="rId66"/>
    <p:sldId id="2143" r:id="rId67"/>
    <p:sldId id="1825" r:id="rId68"/>
    <p:sldId id="2146" r:id="rId69"/>
    <p:sldId id="2144" r:id="rId70"/>
    <p:sldId id="2160" r:id="rId71"/>
    <p:sldId id="2165" r:id="rId72"/>
    <p:sldId id="2145" r:id="rId73"/>
    <p:sldId id="2147" r:id="rId74"/>
    <p:sldId id="927" r:id="rId75"/>
    <p:sldId id="928" r:id="rId76"/>
    <p:sldId id="2148" r:id="rId77"/>
    <p:sldId id="2152" r:id="rId78"/>
    <p:sldId id="2151" r:id="rId79"/>
    <p:sldId id="1004" r:id="rId80"/>
    <p:sldId id="1828" r:id="rId81"/>
  </p:sldIdLst>
  <p:sldSz cx="12192000" cy="6858000"/>
  <p:notesSz cx="6858000" cy="9144000"/>
  <p:custDataLst>
    <p:tags r:id="rId8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58" userDrawn="1">
          <p15:clr>
            <a:srgbClr val="A4A3A4"/>
          </p15:clr>
        </p15:guide>
        <p15:guide id="2" pos="904" userDrawn="1">
          <p15:clr>
            <a:srgbClr val="A4A3A4"/>
          </p15:clr>
        </p15:guide>
        <p15:guide id="3" orient="horz" pos="211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 initials="a" lastIdx="3" clrIdx="0"/>
  <p:cmAuthor id="2" name="edu" initials="e" lastIdx="14" clrIdx="1"/>
  <p:cmAuthor id="3" name="chuen" initials="chuen" lastIdx="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00"/>
    <a:srgbClr val="FF0101"/>
    <a:srgbClr val="AD0000"/>
    <a:srgbClr val="405114"/>
    <a:srgbClr val="1B1E0A"/>
    <a:srgbClr val="1D4C6D"/>
    <a:srgbClr val="032747"/>
    <a:srgbClr val="9E0406"/>
    <a:srgbClr val="FF9000"/>
    <a:srgbClr val="FF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9" autoAdjust="0"/>
    <p:restoredTop sz="91259" autoAdjust="0"/>
  </p:normalViewPr>
  <p:slideViewPr>
    <p:cSldViewPr snapToGrid="0" showGuides="1">
      <p:cViewPr varScale="1">
        <p:scale>
          <a:sx n="95" d="100"/>
          <a:sy n="95" d="100"/>
        </p:scale>
        <p:origin x="348" y="252"/>
      </p:cViewPr>
      <p:guideLst>
        <p:guide pos="3858"/>
        <p:guide pos="904"/>
        <p:guide orient="horz" pos="2118"/>
      </p:guideLst>
    </p:cSldViewPr>
  </p:slideViewPr>
  <p:notesTextViewPr>
    <p:cViewPr>
      <p:scale>
        <a:sx n="3" d="2"/>
        <a:sy n="3" d="2"/>
      </p:scale>
      <p:origin x="0" y="0"/>
    </p:cViewPr>
  </p:notesTextViewPr>
  <p:sorterViewPr>
    <p:cViewPr varScale="1">
      <p:scale>
        <a:sx n="1" d="1"/>
        <a:sy n="1" d="1"/>
      </p:scale>
      <p:origin x="0" y="-1320"/>
    </p:cViewPr>
  </p:sorterViewPr>
  <p:notesViewPr>
    <p:cSldViewPr snapToGrid="0">
      <p:cViewPr varScale="1">
        <p:scale>
          <a:sx n="87" d="100"/>
          <a:sy n="87" d="100"/>
        </p:scale>
        <p:origin x="336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gs" Target="tags/tag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q\Documents\WeChat%20Files\wxid_ie6dadxuffvp21\FileStorage\MsgAttach\721558a5de794ed7b15298760dfa6e8a\File\2022-07\&#20116;&#22269;GDP&#22686;&#38271;&#29575;&#25968;&#25454;&#65288;2008-2021&#65289;.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989556022418801E-2"/>
          <c:y val="1.7173226145605298E-2"/>
          <c:w val="0.91889662292624597"/>
          <c:h val="0.84143265667248301"/>
        </c:manualLayout>
      </c:layout>
      <c:lineChart>
        <c:grouping val="standard"/>
        <c:varyColors val="0"/>
        <c:ser>
          <c:idx val="0"/>
          <c:order val="0"/>
          <c:tx>
            <c:strRef>
              <c:f>'[五国GDP增长率数据（2008-2021）.xlsx]Sheet1'!$A$2</c:f>
              <c:strCache>
                <c:ptCount val="1"/>
                <c:pt idx="0">
                  <c:v>中国</c:v>
                </c:pt>
              </c:strCache>
            </c:strRef>
          </c:tx>
          <c:spPr>
            <a:ln w="31750" cap="rnd">
              <a:solidFill>
                <a:schemeClr val="accent1"/>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TW" sz="900" b="0" i="0" u="none" strike="noStrike" kern="1200" baseline="0">
                    <a:solidFill>
                      <a:schemeClr val="tx2"/>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'[五国GDP增长率数据（2008-2021）.xlsx]Sheet1'!$B$1:$O$1</c:f>
              <c:numCache>
                <c:formatCode>@</c:formatCode>
                <c:ptCount val="14"/>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numCache>
            </c:numRef>
          </c:cat>
          <c:val>
            <c:numRef>
              <c:f>'[五国GDP增长率数据（2008-2021）.xlsx]Sheet1'!$B$2:$O$2</c:f>
              <c:numCache>
                <c:formatCode>@</c:formatCode>
                <c:ptCount val="14"/>
                <c:pt idx="0">
                  <c:v>9.6999999999999993</c:v>
                </c:pt>
                <c:pt idx="1">
                  <c:v>9.4</c:v>
                </c:pt>
                <c:pt idx="2">
                  <c:v>10.6</c:v>
                </c:pt>
                <c:pt idx="3">
                  <c:v>9.6</c:v>
                </c:pt>
                <c:pt idx="4">
                  <c:v>7.9</c:v>
                </c:pt>
                <c:pt idx="5">
                  <c:v>7.8</c:v>
                </c:pt>
                <c:pt idx="6">
                  <c:v>7.4</c:v>
                </c:pt>
                <c:pt idx="7">
                  <c:v>7</c:v>
                </c:pt>
                <c:pt idx="8">
                  <c:v>6.8</c:v>
                </c:pt>
                <c:pt idx="9">
                  <c:v>6.9</c:v>
                </c:pt>
                <c:pt idx="10">
                  <c:v>6.7</c:v>
                </c:pt>
                <c:pt idx="11">
                  <c:v>6</c:v>
                </c:pt>
                <c:pt idx="12">
                  <c:v>2.2000000000000002</c:v>
                </c:pt>
                <c:pt idx="13">
                  <c:v>8.1</c:v>
                </c:pt>
              </c:numCache>
            </c:numRef>
          </c:val>
          <c:smooth val="0"/>
          <c:extLst>
            <c:ext xmlns:c16="http://schemas.microsoft.com/office/drawing/2014/chart" uri="{C3380CC4-5D6E-409C-BE32-E72D297353CC}">
              <c16:uniqueId val="{00000000-F9CB-4D80-B97B-06D89C6AD505}"/>
            </c:ext>
          </c:extLst>
        </c:ser>
        <c:ser>
          <c:idx val="1"/>
          <c:order val="1"/>
          <c:tx>
            <c:strRef>
              <c:f>'[五国GDP增长率数据（2008-2021）.xlsx]Sheet1'!$A$3</c:f>
              <c:strCache>
                <c:ptCount val="1"/>
                <c:pt idx="0">
                  <c:v>日本</c:v>
                </c:pt>
              </c:strCache>
            </c:strRef>
          </c:tx>
          <c:spPr>
            <a:ln w="31750" cap="rnd">
              <a:solidFill>
                <a:schemeClr val="accent2"/>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TW" sz="900" b="0" i="0" u="none" strike="noStrike" kern="1200" baseline="0">
                    <a:solidFill>
                      <a:schemeClr val="tx2"/>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'[五国GDP增长率数据（2008-2021）.xlsx]Sheet1'!$B$1:$O$1</c:f>
              <c:numCache>
                <c:formatCode>@</c:formatCode>
                <c:ptCount val="14"/>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numCache>
            </c:numRef>
          </c:cat>
          <c:val>
            <c:numRef>
              <c:f>'[五国GDP增长率数据（2008-2021）.xlsx]Sheet1'!$B$3:$O$3</c:f>
              <c:numCache>
                <c:formatCode>@</c:formatCode>
                <c:ptCount val="14"/>
                <c:pt idx="0">
                  <c:v>-1.2</c:v>
                </c:pt>
                <c:pt idx="1">
                  <c:v>-5.7</c:v>
                </c:pt>
                <c:pt idx="2">
                  <c:v>4.0999999999999996</c:v>
                </c:pt>
                <c:pt idx="3">
                  <c:v>0</c:v>
                </c:pt>
                <c:pt idx="4">
                  <c:v>1.4</c:v>
                </c:pt>
                <c:pt idx="5">
                  <c:v>2</c:v>
                </c:pt>
                <c:pt idx="6">
                  <c:v>0.3</c:v>
                </c:pt>
                <c:pt idx="7">
                  <c:v>1.6</c:v>
                </c:pt>
                <c:pt idx="8">
                  <c:v>0.8</c:v>
                </c:pt>
                <c:pt idx="9">
                  <c:v>1.7</c:v>
                </c:pt>
                <c:pt idx="10">
                  <c:v>0.6</c:v>
                </c:pt>
                <c:pt idx="11">
                  <c:v>-0.2</c:v>
                </c:pt>
                <c:pt idx="12">
                  <c:v>-4.5</c:v>
                </c:pt>
                <c:pt idx="13">
                  <c:v>1.6</c:v>
                </c:pt>
              </c:numCache>
            </c:numRef>
          </c:val>
          <c:smooth val="0"/>
          <c:extLst>
            <c:ext xmlns:c16="http://schemas.microsoft.com/office/drawing/2014/chart" uri="{C3380CC4-5D6E-409C-BE32-E72D297353CC}">
              <c16:uniqueId val="{00000001-F9CB-4D80-B97B-06D89C6AD505}"/>
            </c:ext>
          </c:extLst>
        </c:ser>
        <c:ser>
          <c:idx val="2"/>
          <c:order val="2"/>
          <c:tx>
            <c:strRef>
              <c:f>'[五国GDP增长率数据（2008-2021）.xlsx]Sheet1'!$A$4</c:f>
              <c:strCache>
                <c:ptCount val="1"/>
                <c:pt idx="0">
                  <c:v>美国</c:v>
                </c:pt>
              </c:strCache>
            </c:strRef>
          </c:tx>
          <c:spPr>
            <a:ln w="31750" cap="rnd">
              <a:solidFill>
                <a:schemeClr val="accent3"/>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TW" sz="900" b="0" i="0" u="none" strike="noStrike" kern="1200" baseline="0">
                    <a:solidFill>
                      <a:schemeClr val="tx2"/>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'[五国GDP增长率数据（2008-2021）.xlsx]Sheet1'!$B$1:$O$1</c:f>
              <c:numCache>
                <c:formatCode>@</c:formatCode>
                <c:ptCount val="14"/>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numCache>
            </c:numRef>
          </c:cat>
          <c:val>
            <c:numRef>
              <c:f>'[五国GDP增长率数据（2008-2021）.xlsx]Sheet1'!$B$4:$O$4</c:f>
              <c:numCache>
                <c:formatCode>@</c:formatCode>
                <c:ptCount val="14"/>
                <c:pt idx="0">
                  <c:v>0.1</c:v>
                </c:pt>
                <c:pt idx="1">
                  <c:v>-2.6</c:v>
                </c:pt>
                <c:pt idx="2">
                  <c:v>2.7</c:v>
                </c:pt>
                <c:pt idx="3">
                  <c:v>1.5</c:v>
                </c:pt>
                <c:pt idx="4">
                  <c:v>2.2999999999999998</c:v>
                </c:pt>
                <c:pt idx="5">
                  <c:v>1.8</c:v>
                </c:pt>
                <c:pt idx="6">
                  <c:v>2.2999999999999998</c:v>
                </c:pt>
                <c:pt idx="7">
                  <c:v>2.7</c:v>
                </c:pt>
                <c:pt idx="8">
                  <c:v>1.7</c:v>
                </c:pt>
                <c:pt idx="9">
                  <c:v>2.2999999999999998</c:v>
                </c:pt>
                <c:pt idx="10">
                  <c:v>2.9</c:v>
                </c:pt>
                <c:pt idx="11">
                  <c:v>2.2999999999999998</c:v>
                </c:pt>
                <c:pt idx="12">
                  <c:v>-3.4</c:v>
                </c:pt>
                <c:pt idx="13">
                  <c:v>5.7</c:v>
                </c:pt>
              </c:numCache>
            </c:numRef>
          </c:val>
          <c:smooth val="0"/>
          <c:extLst>
            <c:ext xmlns:c16="http://schemas.microsoft.com/office/drawing/2014/chart" uri="{C3380CC4-5D6E-409C-BE32-E72D297353CC}">
              <c16:uniqueId val="{00000002-F9CB-4D80-B97B-06D89C6AD505}"/>
            </c:ext>
          </c:extLst>
        </c:ser>
        <c:ser>
          <c:idx val="3"/>
          <c:order val="3"/>
          <c:tx>
            <c:strRef>
              <c:f>'[五国GDP增长率数据（2008-2021）.xlsx]Sheet1'!$A$5</c:f>
              <c:strCache>
                <c:ptCount val="1"/>
                <c:pt idx="0">
                  <c:v>欧盟</c:v>
                </c:pt>
              </c:strCache>
            </c:strRef>
          </c:tx>
          <c:spPr>
            <a:ln w="31750" cap="rnd">
              <a:solidFill>
                <a:schemeClr val="accent4"/>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TW" sz="900" b="0" i="0" u="none" strike="noStrike" kern="1200" baseline="0">
                    <a:solidFill>
                      <a:schemeClr val="tx2"/>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'[五国GDP增长率数据（2008-2021）.xlsx]Sheet1'!$B$1:$O$1</c:f>
              <c:numCache>
                <c:formatCode>@</c:formatCode>
                <c:ptCount val="14"/>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numCache>
            </c:numRef>
          </c:cat>
          <c:val>
            <c:numRef>
              <c:f>'[五国GDP增长率数据（2008-2021）.xlsx]Sheet1'!$B$5:$O$5</c:f>
              <c:numCache>
                <c:formatCode>@</c:formatCode>
                <c:ptCount val="14"/>
                <c:pt idx="0">
                  <c:v>0.6</c:v>
                </c:pt>
                <c:pt idx="1">
                  <c:v>-4.3</c:v>
                </c:pt>
                <c:pt idx="2">
                  <c:v>2.2000000000000002</c:v>
                </c:pt>
                <c:pt idx="3">
                  <c:v>1.9</c:v>
                </c:pt>
                <c:pt idx="4">
                  <c:v>-0.7</c:v>
                </c:pt>
                <c:pt idx="5">
                  <c:v>0</c:v>
                </c:pt>
                <c:pt idx="6">
                  <c:v>1.6</c:v>
                </c:pt>
                <c:pt idx="7">
                  <c:v>2.2999999999999998</c:v>
                </c:pt>
                <c:pt idx="8">
                  <c:v>2</c:v>
                </c:pt>
                <c:pt idx="9">
                  <c:v>2.8</c:v>
                </c:pt>
                <c:pt idx="10">
                  <c:v>2.1</c:v>
                </c:pt>
                <c:pt idx="11">
                  <c:v>1.8</c:v>
                </c:pt>
                <c:pt idx="12">
                  <c:v>-6</c:v>
                </c:pt>
                <c:pt idx="13">
                  <c:v>5.4</c:v>
                </c:pt>
              </c:numCache>
            </c:numRef>
          </c:val>
          <c:smooth val="0"/>
          <c:extLst>
            <c:ext xmlns:c16="http://schemas.microsoft.com/office/drawing/2014/chart" uri="{C3380CC4-5D6E-409C-BE32-E72D297353CC}">
              <c16:uniqueId val="{00000003-F9CB-4D80-B97B-06D89C6AD505}"/>
            </c:ext>
          </c:extLst>
        </c:ser>
        <c:ser>
          <c:idx val="4"/>
          <c:order val="4"/>
          <c:tx>
            <c:strRef>
              <c:f>'[五国GDP增长率数据（2008-2021）.xlsx]Sheet1'!$A$6</c:f>
              <c:strCache>
                <c:ptCount val="1"/>
                <c:pt idx="0">
                  <c:v>英国</c:v>
                </c:pt>
              </c:strCache>
            </c:strRef>
          </c:tx>
          <c:spPr>
            <a:ln w="31750" cap="rnd">
              <a:solidFill>
                <a:schemeClr val="accent5"/>
              </a:solidFill>
              <a:round/>
            </a:ln>
            <a:effectLst/>
          </c:spPr>
          <c:marker>
            <c:symbol val="none"/>
          </c:marker>
          <c:dLbls>
            <c:spPr>
              <a:noFill/>
              <a:ln>
                <a:noFill/>
              </a:ln>
              <a:effectLst/>
            </c:spPr>
            <c:txPr>
              <a:bodyPr rot="0" spcFirstLastPara="0" vertOverflow="ellipsis" vert="horz" wrap="square" lIns="38100" tIns="19050" rIns="38100" bIns="19050" anchor="ctr" anchorCtr="1"/>
              <a:lstStyle/>
              <a:p>
                <a:pPr>
                  <a:defRPr lang="zh-TW" sz="900" b="0" i="0" u="none" strike="noStrike" kern="1200" baseline="0">
                    <a:solidFill>
                      <a:schemeClr val="tx2"/>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'[五国GDP增长率数据（2008-2021）.xlsx]Sheet1'!$B$1:$O$1</c:f>
              <c:numCache>
                <c:formatCode>@</c:formatCode>
                <c:ptCount val="14"/>
                <c:pt idx="0">
                  <c:v>2008</c:v>
                </c:pt>
                <c:pt idx="1">
                  <c:v>2009</c:v>
                </c:pt>
                <c:pt idx="2">
                  <c:v>2010</c:v>
                </c:pt>
                <c:pt idx="3">
                  <c:v>2011</c:v>
                </c:pt>
                <c:pt idx="4">
                  <c:v>2012</c:v>
                </c:pt>
                <c:pt idx="5">
                  <c:v>2013</c:v>
                </c:pt>
                <c:pt idx="6">
                  <c:v>2014</c:v>
                </c:pt>
                <c:pt idx="7">
                  <c:v>2015</c:v>
                </c:pt>
                <c:pt idx="8">
                  <c:v>2016</c:v>
                </c:pt>
                <c:pt idx="9">
                  <c:v>2017</c:v>
                </c:pt>
                <c:pt idx="10">
                  <c:v>2018</c:v>
                </c:pt>
                <c:pt idx="11">
                  <c:v>2019</c:v>
                </c:pt>
                <c:pt idx="12">
                  <c:v>2020</c:v>
                </c:pt>
                <c:pt idx="13">
                  <c:v>2021</c:v>
                </c:pt>
              </c:numCache>
            </c:numRef>
          </c:cat>
          <c:val>
            <c:numRef>
              <c:f>'[五国GDP增长率数据（2008-2021）.xlsx]Sheet1'!$B$6:$O$6</c:f>
              <c:numCache>
                <c:formatCode>@</c:formatCode>
                <c:ptCount val="14"/>
                <c:pt idx="0">
                  <c:v>-0.2</c:v>
                </c:pt>
                <c:pt idx="1">
                  <c:v>-4.2</c:v>
                </c:pt>
                <c:pt idx="2">
                  <c:v>2.1</c:v>
                </c:pt>
                <c:pt idx="3">
                  <c:v>1.5</c:v>
                </c:pt>
                <c:pt idx="4">
                  <c:v>1.5</c:v>
                </c:pt>
                <c:pt idx="5">
                  <c:v>1.9</c:v>
                </c:pt>
                <c:pt idx="6">
                  <c:v>3</c:v>
                </c:pt>
                <c:pt idx="7">
                  <c:v>2.6</c:v>
                </c:pt>
                <c:pt idx="8">
                  <c:v>2.2999999999999998</c:v>
                </c:pt>
                <c:pt idx="9">
                  <c:v>2.1</c:v>
                </c:pt>
                <c:pt idx="10">
                  <c:v>1.7</c:v>
                </c:pt>
                <c:pt idx="11">
                  <c:v>1.7</c:v>
                </c:pt>
                <c:pt idx="12">
                  <c:v>-9.3000000000000007</c:v>
                </c:pt>
                <c:pt idx="13">
                  <c:v>7.4</c:v>
                </c:pt>
              </c:numCache>
            </c:numRef>
          </c:val>
          <c:smooth val="0"/>
          <c:extLst>
            <c:ext xmlns:c16="http://schemas.microsoft.com/office/drawing/2014/chart" uri="{C3380CC4-5D6E-409C-BE32-E72D297353CC}">
              <c16:uniqueId val="{00000004-F9CB-4D80-B97B-06D89C6AD505}"/>
            </c:ext>
          </c:extLst>
        </c:ser>
        <c:dLbls>
          <c:showLegendKey val="0"/>
          <c:showVal val="1"/>
          <c:showCatName val="0"/>
          <c:showSerName val="0"/>
          <c:showPercent val="0"/>
          <c:showBubbleSize val="0"/>
        </c:dLbls>
        <c:smooth val="0"/>
        <c:axId val="798081056"/>
        <c:axId val="798082624"/>
      </c:lineChart>
      <c:catAx>
        <c:axId val="798081056"/>
        <c:scaling>
          <c:orientation val="minMax"/>
        </c:scaling>
        <c:delete val="0"/>
        <c:axPos val="b"/>
        <c:numFmt formatCode="@" sourceLinked="0"/>
        <c:majorTickMark val="none"/>
        <c:minorTickMark val="none"/>
        <c:tickLblPos val="nextTo"/>
        <c:spPr>
          <a:noFill/>
          <a:ln w="9525" cap="flat" cmpd="sng" algn="ctr">
            <a:solidFill>
              <a:schemeClr val="tx2">
                <a:lumMod val="15000"/>
                <a:lumOff val="85000"/>
              </a:schemeClr>
            </a:solidFill>
            <a:round/>
          </a:ln>
          <a:effectLst/>
        </c:spPr>
        <c:txPr>
          <a:bodyPr rot="-60000000" spcFirstLastPara="0" vertOverflow="ellipsis" vert="horz" wrap="square" anchor="ctr" anchorCtr="1"/>
          <a:lstStyle/>
          <a:p>
            <a:pPr>
              <a:defRPr lang="zh-TW" sz="900" b="0" i="0" u="none" strike="noStrike" kern="1200" baseline="0">
                <a:solidFill>
                  <a:schemeClr val="tx2"/>
                </a:solidFill>
                <a:latin typeface="+mn-lt"/>
                <a:ea typeface="+mn-ea"/>
                <a:cs typeface="+mn-cs"/>
              </a:defRPr>
            </a:pPr>
            <a:endParaRPr lang="zh-CN"/>
          </a:p>
        </c:txPr>
        <c:crossAx val="798082624"/>
        <c:crosses val="autoZero"/>
        <c:auto val="1"/>
        <c:lblAlgn val="ctr"/>
        <c:lblOffset val="100"/>
        <c:noMultiLvlLbl val="0"/>
      </c:catAx>
      <c:valAx>
        <c:axId val="798082624"/>
        <c:scaling>
          <c:orientation val="minMax"/>
        </c:scaling>
        <c:delete val="0"/>
        <c:axPos val="l"/>
        <c:majorGridlines>
          <c:spPr>
            <a:ln w="9525" cap="flat" cmpd="sng" algn="ctr">
              <a:solidFill>
                <a:schemeClr val="tx2">
                  <a:lumMod val="15000"/>
                  <a:lumOff val="85000"/>
                </a:schemeClr>
              </a:solidFill>
              <a:round/>
            </a:ln>
            <a:effectLst/>
          </c:spPr>
        </c:majorGridlines>
        <c:numFmt formatCode="@" sourceLinked="1"/>
        <c:majorTickMark val="none"/>
        <c:minorTickMark val="none"/>
        <c:tickLblPos val="nextTo"/>
        <c:spPr>
          <a:noFill/>
          <a:ln>
            <a:noFill/>
          </a:ln>
          <a:effectLst/>
        </c:spPr>
        <c:txPr>
          <a:bodyPr rot="-60000000" spcFirstLastPara="0" vertOverflow="ellipsis" vert="horz" wrap="square" anchor="ctr" anchorCtr="1"/>
          <a:lstStyle/>
          <a:p>
            <a:pPr>
              <a:defRPr lang="zh-TW" sz="900" b="0" i="0" u="none" strike="noStrike" kern="1200" baseline="0">
                <a:solidFill>
                  <a:schemeClr val="tx2"/>
                </a:solidFill>
                <a:latin typeface="+mn-lt"/>
                <a:ea typeface="+mn-ea"/>
                <a:cs typeface="+mn-cs"/>
              </a:defRPr>
            </a:pPr>
            <a:endParaRPr lang="zh-CN"/>
          </a:p>
        </c:txPr>
        <c:crossAx val="798081056"/>
        <c:crosses val="autoZero"/>
        <c:crossBetween val="between"/>
      </c:valAx>
      <c:spPr>
        <a:noFill/>
        <a:ln>
          <a:noFill/>
        </a:ln>
        <a:effectLst/>
      </c:spPr>
    </c:plotArea>
    <c:legend>
      <c:legendPos val="b"/>
      <c:layout>
        <c:manualLayout>
          <c:xMode val="edge"/>
          <c:yMode val="edge"/>
          <c:x val="0.24784871844"/>
          <c:y val="0.86789916777091403"/>
          <c:w val="0.52951775234571896"/>
          <c:h val="5.5984985358358899E-2"/>
        </c:manualLayout>
      </c:layout>
      <c:overlay val="0"/>
      <c:spPr>
        <a:noFill/>
        <a:ln>
          <a:noFill/>
        </a:ln>
        <a:effectLst/>
      </c:spPr>
      <c:txPr>
        <a:bodyPr rot="0" spcFirstLastPara="0" vertOverflow="ellipsis" vert="horz" wrap="square" anchor="ctr" anchorCtr="1"/>
        <a:lstStyle/>
        <a:p>
          <a:pPr>
            <a:defRPr lang="zh-TW" sz="900" b="0" i="0" u="none" strike="noStrike" kern="1200" baseline="0">
              <a:solidFill>
                <a:schemeClr val="tx2"/>
              </a:solidFill>
              <a:latin typeface="+mn-lt"/>
              <a:ea typeface="+mn-ea"/>
              <a:cs typeface="+mn-cs"/>
            </a:defRPr>
          </a:pPr>
          <a:endParaRPr lang="zh-CN"/>
        </a:p>
      </c:txPr>
    </c:legend>
    <c:plotVisOnly val="1"/>
    <c:dispBlanksAs val="gap"/>
    <c:showDLblsOverMax val="0"/>
  </c:chart>
  <c:spPr>
    <a:solidFill>
      <a:schemeClr val="bg1"/>
    </a:solidFill>
    <a:ln w="9525" cap="flat" cmpd="sng" algn="ctr">
      <a:noFill/>
      <a:round/>
    </a:ln>
    <a:effectLst/>
  </c:spPr>
  <c:txPr>
    <a:bodyPr/>
    <a:lstStyle/>
    <a:p>
      <a:pPr>
        <a:defRPr lang="zh-TW"/>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7987A6-0B9E-435E-9259-F111DFE21DB3}" type="datetimeFigureOut">
              <a:rPr lang="zh-CN" altLang="en-US" smtClean="0"/>
              <a:t>2023/8/31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3BE606F-9FE8-413F-B4D5-2C42912FC883}" type="slidenum">
              <a:rPr lang="zh-CN" altLang="en-US" smtClean="0"/>
              <a:t>‹#›</a:t>
            </a:fld>
            <a:endParaRPr lang="zh-CN" altLang="en-US"/>
          </a:p>
        </p:txBody>
      </p:sp>
    </p:spTree>
    <p:extLst>
      <p:ext uri="{BB962C8B-B14F-4D97-AF65-F5344CB8AC3E}">
        <p14:creationId xmlns:p14="http://schemas.microsoft.com/office/powerpoint/2010/main" val="1146690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70D4F-9E4A-49DE-8109-90CDAC769F07}" type="datetimeFigureOut">
              <a:rPr lang="zh-CN" altLang="en-US" smtClean="0"/>
              <a:t>2023/8/31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C695A-5F97-42A9-BC5B-16E22B1DDB01}" type="slidenum">
              <a:rPr lang="zh-CN" altLang="en-US" smtClean="0"/>
              <a:t>‹#›</a:t>
            </a:fld>
            <a:endParaRPr lang="zh-CN" altLang="en-US"/>
          </a:p>
        </p:txBody>
      </p:sp>
    </p:spTree>
    <p:extLst>
      <p:ext uri="{BB962C8B-B14F-4D97-AF65-F5344CB8AC3E}">
        <p14:creationId xmlns:p14="http://schemas.microsoft.com/office/powerpoint/2010/main" val="1842959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1425150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177659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32</a:t>
            </a:fld>
            <a:endParaRPr lang="zh-CN" altLang="en-US"/>
          </a:p>
        </p:txBody>
      </p:sp>
    </p:spTree>
    <p:extLst>
      <p:ext uri="{BB962C8B-B14F-4D97-AF65-F5344CB8AC3E}">
        <p14:creationId xmlns:p14="http://schemas.microsoft.com/office/powerpoint/2010/main" val="1018535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34</a:t>
            </a:fld>
            <a:endParaRPr lang="zh-CN" altLang="en-US"/>
          </a:p>
        </p:txBody>
      </p:sp>
    </p:spTree>
    <p:extLst>
      <p:ext uri="{BB962C8B-B14F-4D97-AF65-F5344CB8AC3E}">
        <p14:creationId xmlns:p14="http://schemas.microsoft.com/office/powerpoint/2010/main" val="3788317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35</a:t>
            </a:fld>
            <a:endParaRPr lang="zh-CN" altLang="en-US"/>
          </a:p>
        </p:txBody>
      </p:sp>
    </p:spTree>
    <p:extLst>
      <p:ext uri="{BB962C8B-B14F-4D97-AF65-F5344CB8AC3E}">
        <p14:creationId xmlns:p14="http://schemas.microsoft.com/office/powerpoint/2010/main" val="2290367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36</a:t>
            </a:fld>
            <a:endParaRPr lang="zh-CN" altLang="en-US"/>
          </a:p>
        </p:txBody>
      </p:sp>
    </p:spTree>
    <p:extLst>
      <p:ext uri="{BB962C8B-B14F-4D97-AF65-F5344CB8AC3E}">
        <p14:creationId xmlns:p14="http://schemas.microsoft.com/office/powerpoint/2010/main" val="2811973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37</a:t>
            </a:fld>
            <a:endParaRPr lang="zh-CN" altLang="en-US"/>
          </a:p>
        </p:txBody>
      </p:sp>
    </p:spTree>
    <p:extLst>
      <p:ext uri="{BB962C8B-B14F-4D97-AF65-F5344CB8AC3E}">
        <p14:creationId xmlns:p14="http://schemas.microsoft.com/office/powerpoint/2010/main" val="12589555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39</a:t>
            </a:fld>
            <a:endParaRPr lang="zh-CN" altLang="en-US"/>
          </a:p>
        </p:txBody>
      </p:sp>
    </p:spTree>
    <p:extLst>
      <p:ext uri="{BB962C8B-B14F-4D97-AF65-F5344CB8AC3E}">
        <p14:creationId xmlns:p14="http://schemas.microsoft.com/office/powerpoint/2010/main" val="28913767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3397141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43</a:t>
            </a:fld>
            <a:endParaRPr lang="zh-CN" altLang="en-US"/>
          </a:p>
        </p:txBody>
      </p:sp>
    </p:spTree>
    <p:extLst>
      <p:ext uri="{BB962C8B-B14F-4D97-AF65-F5344CB8AC3E}">
        <p14:creationId xmlns:p14="http://schemas.microsoft.com/office/powerpoint/2010/main" val="11094694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47</a:t>
            </a:fld>
            <a:endParaRPr lang="zh-CN" altLang="en-US"/>
          </a:p>
        </p:txBody>
      </p:sp>
    </p:spTree>
    <p:extLst>
      <p:ext uri="{BB962C8B-B14F-4D97-AF65-F5344CB8AC3E}">
        <p14:creationId xmlns:p14="http://schemas.microsoft.com/office/powerpoint/2010/main" val="4103680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sz="1200" kern="1200" dirty="0">
              <a:solidFill>
                <a:schemeClr val="tx1">
                  <a:lumMod val="50000"/>
                  <a:lumOff val="50000"/>
                </a:schemeClr>
              </a:solidFill>
              <a:latin typeface="微软雅黑" panose="020B0503020204020204" pitchFamily="34" charset="-122"/>
              <a:ea typeface="微软雅黑" panose="020B0503020204020204" pitchFamily="34" charset="-122"/>
              <a:cs typeface="+mn-cs"/>
            </a:endParaRPr>
          </a:p>
        </p:txBody>
      </p:sp>
      <p:sp>
        <p:nvSpPr>
          <p:cNvPr id="4" name="灯片编号占位符 3"/>
          <p:cNvSpPr>
            <a:spLocks noGrp="1"/>
          </p:cNvSpPr>
          <p:nvPr>
            <p:ph type="sldNum" sz="quarter" idx="5"/>
          </p:nvPr>
        </p:nvSpPr>
        <p:spPr/>
        <p:txBody>
          <a:bodyPr/>
          <a:lstStyle/>
          <a:p>
            <a:fld id="{0D8C695A-5F97-42A9-BC5B-16E22B1DDB01}" type="slidenum">
              <a:rPr lang="zh-CN" altLang="en-US" smtClean="0"/>
              <a:t>13</a:t>
            </a:fld>
            <a:endParaRPr lang="zh-CN" altLang="en-US"/>
          </a:p>
        </p:txBody>
      </p:sp>
    </p:spTree>
    <p:extLst>
      <p:ext uri="{BB962C8B-B14F-4D97-AF65-F5344CB8AC3E}">
        <p14:creationId xmlns:p14="http://schemas.microsoft.com/office/powerpoint/2010/main" val="306504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48</a:t>
            </a:fld>
            <a:endParaRPr lang="zh-CN" altLang="en-US"/>
          </a:p>
        </p:txBody>
      </p:sp>
    </p:spTree>
    <p:extLst>
      <p:ext uri="{BB962C8B-B14F-4D97-AF65-F5344CB8AC3E}">
        <p14:creationId xmlns:p14="http://schemas.microsoft.com/office/powerpoint/2010/main" val="871249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49</a:t>
            </a:fld>
            <a:endParaRPr lang="zh-CN" altLang="en-US"/>
          </a:p>
        </p:txBody>
      </p:sp>
    </p:spTree>
    <p:extLst>
      <p:ext uri="{BB962C8B-B14F-4D97-AF65-F5344CB8AC3E}">
        <p14:creationId xmlns:p14="http://schemas.microsoft.com/office/powerpoint/2010/main" val="1465351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50</a:t>
            </a:fld>
            <a:endParaRPr lang="zh-CN" altLang="en-US"/>
          </a:p>
        </p:txBody>
      </p:sp>
    </p:spTree>
    <p:extLst>
      <p:ext uri="{BB962C8B-B14F-4D97-AF65-F5344CB8AC3E}">
        <p14:creationId xmlns:p14="http://schemas.microsoft.com/office/powerpoint/2010/main" val="13410635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51</a:t>
            </a:fld>
            <a:endParaRPr lang="zh-CN" altLang="en-US"/>
          </a:p>
        </p:txBody>
      </p:sp>
    </p:spTree>
    <p:extLst>
      <p:ext uri="{BB962C8B-B14F-4D97-AF65-F5344CB8AC3E}">
        <p14:creationId xmlns:p14="http://schemas.microsoft.com/office/powerpoint/2010/main" val="24479887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4853521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0529011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0669174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787507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888933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3405531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16</a:t>
            </a:fld>
            <a:endParaRPr lang="zh-CN" altLang="en-US"/>
          </a:p>
        </p:txBody>
      </p:sp>
    </p:spTree>
    <p:extLst>
      <p:ext uri="{BB962C8B-B14F-4D97-AF65-F5344CB8AC3E}">
        <p14:creationId xmlns:p14="http://schemas.microsoft.com/office/powerpoint/2010/main" val="416131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68</a:t>
            </a:fld>
            <a:endParaRPr lang="zh-CN" altLang="en-US"/>
          </a:p>
        </p:txBody>
      </p:sp>
    </p:spTree>
    <p:extLst>
      <p:ext uri="{BB962C8B-B14F-4D97-AF65-F5344CB8AC3E}">
        <p14:creationId xmlns:p14="http://schemas.microsoft.com/office/powerpoint/2010/main" val="2181460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73</a:t>
            </a:fld>
            <a:endParaRPr lang="zh-CN" altLang="en-US"/>
          </a:p>
        </p:txBody>
      </p:sp>
    </p:spTree>
    <p:extLst>
      <p:ext uri="{BB962C8B-B14F-4D97-AF65-F5344CB8AC3E}">
        <p14:creationId xmlns:p14="http://schemas.microsoft.com/office/powerpoint/2010/main" val="6467358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8926423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1007654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18</a:t>
            </a:fld>
            <a:endParaRPr lang="zh-CN" altLang="en-US"/>
          </a:p>
        </p:txBody>
      </p:sp>
    </p:spTree>
    <p:extLst>
      <p:ext uri="{BB962C8B-B14F-4D97-AF65-F5344CB8AC3E}">
        <p14:creationId xmlns:p14="http://schemas.microsoft.com/office/powerpoint/2010/main" val="1068290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2551085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23</a:t>
            </a:fld>
            <a:endParaRPr lang="zh-CN" altLang="en-US"/>
          </a:p>
        </p:txBody>
      </p:sp>
    </p:spTree>
    <p:extLst>
      <p:ext uri="{BB962C8B-B14F-4D97-AF65-F5344CB8AC3E}">
        <p14:creationId xmlns:p14="http://schemas.microsoft.com/office/powerpoint/2010/main" val="1073002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t>25</a:t>
            </a:fld>
            <a:endParaRPr lang="zh-CN" altLang="en-US"/>
          </a:p>
        </p:txBody>
      </p:sp>
    </p:spTree>
    <p:extLst>
      <p:ext uri="{BB962C8B-B14F-4D97-AF65-F5344CB8AC3E}">
        <p14:creationId xmlns:p14="http://schemas.microsoft.com/office/powerpoint/2010/main" val="2054682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27</a:t>
            </a:fld>
            <a:endParaRPr lang="zh-CN" altLang="en-US"/>
          </a:p>
        </p:txBody>
      </p:sp>
    </p:spTree>
    <p:extLst>
      <p:ext uri="{BB962C8B-B14F-4D97-AF65-F5344CB8AC3E}">
        <p14:creationId xmlns:p14="http://schemas.microsoft.com/office/powerpoint/2010/main" val="1899295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D8C695A-5F97-42A9-BC5B-16E22B1DDB01}" type="slidenum">
              <a:rPr lang="zh-CN" altLang="en-US" smtClean="0"/>
              <a:t>30</a:t>
            </a:fld>
            <a:endParaRPr lang="zh-CN" altLang="en-US"/>
          </a:p>
        </p:txBody>
      </p:sp>
    </p:spTree>
    <p:extLst>
      <p:ext uri="{BB962C8B-B14F-4D97-AF65-F5344CB8AC3E}">
        <p14:creationId xmlns:p14="http://schemas.microsoft.com/office/powerpoint/2010/main" val="3959802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一">
    <p:bg>
      <p:bgPr>
        <a:solidFill>
          <a:srgbClr val="FFFDFD"/>
        </a:solidFill>
        <a:effectLst/>
      </p:bgPr>
    </p:bg>
    <p:spTree>
      <p:nvGrpSpPr>
        <p:cNvPr id="1" name=""/>
        <p:cNvGrpSpPr/>
        <p:nvPr/>
      </p:nvGrpSpPr>
      <p:grpSpPr>
        <a:xfrm>
          <a:off x="0" y="0"/>
          <a:ext cx="0" cy="0"/>
          <a:chOff x="0" y="0"/>
          <a:chExt cx="0" cy="0"/>
        </a:xfrm>
      </p:grpSpPr>
      <p:sp>
        <p:nvSpPr>
          <p:cNvPr id="6" name="矩形 5"/>
          <p:cNvSpPr/>
          <p:nvPr userDrawn="1"/>
        </p:nvSpPr>
        <p:spPr>
          <a:xfrm>
            <a:off x="8013700" y="210820"/>
            <a:ext cx="4076065" cy="26035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
        <p:nvSpPr>
          <p:cNvPr id="7" name="文本框 6"/>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一、世界怎么了</a:t>
            </a: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二">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二、人类向何处去</a:t>
            </a:r>
          </a:p>
        </p:txBody>
      </p:sp>
      <p:sp>
        <p:nvSpPr>
          <p:cNvPr id="9" name="文本框 8"/>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
        <p:nvSpPr>
          <p:cNvPr id="12" name="矩形 11"/>
          <p:cNvSpPr/>
          <p:nvPr userDrawn="1"/>
        </p:nvSpPr>
        <p:spPr>
          <a:xfrm>
            <a:off x="8013700" y="210820"/>
            <a:ext cx="4076065" cy="26035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三">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8" y="184281"/>
            <a:ext cx="7098031"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三、中国怎么办</a:t>
            </a:r>
          </a:p>
        </p:txBody>
      </p:sp>
      <p:sp>
        <p:nvSpPr>
          <p:cNvPr id="8" name="文本框 7"/>
          <p:cNvSpPr txBox="1"/>
          <p:nvPr userDrawn="1"/>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
        <p:nvSpPr>
          <p:cNvPr id="12" name="矩形 11"/>
          <p:cNvSpPr/>
          <p:nvPr userDrawn="1"/>
        </p:nvSpPr>
        <p:spPr>
          <a:xfrm>
            <a:off x="8013700" y="210820"/>
            <a:ext cx="4076065" cy="26035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1.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s>
</file>

<file path=ppt/slides/_rels/slide2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tags" Target="../tags/tag25.xml"/><Relationship Id="rId2" Type="http://schemas.openxmlformats.org/officeDocument/2006/relationships/tags" Target="../tags/tag15.xml"/><Relationship Id="rId16" Type="http://schemas.openxmlformats.org/officeDocument/2006/relationships/image" Target="../media/image15.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5" Type="http://schemas.openxmlformats.org/officeDocument/2006/relationships/notesSlide" Target="../notesSlides/notesSlide7.xml"/><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30.jpeg"/><Relationship Id="rId5" Type="http://schemas.openxmlformats.org/officeDocument/2006/relationships/image" Target="../media/image3.tiff"/><Relationship Id="rId4"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31.jpeg"/><Relationship Id="rId5" Type="http://schemas.microsoft.com/office/2007/relationships/hdphoto" Target="../media/hdphoto2.wdp"/><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video" Target="../media/media1.mp4"/><Relationship Id="rId7" Type="http://schemas.openxmlformats.org/officeDocument/2006/relationships/image" Target="../media/image35.png"/><Relationship Id="rId2" Type="http://schemas.microsoft.com/office/2007/relationships/media" Target="../media/media1.mp4"/><Relationship Id="rId1" Type="http://schemas.openxmlformats.org/officeDocument/2006/relationships/tags" Target="../tags/tag30.xml"/><Relationship Id="rId6" Type="http://schemas.openxmlformats.org/officeDocument/2006/relationships/slideLayout" Target="../slideLayouts/slideLayout2.xml"/><Relationship Id="rId5" Type="http://schemas.openxmlformats.org/officeDocument/2006/relationships/tags" Target="../tags/tag32.xml"/><Relationship Id="rId4" Type="http://schemas.openxmlformats.org/officeDocument/2006/relationships/tags" Target="../tags/tag31.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notesSlide" Target="../notesSlides/notesSlide15.xml"/><Relationship Id="rId3" Type="http://schemas.openxmlformats.org/officeDocument/2006/relationships/tags" Target="../tags/tag35.xml"/><Relationship Id="rId21" Type="http://schemas.openxmlformats.org/officeDocument/2006/relationships/tags" Target="../tags/tag53.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slideLayout" Target="../slideLayouts/slideLayout2.xml"/><Relationship Id="rId2" Type="http://schemas.openxmlformats.org/officeDocument/2006/relationships/tags" Target="../tags/tag34.xml"/><Relationship Id="rId16" Type="http://schemas.openxmlformats.org/officeDocument/2006/relationships/tags" Target="../tags/tag48.xml"/><Relationship Id="rId20" Type="http://schemas.openxmlformats.org/officeDocument/2006/relationships/tags" Target="../tags/tag52.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24" Type="http://schemas.openxmlformats.org/officeDocument/2006/relationships/tags" Target="../tags/tag56.xml"/><Relationship Id="rId5" Type="http://schemas.openxmlformats.org/officeDocument/2006/relationships/tags" Target="../tags/tag37.xml"/><Relationship Id="rId15" Type="http://schemas.openxmlformats.org/officeDocument/2006/relationships/tags" Target="../tags/tag47.xml"/><Relationship Id="rId23" Type="http://schemas.openxmlformats.org/officeDocument/2006/relationships/tags" Target="../tags/tag55.xml"/><Relationship Id="rId10" Type="http://schemas.openxmlformats.org/officeDocument/2006/relationships/tags" Target="../tags/tag42.xml"/><Relationship Id="rId19" Type="http://schemas.openxmlformats.org/officeDocument/2006/relationships/tags" Target="../tags/tag51.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tags" Target="../tags/tag54.xml"/></Relationships>
</file>

<file path=ppt/slides/_rels/slide3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slideLayout" Target="../slideLayouts/slideLayout2.xml"/><Relationship Id="rId1" Type="http://schemas.openxmlformats.org/officeDocument/2006/relationships/tags" Target="../tags/tag57.xml"/><Relationship Id="rId4" Type="http://schemas.openxmlformats.org/officeDocument/2006/relationships/image" Target="../media/image41.jpeg"/></Relationships>
</file>

<file path=ppt/slides/_rels/slide3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58.xml"/><Relationship Id="rId5" Type="http://schemas.openxmlformats.org/officeDocument/2006/relationships/image" Target="../media/image44.jpe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59.xml"/><Relationship Id="rId5" Type="http://schemas.microsoft.com/office/2007/relationships/hdphoto" Target="../media/hdphoto2.wdp"/><Relationship Id="rId4" Type="http://schemas.openxmlformats.org/officeDocument/2006/relationships/image" Target="../media/image22.png"/></Relationships>
</file>

<file path=ppt/slides/_rels/slide4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tiff"/><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2.png"/></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tiff"/><Relationship Id="rId1" Type="http://schemas.openxmlformats.org/officeDocument/2006/relationships/slideLayout" Target="../slideLayouts/slideLayout2.xml"/><Relationship Id="rId5" Type="http://schemas.openxmlformats.org/officeDocument/2006/relationships/image" Target="../media/image47.jpe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notesSlide" Target="../notesSlides/notesSlide20.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slideLayout" Target="../slideLayouts/slideLayout2.xml"/><Relationship Id="rId5" Type="http://schemas.openxmlformats.org/officeDocument/2006/relationships/tags" Target="../tags/tag64.xml"/><Relationship Id="rId4" Type="http://schemas.openxmlformats.org/officeDocument/2006/relationships/tags" Target="../tags/tag63.xml"/></Relationships>
</file>

<file path=ppt/slides/_rels/slide49.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50.jpe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68.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2.png"/></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1.xml"/><Relationship Id="rId7" Type="http://schemas.openxmlformats.org/officeDocument/2006/relationships/tags" Target="../tags/tag7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s>
</file>

<file path=ppt/slides/_rels/slide5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image" Target="../media/image55.jpeg"/><Relationship Id="rId4" Type="http://schemas.openxmlformats.org/officeDocument/2006/relationships/image" Target="../media/image54.png"/></Relationships>
</file>

<file path=ppt/slides/_rels/slide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0.xml"/><Relationship Id="rId1" Type="http://schemas.openxmlformats.org/officeDocument/2006/relationships/tags" Target="../tags/tag79.xml"/></Relationships>
</file>

<file path=ppt/slides/_rels/slide58.xml.rels><?xml version="1.0" encoding="UTF-8" standalone="yes"?>
<Relationships xmlns="http://schemas.openxmlformats.org/package/2006/relationships"><Relationship Id="rId13" Type="http://schemas.openxmlformats.org/officeDocument/2006/relationships/tags" Target="../tags/tag93.xml"/><Relationship Id="rId18" Type="http://schemas.openxmlformats.org/officeDocument/2006/relationships/tags" Target="../tags/tag98.xml"/><Relationship Id="rId26" Type="http://schemas.openxmlformats.org/officeDocument/2006/relationships/tags" Target="../tags/tag106.xml"/><Relationship Id="rId39" Type="http://schemas.openxmlformats.org/officeDocument/2006/relationships/tags" Target="../tags/tag119.xml"/><Relationship Id="rId21" Type="http://schemas.openxmlformats.org/officeDocument/2006/relationships/tags" Target="../tags/tag101.xml"/><Relationship Id="rId34" Type="http://schemas.openxmlformats.org/officeDocument/2006/relationships/tags" Target="../tags/tag114.xml"/><Relationship Id="rId42" Type="http://schemas.openxmlformats.org/officeDocument/2006/relationships/tags" Target="../tags/tag122.xml"/><Relationship Id="rId47" Type="http://schemas.openxmlformats.org/officeDocument/2006/relationships/tags" Target="../tags/tag127.xml"/><Relationship Id="rId50" Type="http://schemas.openxmlformats.org/officeDocument/2006/relationships/tags" Target="../tags/tag130.xml"/><Relationship Id="rId55" Type="http://schemas.openxmlformats.org/officeDocument/2006/relationships/tags" Target="../tags/tag135.xml"/><Relationship Id="rId63" Type="http://schemas.openxmlformats.org/officeDocument/2006/relationships/tags" Target="../tags/tag143.xml"/><Relationship Id="rId68" Type="http://schemas.openxmlformats.org/officeDocument/2006/relationships/tags" Target="../tags/tag148.xml"/><Relationship Id="rId76" Type="http://schemas.openxmlformats.org/officeDocument/2006/relationships/slideLayout" Target="../slideLayouts/slideLayout3.xml"/><Relationship Id="rId7" Type="http://schemas.openxmlformats.org/officeDocument/2006/relationships/tags" Target="../tags/tag87.xml"/><Relationship Id="rId71" Type="http://schemas.openxmlformats.org/officeDocument/2006/relationships/tags" Target="../tags/tag151.xml"/><Relationship Id="rId2" Type="http://schemas.openxmlformats.org/officeDocument/2006/relationships/tags" Target="../tags/tag82.xml"/><Relationship Id="rId16" Type="http://schemas.openxmlformats.org/officeDocument/2006/relationships/tags" Target="../tags/tag96.xml"/><Relationship Id="rId29" Type="http://schemas.openxmlformats.org/officeDocument/2006/relationships/tags" Target="../tags/tag109.xml"/><Relationship Id="rId11" Type="http://schemas.openxmlformats.org/officeDocument/2006/relationships/tags" Target="../tags/tag91.xml"/><Relationship Id="rId24" Type="http://schemas.openxmlformats.org/officeDocument/2006/relationships/tags" Target="../tags/tag104.xml"/><Relationship Id="rId32" Type="http://schemas.openxmlformats.org/officeDocument/2006/relationships/tags" Target="../tags/tag112.xml"/><Relationship Id="rId37" Type="http://schemas.openxmlformats.org/officeDocument/2006/relationships/tags" Target="../tags/tag117.xml"/><Relationship Id="rId40" Type="http://schemas.openxmlformats.org/officeDocument/2006/relationships/tags" Target="../tags/tag120.xml"/><Relationship Id="rId45" Type="http://schemas.openxmlformats.org/officeDocument/2006/relationships/tags" Target="../tags/tag125.xml"/><Relationship Id="rId53" Type="http://schemas.openxmlformats.org/officeDocument/2006/relationships/tags" Target="../tags/tag133.xml"/><Relationship Id="rId58" Type="http://schemas.openxmlformats.org/officeDocument/2006/relationships/tags" Target="../tags/tag138.xml"/><Relationship Id="rId66" Type="http://schemas.openxmlformats.org/officeDocument/2006/relationships/tags" Target="../tags/tag146.xml"/><Relationship Id="rId74" Type="http://schemas.openxmlformats.org/officeDocument/2006/relationships/tags" Target="../tags/tag154.xml"/><Relationship Id="rId5" Type="http://schemas.openxmlformats.org/officeDocument/2006/relationships/tags" Target="../tags/tag85.xml"/><Relationship Id="rId15" Type="http://schemas.openxmlformats.org/officeDocument/2006/relationships/tags" Target="../tags/tag95.xml"/><Relationship Id="rId23" Type="http://schemas.openxmlformats.org/officeDocument/2006/relationships/tags" Target="../tags/tag103.xml"/><Relationship Id="rId28" Type="http://schemas.openxmlformats.org/officeDocument/2006/relationships/tags" Target="../tags/tag108.xml"/><Relationship Id="rId36" Type="http://schemas.openxmlformats.org/officeDocument/2006/relationships/tags" Target="../tags/tag116.xml"/><Relationship Id="rId49" Type="http://schemas.openxmlformats.org/officeDocument/2006/relationships/tags" Target="../tags/tag129.xml"/><Relationship Id="rId57" Type="http://schemas.openxmlformats.org/officeDocument/2006/relationships/tags" Target="../tags/tag137.xml"/><Relationship Id="rId61" Type="http://schemas.openxmlformats.org/officeDocument/2006/relationships/tags" Target="../tags/tag141.xml"/><Relationship Id="rId10" Type="http://schemas.openxmlformats.org/officeDocument/2006/relationships/tags" Target="../tags/tag90.xml"/><Relationship Id="rId19" Type="http://schemas.openxmlformats.org/officeDocument/2006/relationships/tags" Target="../tags/tag99.xml"/><Relationship Id="rId31" Type="http://schemas.openxmlformats.org/officeDocument/2006/relationships/tags" Target="../tags/tag111.xml"/><Relationship Id="rId44" Type="http://schemas.openxmlformats.org/officeDocument/2006/relationships/tags" Target="../tags/tag124.xml"/><Relationship Id="rId52" Type="http://schemas.openxmlformats.org/officeDocument/2006/relationships/tags" Target="../tags/tag132.xml"/><Relationship Id="rId60" Type="http://schemas.openxmlformats.org/officeDocument/2006/relationships/tags" Target="../tags/tag140.xml"/><Relationship Id="rId65" Type="http://schemas.openxmlformats.org/officeDocument/2006/relationships/tags" Target="../tags/tag145.xml"/><Relationship Id="rId73" Type="http://schemas.openxmlformats.org/officeDocument/2006/relationships/tags" Target="../tags/tag153.xml"/><Relationship Id="rId4" Type="http://schemas.openxmlformats.org/officeDocument/2006/relationships/tags" Target="../tags/tag84.xml"/><Relationship Id="rId9" Type="http://schemas.openxmlformats.org/officeDocument/2006/relationships/tags" Target="../tags/tag89.xml"/><Relationship Id="rId14" Type="http://schemas.openxmlformats.org/officeDocument/2006/relationships/tags" Target="../tags/tag94.xml"/><Relationship Id="rId22" Type="http://schemas.openxmlformats.org/officeDocument/2006/relationships/tags" Target="../tags/tag102.xml"/><Relationship Id="rId27" Type="http://schemas.openxmlformats.org/officeDocument/2006/relationships/tags" Target="../tags/tag107.xml"/><Relationship Id="rId30" Type="http://schemas.openxmlformats.org/officeDocument/2006/relationships/tags" Target="../tags/tag110.xml"/><Relationship Id="rId35" Type="http://schemas.openxmlformats.org/officeDocument/2006/relationships/tags" Target="../tags/tag115.xml"/><Relationship Id="rId43" Type="http://schemas.openxmlformats.org/officeDocument/2006/relationships/tags" Target="../tags/tag123.xml"/><Relationship Id="rId48" Type="http://schemas.openxmlformats.org/officeDocument/2006/relationships/tags" Target="../tags/tag128.xml"/><Relationship Id="rId56" Type="http://schemas.openxmlformats.org/officeDocument/2006/relationships/tags" Target="../tags/tag136.xml"/><Relationship Id="rId64" Type="http://schemas.openxmlformats.org/officeDocument/2006/relationships/tags" Target="../tags/tag144.xml"/><Relationship Id="rId69" Type="http://schemas.openxmlformats.org/officeDocument/2006/relationships/tags" Target="../tags/tag149.xml"/><Relationship Id="rId77" Type="http://schemas.openxmlformats.org/officeDocument/2006/relationships/image" Target="../media/image56.png"/><Relationship Id="rId8" Type="http://schemas.openxmlformats.org/officeDocument/2006/relationships/tags" Target="../tags/tag88.xml"/><Relationship Id="rId51" Type="http://schemas.openxmlformats.org/officeDocument/2006/relationships/tags" Target="../tags/tag131.xml"/><Relationship Id="rId72" Type="http://schemas.openxmlformats.org/officeDocument/2006/relationships/tags" Target="../tags/tag152.xml"/><Relationship Id="rId3" Type="http://schemas.openxmlformats.org/officeDocument/2006/relationships/tags" Target="../tags/tag83.xml"/><Relationship Id="rId12" Type="http://schemas.openxmlformats.org/officeDocument/2006/relationships/tags" Target="../tags/tag92.xml"/><Relationship Id="rId17" Type="http://schemas.openxmlformats.org/officeDocument/2006/relationships/tags" Target="../tags/tag97.xml"/><Relationship Id="rId25" Type="http://schemas.openxmlformats.org/officeDocument/2006/relationships/tags" Target="../tags/tag105.xml"/><Relationship Id="rId33" Type="http://schemas.openxmlformats.org/officeDocument/2006/relationships/tags" Target="../tags/tag113.xml"/><Relationship Id="rId38" Type="http://schemas.openxmlformats.org/officeDocument/2006/relationships/tags" Target="../tags/tag118.xml"/><Relationship Id="rId46" Type="http://schemas.openxmlformats.org/officeDocument/2006/relationships/tags" Target="../tags/tag126.xml"/><Relationship Id="rId59" Type="http://schemas.openxmlformats.org/officeDocument/2006/relationships/tags" Target="../tags/tag139.xml"/><Relationship Id="rId67" Type="http://schemas.openxmlformats.org/officeDocument/2006/relationships/tags" Target="../tags/tag147.xml"/><Relationship Id="rId20" Type="http://schemas.openxmlformats.org/officeDocument/2006/relationships/tags" Target="../tags/tag100.xml"/><Relationship Id="rId41" Type="http://schemas.openxmlformats.org/officeDocument/2006/relationships/tags" Target="../tags/tag121.xml"/><Relationship Id="rId54" Type="http://schemas.openxmlformats.org/officeDocument/2006/relationships/tags" Target="../tags/tag134.xml"/><Relationship Id="rId62" Type="http://schemas.openxmlformats.org/officeDocument/2006/relationships/tags" Target="../tags/tag142.xml"/><Relationship Id="rId70" Type="http://schemas.openxmlformats.org/officeDocument/2006/relationships/tags" Target="../tags/tag150.xml"/><Relationship Id="rId75" Type="http://schemas.openxmlformats.org/officeDocument/2006/relationships/tags" Target="../tags/tag155.xml"/><Relationship Id="rId1" Type="http://schemas.openxmlformats.org/officeDocument/2006/relationships/tags" Target="../tags/tag81.xml"/><Relationship Id="rId6" Type="http://schemas.openxmlformats.org/officeDocument/2006/relationships/tags" Target="../tags/tag86.xml"/></Relationships>
</file>

<file path=ppt/slides/_rels/slide59.xml.rels><?xml version="1.0" encoding="UTF-8" standalone="yes"?>
<Relationships xmlns="http://schemas.openxmlformats.org/package/2006/relationships"><Relationship Id="rId8" Type="http://schemas.openxmlformats.org/officeDocument/2006/relationships/tags" Target="../tags/tag163.xml"/><Relationship Id="rId13" Type="http://schemas.openxmlformats.org/officeDocument/2006/relationships/tags" Target="../tags/tag168.xml"/><Relationship Id="rId3" Type="http://schemas.openxmlformats.org/officeDocument/2006/relationships/tags" Target="../tags/tag158.xml"/><Relationship Id="rId7" Type="http://schemas.openxmlformats.org/officeDocument/2006/relationships/tags" Target="../tags/tag162.xml"/><Relationship Id="rId12" Type="http://schemas.openxmlformats.org/officeDocument/2006/relationships/tags" Target="../tags/tag167.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openxmlformats.org/officeDocument/2006/relationships/tags" Target="../tags/tag166.xml"/><Relationship Id="rId5" Type="http://schemas.openxmlformats.org/officeDocument/2006/relationships/tags" Target="../tags/tag160.xml"/><Relationship Id="rId10" Type="http://schemas.openxmlformats.org/officeDocument/2006/relationships/tags" Target="../tags/tag165.xml"/><Relationship Id="rId4" Type="http://schemas.openxmlformats.org/officeDocument/2006/relationships/tags" Target="../tags/tag159.xml"/><Relationship Id="rId9" Type="http://schemas.openxmlformats.org/officeDocument/2006/relationships/tags" Target="../tags/tag164.xml"/><Relationship Id="rId1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8" Type="http://schemas.openxmlformats.org/officeDocument/2006/relationships/notesSlide" Target="../notesSlides/notesSlide25.xml"/><Relationship Id="rId3" Type="http://schemas.openxmlformats.org/officeDocument/2006/relationships/tags" Target="../tags/tag171.xml"/><Relationship Id="rId7" Type="http://schemas.openxmlformats.org/officeDocument/2006/relationships/slideLayout" Target="../slideLayouts/slideLayout3.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9" Type="http://schemas.openxmlformats.org/officeDocument/2006/relationships/image" Target="../media/image57.jpeg"/></Relationships>
</file>

<file path=ppt/slides/_rels/slide61.xml.rels><?xml version="1.0" encoding="UTF-8" standalone="yes"?>
<Relationships xmlns="http://schemas.openxmlformats.org/package/2006/relationships"><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notesSlide" Target="../notesSlides/notesSlide26.xml"/><Relationship Id="rId5" Type="http://schemas.openxmlformats.org/officeDocument/2006/relationships/slideLayout" Target="../slideLayouts/slideLayout3.xml"/><Relationship Id="rId4" Type="http://schemas.openxmlformats.org/officeDocument/2006/relationships/tags" Target="../tags/tag178.xml"/></Relationships>
</file>

<file path=ppt/slides/_rels/slide6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6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tags" Target="../tags/tag182.xml"/><Relationship Id="rId7" Type="http://schemas.openxmlformats.org/officeDocument/2006/relationships/slideLayout" Target="../slideLayouts/slideLayout3.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s>
</file>

<file path=ppt/slides/_rels/slide6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66.jpeg"/><Relationship Id="rId4" Type="http://schemas.openxmlformats.org/officeDocument/2006/relationships/image" Target="../media/image65.jpeg"/></Relationships>
</file>

<file path=ppt/slides/_rels/slide6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8" Type="http://schemas.openxmlformats.org/officeDocument/2006/relationships/tags" Target="../tags/tag193.xml"/><Relationship Id="rId13" Type="http://schemas.openxmlformats.org/officeDocument/2006/relationships/tags" Target="../tags/tag198.xml"/><Relationship Id="rId3" Type="http://schemas.openxmlformats.org/officeDocument/2006/relationships/tags" Target="../tags/tag188.xml"/><Relationship Id="rId7" Type="http://schemas.openxmlformats.org/officeDocument/2006/relationships/tags" Target="../tags/tag192.xml"/><Relationship Id="rId12" Type="http://schemas.openxmlformats.org/officeDocument/2006/relationships/tags" Target="../tags/tag197.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tags" Target="../tags/tag196.xml"/><Relationship Id="rId5" Type="http://schemas.openxmlformats.org/officeDocument/2006/relationships/tags" Target="../tags/tag190.xml"/><Relationship Id="rId15" Type="http://schemas.openxmlformats.org/officeDocument/2006/relationships/image" Target="../media/image29.png"/><Relationship Id="rId10" Type="http://schemas.openxmlformats.org/officeDocument/2006/relationships/tags" Target="../tags/tag195.xml"/><Relationship Id="rId4" Type="http://schemas.openxmlformats.org/officeDocument/2006/relationships/tags" Target="../tags/tag189.xml"/><Relationship Id="rId9" Type="http://schemas.openxmlformats.org/officeDocument/2006/relationships/tags" Target="../tags/tag194.xml"/><Relationship Id="rId1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00.xml"/><Relationship Id="rId1" Type="http://schemas.openxmlformats.org/officeDocument/2006/relationships/tags" Target="../tags/tag199.xml"/><Relationship Id="rId5" Type="http://schemas.openxmlformats.org/officeDocument/2006/relationships/image" Target="../media/image68.jpeg"/><Relationship Id="rId4" Type="http://schemas.openxmlformats.org/officeDocument/2006/relationships/image" Target="../media/image67.jpe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02.xml"/><Relationship Id="rId1" Type="http://schemas.openxmlformats.org/officeDocument/2006/relationships/tags" Target="../tags/tag201.xml"/><Relationship Id="rId5" Type="http://schemas.openxmlformats.org/officeDocument/2006/relationships/image" Target="../media/image70.jpeg"/><Relationship Id="rId4" Type="http://schemas.openxmlformats.org/officeDocument/2006/relationships/image" Target="../media/image69.jpeg"/></Relationships>
</file>

<file path=ppt/slides/_rels/slide72.xml.rels><?xml version="1.0" encoding="UTF-8" standalone="yes"?>
<Relationships xmlns="http://schemas.openxmlformats.org/package/2006/relationships"><Relationship Id="rId3" Type="http://schemas.openxmlformats.org/officeDocument/2006/relationships/tags" Target="../tags/tag205.xml"/><Relationship Id="rId7" Type="http://schemas.openxmlformats.org/officeDocument/2006/relationships/image" Target="../media/image71.jpeg"/><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slideLayout" Target="../slideLayouts/slideLayout3.xml"/><Relationship Id="rId5" Type="http://schemas.openxmlformats.org/officeDocument/2006/relationships/tags" Target="../tags/tag207.xml"/><Relationship Id="rId4" Type="http://schemas.openxmlformats.org/officeDocument/2006/relationships/tags" Target="../tags/tag206.xml"/></Relationships>
</file>

<file path=ppt/slides/_rels/slide7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tiff"/><Relationship Id="rId1" Type="http://schemas.openxmlformats.org/officeDocument/2006/relationships/slideLayout" Target="../slideLayouts/slideLayout3.xml"/><Relationship Id="rId4" Type="http://schemas.microsoft.com/office/2007/relationships/hdphoto" Target="../media/hdphoto2.wdp"/></Relationships>
</file>

<file path=ppt/slides/_rels/slide76.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image" Target="../media/image74.jpeg"/><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image" Target="../media/image73.jpeg"/><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slideLayout" Target="../slideLayouts/slideLayout3.xml"/><Relationship Id="rId5" Type="http://schemas.openxmlformats.org/officeDocument/2006/relationships/tags" Target="../tags/tag212.xml"/><Relationship Id="rId15" Type="http://schemas.openxmlformats.org/officeDocument/2006/relationships/image" Target="../media/image76.png"/><Relationship Id="rId10" Type="http://schemas.openxmlformats.org/officeDocument/2006/relationships/tags" Target="../tags/tag217.xml"/><Relationship Id="rId4" Type="http://schemas.openxmlformats.org/officeDocument/2006/relationships/tags" Target="../tags/tag211.xml"/><Relationship Id="rId9" Type="http://schemas.openxmlformats.org/officeDocument/2006/relationships/tags" Target="../tags/tag216.xml"/><Relationship Id="rId14" Type="http://schemas.openxmlformats.org/officeDocument/2006/relationships/image" Target="../media/image75.jpeg"/></Relationships>
</file>

<file path=ppt/slides/_rels/slide77.xml.rels><?xml version="1.0" encoding="UTF-8" standalone="yes"?>
<Relationships xmlns="http://schemas.openxmlformats.org/package/2006/relationships"><Relationship Id="rId8" Type="http://schemas.openxmlformats.org/officeDocument/2006/relationships/tags" Target="../tags/tag225.xml"/><Relationship Id="rId13" Type="http://schemas.openxmlformats.org/officeDocument/2006/relationships/tags" Target="../tags/tag230.xml"/><Relationship Id="rId18" Type="http://schemas.openxmlformats.org/officeDocument/2006/relationships/slideLayout" Target="../slideLayouts/slideLayout3.xml"/><Relationship Id="rId3" Type="http://schemas.openxmlformats.org/officeDocument/2006/relationships/tags" Target="../tags/tag220.xml"/><Relationship Id="rId21" Type="http://schemas.openxmlformats.org/officeDocument/2006/relationships/image" Target="../media/image79.jpeg"/><Relationship Id="rId7" Type="http://schemas.openxmlformats.org/officeDocument/2006/relationships/tags" Target="../tags/tag224.xml"/><Relationship Id="rId12" Type="http://schemas.openxmlformats.org/officeDocument/2006/relationships/tags" Target="../tags/tag229.xml"/><Relationship Id="rId17" Type="http://schemas.openxmlformats.org/officeDocument/2006/relationships/tags" Target="../tags/tag234.xml"/><Relationship Id="rId2" Type="http://schemas.openxmlformats.org/officeDocument/2006/relationships/tags" Target="../tags/tag219.xml"/><Relationship Id="rId16" Type="http://schemas.openxmlformats.org/officeDocument/2006/relationships/tags" Target="../tags/tag233.xml"/><Relationship Id="rId20" Type="http://schemas.openxmlformats.org/officeDocument/2006/relationships/image" Target="../media/image78.jpeg"/><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5" Type="http://schemas.openxmlformats.org/officeDocument/2006/relationships/tags" Target="../tags/tag222.xml"/><Relationship Id="rId15" Type="http://schemas.openxmlformats.org/officeDocument/2006/relationships/tags" Target="../tags/tag232.xml"/><Relationship Id="rId23" Type="http://schemas.openxmlformats.org/officeDocument/2006/relationships/image" Target="../media/image81.jpeg"/><Relationship Id="rId10" Type="http://schemas.openxmlformats.org/officeDocument/2006/relationships/tags" Target="../tags/tag227.xml"/><Relationship Id="rId19" Type="http://schemas.openxmlformats.org/officeDocument/2006/relationships/image" Target="../media/image77.jpeg"/><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tags" Target="../tags/tag231.xml"/><Relationship Id="rId22" Type="http://schemas.openxmlformats.org/officeDocument/2006/relationships/image" Target="../media/image80.png"/></Relationships>
</file>

<file path=ppt/slides/_rels/slide78.xml.rels><?xml version="1.0" encoding="UTF-8" standalone="yes"?>
<Relationships xmlns="http://schemas.openxmlformats.org/package/2006/relationships"><Relationship Id="rId8" Type="http://schemas.openxmlformats.org/officeDocument/2006/relationships/tags" Target="../tags/tag242.xml"/><Relationship Id="rId13" Type="http://schemas.openxmlformats.org/officeDocument/2006/relationships/tags" Target="../tags/tag247.xml"/><Relationship Id="rId18" Type="http://schemas.openxmlformats.org/officeDocument/2006/relationships/image" Target="../media/image83.png"/><Relationship Id="rId3" Type="http://schemas.openxmlformats.org/officeDocument/2006/relationships/tags" Target="../tags/tag237.xml"/><Relationship Id="rId21" Type="http://schemas.microsoft.com/office/2007/relationships/hdphoto" Target="../media/hdphoto2.wdp"/><Relationship Id="rId7" Type="http://schemas.openxmlformats.org/officeDocument/2006/relationships/tags" Target="../tags/tag241.xml"/><Relationship Id="rId12" Type="http://schemas.openxmlformats.org/officeDocument/2006/relationships/tags" Target="../tags/tag246.xml"/><Relationship Id="rId17" Type="http://schemas.openxmlformats.org/officeDocument/2006/relationships/image" Target="../media/image82.jpeg"/><Relationship Id="rId2" Type="http://schemas.openxmlformats.org/officeDocument/2006/relationships/tags" Target="../tags/tag236.xml"/><Relationship Id="rId16" Type="http://schemas.openxmlformats.org/officeDocument/2006/relationships/image" Target="../media/image3.tiff"/><Relationship Id="rId20" Type="http://schemas.openxmlformats.org/officeDocument/2006/relationships/image" Target="../media/image22.png"/><Relationship Id="rId1" Type="http://schemas.openxmlformats.org/officeDocument/2006/relationships/tags" Target="../tags/tag235.xml"/><Relationship Id="rId6" Type="http://schemas.openxmlformats.org/officeDocument/2006/relationships/tags" Target="../tags/tag240.xml"/><Relationship Id="rId11" Type="http://schemas.openxmlformats.org/officeDocument/2006/relationships/tags" Target="../tags/tag245.xml"/><Relationship Id="rId5" Type="http://schemas.openxmlformats.org/officeDocument/2006/relationships/tags" Target="../tags/tag239.xml"/><Relationship Id="rId15" Type="http://schemas.openxmlformats.org/officeDocument/2006/relationships/slideLayout" Target="../slideLayouts/slideLayout3.xml"/><Relationship Id="rId10" Type="http://schemas.openxmlformats.org/officeDocument/2006/relationships/tags" Target="../tags/tag244.xml"/><Relationship Id="rId19" Type="http://schemas.openxmlformats.org/officeDocument/2006/relationships/image" Target="../media/image84.jpeg"/><Relationship Id="rId4" Type="http://schemas.openxmlformats.org/officeDocument/2006/relationships/tags" Target="../tags/tag238.xml"/><Relationship Id="rId9" Type="http://schemas.openxmlformats.org/officeDocument/2006/relationships/tags" Target="../tags/tag243.xml"/><Relationship Id="rId14" Type="http://schemas.openxmlformats.org/officeDocument/2006/relationships/tags" Target="../tags/tag248.xml"/><Relationship Id="rId22" Type="http://schemas.openxmlformats.org/officeDocument/2006/relationships/image" Target="../media/image85.png"/></Relationships>
</file>

<file path=ppt/slides/_rels/slide7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87.png"/></Relationships>
</file>

<file path=ppt/slides/_rels/slide9.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xml"/><Relationship Id="rId5" Type="http://schemas.openxmlformats.org/officeDocument/2006/relationships/tags" Target="../tags/tag6.xml"/><Relationship Id="rId10" Type="http://schemas.openxmlformats.org/officeDocument/2006/relationships/slideLayout" Target="../slideLayouts/slideLayout1.xml"/><Relationship Id="rId4" Type="http://schemas.openxmlformats.org/officeDocument/2006/relationships/tags" Target="../tags/tag5.xml"/><Relationship Id="rId9"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 y="0"/>
            <a:ext cx="12192002" cy="6858000"/>
            <a:chOff x="-2" y="0"/>
            <a:chExt cx="12192002" cy="6858000"/>
          </a:xfrm>
        </p:grpSpPr>
        <p:grpSp>
          <p:nvGrpSpPr>
            <p:cNvPr id="20" name="组合 19"/>
            <p:cNvGrpSpPr/>
            <p:nvPr/>
          </p:nvGrpSpPr>
          <p:grpSpPr>
            <a:xfrm>
              <a:off x="-2" y="899998"/>
              <a:ext cx="12192002" cy="5958002"/>
              <a:chOff x="-2" y="899998"/>
              <a:chExt cx="12192002" cy="5958002"/>
            </a:xfrm>
          </p:grpSpPr>
          <p:pic>
            <p:nvPicPr>
              <p:cNvPr id="21" name="图片 20"/>
              <p:cNvPicPr>
                <a:picLocks noChangeAspect="1"/>
              </p:cNvPicPr>
              <p:nvPr/>
            </p:nvPicPr>
            <p:blipFill rotWithShape="1">
              <a:blip r:embed="rId2" cstate="print">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a:ln>
                <a:noFill/>
              </a:ln>
            </p:spPr>
          </p:pic>
          <p:sp>
            <p:nvSpPr>
              <p:cNvPr id="23" name="矩形 22"/>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 y="1"/>
              <a:ext cx="2582820" cy="2280468"/>
              <a:chOff x="426029" y="1"/>
              <a:chExt cx="2582820" cy="2280468"/>
            </a:xfrm>
          </p:grpSpPr>
          <p:cxnSp>
            <p:nvCxnSpPr>
              <p:cNvPr id="28" name="直接连接符 27"/>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32" name="文本框 31"/>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p>
          </p:txBody>
        </p:sp>
        <p:grpSp>
          <p:nvGrpSpPr>
            <p:cNvPr id="33" name="组合 32"/>
            <p:cNvGrpSpPr/>
            <p:nvPr/>
          </p:nvGrpSpPr>
          <p:grpSpPr>
            <a:xfrm>
              <a:off x="2855656" y="3672000"/>
              <a:ext cx="6483570" cy="461665"/>
              <a:chOff x="2855656" y="3816000"/>
              <a:chExt cx="6483570" cy="461665"/>
            </a:xfrm>
          </p:grpSpPr>
          <p:sp>
            <p:nvSpPr>
              <p:cNvPr id="34" name="文本框 33"/>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35" name="直接连接符 34"/>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sp>
          <p:nvSpPr>
            <p:cNvPr id="38" name="矩形 37"/>
            <p:cNvSpPr/>
            <p:nvPr/>
          </p:nvSpPr>
          <p:spPr>
            <a:xfrm>
              <a:off x="0" y="6390000"/>
              <a:ext cx="12192000" cy="46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160499" y="6426509"/>
              <a:ext cx="9871003" cy="394980"/>
              <a:chOff x="591786" y="6414718"/>
              <a:chExt cx="9871003" cy="394980"/>
            </a:xfrm>
          </p:grpSpPr>
          <p:sp>
            <p:nvSpPr>
              <p:cNvPr id="25" name="文本框 24"/>
              <p:cNvSpPr txBox="1"/>
              <p:nvPr/>
            </p:nvSpPr>
            <p:spPr>
              <a:xfrm>
                <a:off x="591786" y="6414718"/>
                <a:ext cx="3384000" cy="394980"/>
              </a:xfrm>
              <a:prstGeom prst="rect">
                <a:avLst/>
              </a:prstGeom>
              <a:noFill/>
            </p:spPr>
            <p:txBody>
              <a:bodyPr wrap="square" rtlCol="0">
                <a:spAutoFit/>
              </a:bodyPr>
              <a:lstStyle/>
              <a:p>
                <a:pPr>
                  <a:spcAft>
                    <a:spcPts val="20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教育部全国高校思想政治理论课教学指导委员会</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endParaRPr>
              </a:p>
              <a:p>
                <a:pPr>
                  <a:spcAft>
                    <a:spcPts val="20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“习近平新时代中国特色社会主义思想概论”分教学指导委员会</a:t>
                </a:r>
              </a:p>
            </p:txBody>
          </p:sp>
          <p:sp>
            <p:nvSpPr>
              <p:cNvPr id="26" name="文本框 25"/>
              <p:cNvSpPr txBox="1"/>
              <p:nvPr/>
            </p:nvSpPr>
            <p:spPr>
              <a:xfrm>
                <a:off x="4054789" y="6496792"/>
                <a:ext cx="6408000" cy="230832"/>
              </a:xfrm>
              <a:prstGeom prst="rect">
                <a:avLst/>
              </a:prstGeom>
              <a:noFill/>
            </p:spPr>
            <p:txBody>
              <a:bodyPr wrap="square" rtlCol="0">
                <a:spAutoFit/>
              </a:bodyPr>
              <a:lstStyle/>
              <a:p>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高等教育出版社  联合出品    </a:t>
                </a:r>
                <a:r>
                  <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p>
            </p:txBody>
          </p:sp>
        </p:grpSp>
        <p:cxnSp>
          <p:nvCxnSpPr>
            <p:cNvPr id="40" name="直接连接符 39"/>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对角圆角 13"/>
          <p:cNvSpPr/>
          <p:nvPr/>
        </p:nvSpPr>
        <p:spPr>
          <a:xfrm>
            <a:off x="477995" y="4972529"/>
            <a:ext cx="11236007" cy="1503864"/>
          </a:xfrm>
          <a:prstGeom prst="round2DiagRect">
            <a:avLst>
              <a:gd name="adj1" fmla="val 0"/>
              <a:gd name="adj2" fmla="val 0"/>
            </a:avLst>
          </a:prstGeom>
          <a:gradFill flip="none" rotWithShape="1">
            <a:gsLst>
              <a:gs pos="0">
                <a:srgbClr val="ED2124"/>
              </a:gs>
              <a:gs pos="46000">
                <a:srgbClr val="AD0000"/>
              </a:gs>
              <a:gs pos="100000">
                <a:srgbClr val="AD0000"/>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38127" y="5083479"/>
            <a:ext cx="10515742" cy="1200329"/>
          </a:xfrm>
          <a:prstGeom prst="rect">
            <a:avLst/>
          </a:prstGeom>
          <a:noFill/>
        </p:spPr>
        <p:txBody>
          <a:bodyPr wrap="square">
            <a:spAutoFit/>
          </a:bodyPr>
          <a:lstStyle/>
          <a:p>
            <a:pPr algn="just">
              <a:lnSpc>
                <a:spcPct val="150000"/>
              </a:lnSpc>
            </a:pPr>
            <a:r>
              <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2022</a:t>
            </a: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6月8日，经济合作与发展组织（OECD）发布报告称，大多数经济体的增长都将弱于预期，美国经济在2022年将增长2.5%，到2023年将放缓至1.2%，均较此前预测下调1.2个百分点；欧元区2022年和2023年的经济增速将只有2.6%和1.6%，分别低于此前预期的4.3%和2.5%；中国经济2022年将增长4.4%，2023年将增长4.9%。</a:t>
            </a:r>
          </a:p>
        </p:txBody>
      </p:sp>
      <p:grpSp>
        <p:nvGrpSpPr>
          <p:cNvPr id="14" name="组合 13"/>
          <p:cNvGrpSpPr/>
          <p:nvPr/>
        </p:nvGrpSpPr>
        <p:grpSpPr>
          <a:xfrm>
            <a:off x="-88900" y="1196587"/>
            <a:ext cx="6279861" cy="3728805"/>
            <a:chOff x="168085" y="1186554"/>
            <a:chExt cx="6317706" cy="3751276"/>
          </a:xfrm>
        </p:grpSpPr>
        <p:sp>
          <p:nvSpPr>
            <p:cNvPr id="13" name="矩形 12"/>
            <p:cNvSpPr/>
            <p:nvPr/>
          </p:nvSpPr>
          <p:spPr>
            <a:xfrm>
              <a:off x="411892" y="1186554"/>
              <a:ext cx="6054850" cy="3730218"/>
            </a:xfrm>
            <a:prstGeom prst="rect">
              <a:avLst/>
            </a:prstGeom>
            <a:solidFill>
              <a:schemeClr val="bg1"/>
            </a:solidFill>
            <a:ln>
              <a:solidFill>
                <a:schemeClr val="tx2">
                  <a:lumMod val="15000"/>
                  <a:lumOff val="85000"/>
                </a:schemeClr>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68085" y="1186554"/>
              <a:ext cx="6317706" cy="3751276"/>
              <a:chOff x="168085" y="1186554"/>
              <a:chExt cx="6317706" cy="3751276"/>
            </a:xfrm>
            <a:effectLst/>
          </p:grpSpPr>
          <p:grpSp>
            <p:nvGrpSpPr>
              <p:cNvPr id="11" name="组合 10"/>
              <p:cNvGrpSpPr/>
              <p:nvPr/>
            </p:nvGrpSpPr>
            <p:grpSpPr>
              <a:xfrm>
                <a:off x="477996" y="1186554"/>
                <a:ext cx="6007795" cy="3702590"/>
                <a:chOff x="477996" y="1192992"/>
                <a:chExt cx="6007795" cy="3568917"/>
              </a:xfrm>
            </p:grpSpPr>
            <p:grpSp>
              <p:nvGrpSpPr>
                <p:cNvPr id="7" name="组合 6"/>
                <p:cNvGrpSpPr/>
                <p:nvPr/>
              </p:nvGrpSpPr>
              <p:grpSpPr>
                <a:xfrm>
                  <a:off x="477996" y="1364874"/>
                  <a:ext cx="6007795" cy="3397035"/>
                  <a:chOff x="477996" y="1364874"/>
                  <a:chExt cx="6007795" cy="3397035"/>
                </a:xfrm>
              </p:grpSpPr>
              <p:graphicFrame>
                <p:nvGraphicFramePr>
                  <p:cNvPr id="15" name="圖表 14"/>
                  <p:cNvGraphicFramePr/>
                  <p:nvPr/>
                </p:nvGraphicFramePr>
                <p:xfrm>
                  <a:off x="477996" y="1364874"/>
                  <a:ext cx="5929024" cy="3397035"/>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6179436" y="2874396"/>
                    <a:ext cx="306355" cy="215444"/>
                  </a:xfrm>
                  <a:prstGeom prst="rect">
                    <a:avLst/>
                  </a:prstGeom>
                  <a:noFill/>
                </p:spPr>
                <p:txBody>
                  <a:bodyPr wrap="square">
                    <a:spAutoFit/>
                  </a:bodyPr>
                  <a:lstStyle/>
                  <a:p>
                    <a:r>
                      <a:rPr lang="zh-CN" altLang="en-US" sz="800">
                        <a:solidFill>
                          <a:schemeClr val="tx1">
                            <a:lumMod val="65000"/>
                            <a:lumOff val="35000"/>
                          </a:schemeClr>
                        </a:solidFill>
                        <a:latin typeface="微软雅黑" panose="020B0503020204020204" pitchFamily="34" charset="-122"/>
                        <a:ea typeface="微软雅黑" panose="020B0503020204020204" pitchFamily="34" charset="-122"/>
                      </a:rPr>
                      <a:t>年</a:t>
                    </a:r>
                    <a:endParaRPr lang="zh-CN" altLang="en-US" sz="800">
                      <a:solidFill>
                        <a:schemeClr val="tx1">
                          <a:lumMod val="65000"/>
                          <a:lumOff val="35000"/>
                        </a:schemeClr>
                      </a:solidFill>
                    </a:endParaRPr>
                  </a:p>
                </p:txBody>
              </p:sp>
            </p:grpSp>
            <p:sp>
              <p:nvSpPr>
                <p:cNvPr id="8" name="文本框 7"/>
                <p:cNvSpPr txBox="1"/>
                <p:nvPr/>
              </p:nvSpPr>
              <p:spPr>
                <a:xfrm>
                  <a:off x="531772" y="1192992"/>
                  <a:ext cx="306355" cy="215444"/>
                </a:xfrm>
                <a:prstGeom prst="rect">
                  <a:avLst/>
                </a:prstGeom>
                <a:noFill/>
              </p:spPr>
              <p:txBody>
                <a:bodyPr wrap="square">
                  <a:spAutoFit/>
                </a:bodyPr>
                <a:lstStyle/>
                <a:p>
                  <a:r>
                    <a:rPr lang="en-US" altLang="zh-CN" sz="80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800">
                    <a:solidFill>
                      <a:schemeClr val="tx1">
                        <a:lumMod val="65000"/>
                        <a:lumOff val="35000"/>
                      </a:schemeClr>
                    </a:solidFill>
                  </a:endParaRPr>
                </a:p>
              </p:txBody>
            </p:sp>
          </p:grpSp>
          <p:sp>
            <p:nvSpPr>
              <p:cNvPr id="3" name="文本框 2"/>
              <p:cNvSpPr txBox="1"/>
              <p:nvPr/>
            </p:nvSpPr>
            <p:spPr>
              <a:xfrm>
                <a:off x="168085" y="4679298"/>
                <a:ext cx="1652270" cy="258532"/>
              </a:xfrm>
              <a:prstGeom prst="rect">
                <a:avLst/>
              </a:prstGeom>
              <a:noFill/>
            </p:spPr>
            <p:txBody>
              <a:bodyPr wrap="square" rtlCol="0" anchor="t">
                <a:spAutoFit/>
              </a:bodyPr>
              <a:lstStyle/>
              <a:p>
                <a:pPr algn="ctr">
                  <a:lnSpc>
                    <a:spcPct val="12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mn-ea"/>
                  </a:rPr>
                  <a:t>数据来源：世界银行</a:t>
                </a:r>
                <a:endParaRPr lang="zh-CN" altLang="en-US" sz="900" dirty="0"/>
              </a:p>
            </p:txBody>
          </p:sp>
        </p:grpSp>
        <p:sp>
          <p:nvSpPr>
            <p:cNvPr id="6" name="矩形 5"/>
            <p:cNvSpPr/>
            <p:nvPr/>
          </p:nvSpPr>
          <p:spPr>
            <a:xfrm>
              <a:off x="1628122" y="4588442"/>
              <a:ext cx="3830320" cy="315824"/>
            </a:xfrm>
            <a:prstGeom prst="rect">
              <a:avLst/>
            </a:prstGeom>
          </p:spPr>
          <p:txBody>
            <a:bodyPr wrap="square">
              <a:spAutoFit/>
            </a:bodyPr>
            <a:lstStyle/>
            <a:p>
              <a:pPr algn="ctr">
                <a:lnSpc>
                  <a:spcPct val="120000"/>
                </a:lnSpc>
              </a:pPr>
              <a:r>
                <a:rPr lang="en-US" altLang="zh-CN" sz="1200" b="1" dirty="0" smtClean="0">
                  <a:solidFill>
                    <a:schemeClr val="tx1">
                      <a:lumMod val="50000"/>
                      <a:lumOff val="50000"/>
                    </a:schemeClr>
                  </a:solidFill>
                  <a:latin typeface="微软雅黑" panose="020B0503020204020204" pitchFamily="34" charset="-122"/>
                  <a:ea typeface="微软雅黑" panose="020B0503020204020204" pitchFamily="34" charset="-122"/>
                </a:rPr>
                <a:t>2019—2021</a:t>
              </a: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年世界主要经济体增长趋势</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pic>
        <p:nvPicPr>
          <p:cNvPr id="4" name="图片 3"/>
          <p:cNvPicPr>
            <a:picLocks noChangeAspect="1"/>
          </p:cNvPicPr>
          <p:nvPr/>
        </p:nvPicPr>
        <p:blipFill>
          <a:blip r:embed="rId3"/>
          <a:stretch>
            <a:fillRect/>
          </a:stretch>
        </p:blipFill>
        <p:spPr>
          <a:xfrm>
            <a:off x="6366510" y="1334770"/>
            <a:ext cx="5580380" cy="3243580"/>
          </a:xfrm>
          <a:prstGeom prst="rect">
            <a:avLst/>
          </a:prstGeom>
        </p:spPr>
      </p:pic>
      <p:grpSp>
        <p:nvGrpSpPr>
          <p:cNvPr id="16" name="组合 15"/>
          <p:cNvGrpSpPr/>
          <p:nvPr/>
        </p:nvGrpSpPr>
        <p:grpSpPr>
          <a:xfrm>
            <a:off x="3961090" y="492921"/>
            <a:ext cx="4155222" cy="468000"/>
            <a:chOff x="1195504" y="4601631"/>
            <a:chExt cx="4155222" cy="468000"/>
          </a:xfrm>
        </p:grpSpPr>
        <p:sp>
          <p:nvSpPr>
            <p:cNvPr id="17" name="对角圆角矩形 16"/>
            <p:cNvSpPr/>
            <p:nvPr/>
          </p:nvSpPr>
          <p:spPr>
            <a:xfrm>
              <a:off x="1195504" y="4601631"/>
              <a:ext cx="4155222"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表征之一：世界经济增长放缓</a:t>
              </a:r>
            </a:p>
          </p:txBody>
        </p:sp>
        <p:sp>
          <p:nvSpPr>
            <p:cNvPr id="18" name="对角圆角矩形 17"/>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 y="4421320"/>
            <a:ext cx="12192000" cy="2436680"/>
            <a:chOff x="-1" y="4542507"/>
            <a:chExt cx="12192000" cy="2436680"/>
          </a:xfrm>
        </p:grpSpPr>
        <p:sp>
          <p:nvSpPr>
            <p:cNvPr id="30" name="矩形 29"/>
            <p:cNvSpPr/>
            <p:nvPr/>
          </p:nvSpPr>
          <p:spPr>
            <a:xfrm flipH="1">
              <a:off x="-1" y="4542507"/>
              <a:ext cx="12192000" cy="2436680"/>
            </a:xfrm>
            <a:prstGeom prst="rect">
              <a:avLst/>
            </a:prstGeom>
            <a:solidFill>
              <a:schemeClr val="bg2"/>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1" y="4559032"/>
              <a:ext cx="12192000" cy="0"/>
            </a:xfrm>
            <a:prstGeom prst="line">
              <a:avLst/>
            </a:prstGeom>
            <a:ln w="63500">
              <a:gradFill>
                <a:gsLst>
                  <a:gs pos="0">
                    <a:srgbClr val="FF9000"/>
                  </a:gs>
                  <a:gs pos="100000">
                    <a:srgbClr val="F7C973"/>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8" name="TextBox 37"/>
          <p:cNvSpPr txBox="1"/>
          <p:nvPr/>
        </p:nvSpPr>
        <p:spPr>
          <a:xfrm>
            <a:off x="902335" y="1259180"/>
            <a:ext cx="10387331" cy="1289905"/>
          </a:xfrm>
          <a:prstGeom prst="rect">
            <a:avLst/>
          </a:prstGeom>
        </p:spPr>
        <p:txBody>
          <a:bodyPr wrap="square">
            <a:spAutoFit/>
          </a:bodyPr>
          <a:lstStyle>
            <a:defPPr>
              <a:defRPr lang="zh-CN"/>
            </a:defPPr>
            <a:lvl1pPr algn="ct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just" fontAlgn="auto">
              <a:lnSpc>
                <a:spcPct val="150000"/>
              </a:lnSpc>
            </a:pPr>
            <a:r>
              <a:rPr lang="zh-CN" altLang="en-US" sz="1800" b="1" dirty="0">
                <a:solidFill>
                  <a:schemeClr val="tx1"/>
                </a:solidFill>
                <a:sym typeface="+mn-ea"/>
              </a:rPr>
              <a:t>       2021年1月6日下午，在极端政客的煽动操弄下，成千上万拒不接受2020年总统选举结果的美国民众涌入华盛顿，大批示威者强行闯入国会大厦，与警卫发生激烈冲突，造成5人死亡、140多人受伤，总统选举结果法定认证程序被迫中断。</a:t>
            </a:r>
            <a:endParaRPr lang="zh-CN" altLang="en-US" sz="1800" b="1" dirty="0">
              <a:solidFill>
                <a:schemeClr val="tx1"/>
              </a:solidFill>
              <a:effectLst>
                <a:outerShdw blurRad="38100" dist="38100" dir="2700000" algn="tl">
                  <a:srgbClr val="000000">
                    <a:alpha val="43137"/>
                  </a:srgbClr>
                </a:outerShdw>
              </a:effectLst>
              <a:sym typeface="+mn-ea"/>
            </a:endParaRPr>
          </a:p>
        </p:txBody>
      </p:sp>
      <p:pic>
        <p:nvPicPr>
          <p:cNvPr id="104" name="图片 103"/>
          <p:cNvPicPr/>
          <p:nvPr/>
        </p:nvPicPr>
        <p:blipFill>
          <a:blip r:embed="rId2"/>
          <a:stretch>
            <a:fillRect/>
          </a:stretch>
        </p:blipFill>
        <p:spPr>
          <a:xfrm>
            <a:off x="8488045" y="2691105"/>
            <a:ext cx="3199765" cy="2021205"/>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3" name="图片 2"/>
          <p:cNvPicPr/>
          <p:nvPr/>
        </p:nvPicPr>
        <p:blipFill>
          <a:blip r:embed="rId3"/>
          <a:stretch>
            <a:fillRect/>
          </a:stretch>
        </p:blipFill>
        <p:spPr>
          <a:xfrm>
            <a:off x="648970" y="2675865"/>
            <a:ext cx="3236595" cy="1980565"/>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4" name="图片 3"/>
          <p:cNvPicPr/>
          <p:nvPr/>
        </p:nvPicPr>
        <p:blipFill>
          <a:blip r:embed="rId4"/>
          <a:stretch>
            <a:fillRect/>
          </a:stretch>
        </p:blipFill>
        <p:spPr>
          <a:xfrm>
            <a:off x="4447540" y="2603475"/>
            <a:ext cx="3552190" cy="2108835"/>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6" name="矩形 5"/>
          <p:cNvSpPr/>
          <p:nvPr/>
        </p:nvSpPr>
        <p:spPr>
          <a:xfrm>
            <a:off x="1067461" y="4800000"/>
            <a:ext cx="2399612" cy="295145"/>
          </a:xfrm>
          <a:prstGeom prst="rect">
            <a:avLst/>
          </a:prstGeom>
        </p:spPr>
        <p:txBody>
          <a:bodyPr wrap="square">
            <a:spAutoFit/>
          </a:bodyPr>
          <a:lstStyle/>
          <a:p>
            <a:pPr algn="ctr">
              <a:lnSpc>
                <a:spcPct val="120000"/>
              </a:lnSpc>
            </a:pPr>
            <a:r>
              <a:rPr 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月，美国国会山骚乱</a:t>
            </a:r>
          </a:p>
        </p:txBody>
      </p:sp>
      <p:sp>
        <p:nvSpPr>
          <p:cNvPr id="7" name="矩形 6"/>
          <p:cNvSpPr/>
          <p:nvPr/>
        </p:nvSpPr>
        <p:spPr>
          <a:xfrm>
            <a:off x="4816158" y="4799940"/>
            <a:ext cx="2814955" cy="313932"/>
          </a:xfrm>
          <a:prstGeom prst="rect">
            <a:avLst/>
          </a:prstGeom>
        </p:spPr>
        <p:txBody>
          <a:bodyPr wrap="square">
            <a:spAutoFit/>
          </a:bodyPr>
          <a:lstStyle/>
          <a:p>
            <a:pPr algn="ctr">
              <a:lnSpc>
                <a:spcPct val="120000"/>
              </a:lnSpc>
            </a:pPr>
            <a:r>
              <a:rPr lang="zh-CN"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美国国会大厦内工作人员应对闯入者</a:t>
            </a:r>
          </a:p>
        </p:txBody>
      </p:sp>
      <p:sp>
        <p:nvSpPr>
          <p:cNvPr id="9" name="矩形 8"/>
          <p:cNvSpPr/>
          <p:nvPr/>
        </p:nvSpPr>
        <p:spPr>
          <a:xfrm>
            <a:off x="8488045" y="4799940"/>
            <a:ext cx="3221355" cy="755015"/>
          </a:xfrm>
          <a:prstGeom prst="rect">
            <a:avLst/>
          </a:prstGeom>
        </p:spPr>
        <p:txBody>
          <a:bodyPr wrap="square">
            <a:spAutoFit/>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       </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6</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mn-lt"/>
              </a:rPr>
              <a:t>月，负责调查美国国会大厦骚乱事件的众议院特别调查委员会举行首场公开听证会</a:t>
            </a:r>
          </a:p>
        </p:txBody>
      </p:sp>
      <p:sp>
        <p:nvSpPr>
          <p:cNvPr id="10" name="文本框 9"/>
          <p:cNvSpPr txBox="1"/>
          <p:nvPr/>
        </p:nvSpPr>
        <p:spPr>
          <a:xfrm>
            <a:off x="2618123" y="5315483"/>
            <a:ext cx="6955750" cy="1216359"/>
          </a:xfrm>
          <a:prstGeom prst="rect">
            <a:avLst/>
          </a:prstGeom>
          <a:noFill/>
        </p:spPr>
        <p:txBody>
          <a:bodyPr wrap="none" rtlCol="0" anchor="t">
            <a:spAutoFit/>
          </a:bodyPr>
          <a:lstStyle/>
          <a:p>
            <a:pPr algn="ctr" fontAlgn="auto">
              <a:lnSpc>
                <a:spcPct val="150000"/>
              </a:lnSpc>
            </a:pPr>
            <a:r>
              <a:rPr lang="zh-CN" altLang="en-US" sz="2400" b="1" dirty="0">
                <a:latin typeface="华文楷体" panose="02010600040101010101" pitchFamily="2" charset="-122"/>
                <a:ea typeface="华文楷体" panose="02010600040101010101" pitchFamily="2" charset="-122"/>
                <a:cs typeface="华文中宋" panose="02010600040101010101" pitchFamily="2" charset="-122"/>
                <a:sym typeface="+mn-ea"/>
              </a:rPr>
              <a:t>美国众议院特别调查委员会主席本尼·汤普森称：</a:t>
            </a:r>
          </a:p>
          <a:p>
            <a:pPr algn="ctr" fontAlgn="auto">
              <a:lnSpc>
                <a:spcPct val="150000"/>
              </a:lnSpc>
            </a:pPr>
            <a:r>
              <a:rPr lang="zh-CN" altLang="en-US" sz="2800" b="1" dirty="0">
                <a:latin typeface="华文中宋" panose="02010600040101010101" pitchFamily="2" charset="-122"/>
                <a:ea typeface="华文中宋" panose="02010600040101010101" pitchFamily="2" charset="-122"/>
                <a:cs typeface="华文中宋" panose="02010600040101010101" pitchFamily="2" charset="-122"/>
                <a:sym typeface="+mn-ea"/>
              </a:rPr>
              <a:t>美国的民主仍然处于危险之中</a:t>
            </a:r>
            <a:endParaRPr lang="zh-CN" altLang="en-US" sz="2800" dirty="0">
              <a:latin typeface="华文中宋" panose="02010600040101010101" pitchFamily="2" charset="-122"/>
              <a:ea typeface="华文中宋" panose="02010600040101010101" pitchFamily="2" charset="-122"/>
              <a:cs typeface="华文中宋" panose="02010600040101010101" pitchFamily="2" charset="-122"/>
            </a:endParaRPr>
          </a:p>
        </p:txBody>
      </p:sp>
      <p:sp>
        <p:nvSpPr>
          <p:cNvPr id="14" name="文本框 13"/>
          <p:cNvSpPr txBox="1"/>
          <p:nvPr/>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grpSp>
        <p:nvGrpSpPr>
          <p:cNvPr id="16" name="组合 15"/>
          <p:cNvGrpSpPr/>
          <p:nvPr/>
        </p:nvGrpSpPr>
        <p:grpSpPr>
          <a:xfrm>
            <a:off x="3158046" y="633711"/>
            <a:ext cx="6131177" cy="468000"/>
            <a:chOff x="1195503" y="4601631"/>
            <a:chExt cx="6131177" cy="468000"/>
          </a:xfrm>
        </p:grpSpPr>
        <p:sp>
          <p:nvSpPr>
            <p:cNvPr id="17" name="对角圆角矩形 16"/>
            <p:cNvSpPr/>
            <p:nvPr/>
          </p:nvSpPr>
          <p:spPr>
            <a:xfrm>
              <a:off x="1195503" y="4601631"/>
              <a:ext cx="613117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表征之二：“西方之乱”凸显资本主义制度缺陷</a:t>
              </a:r>
            </a:p>
          </p:txBody>
        </p:sp>
        <p:sp>
          <p:nvSpPr>
            <p:cNvPr id="18" name="对角圆角矩形 17"/>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1" y="0"/>
            <a:ext cx="12192000" cy="6858000"/>
          </a:xfrm>
          <a:prstGeom prst="rect">
            <a:avLst/>
          </a:prstGeom>
          <a:noFill/>
        </p:spPr>
      </p:pic>
      <p:grpSp>
        <p:nvGrpSpPr>
          <p:cNvPr id="2" name="组合 1"/>
          <p:cNvGrpSpPr/>
          <p:nvPr/>
        </p:nvGrpSpPr>
        <p:grpSpPr>
          <a:xfrm>
            <a:off x="876300" y="1614303"/>
            <a:ext cx="10440035" cy="4514717"/>
            <a:chOff x="876300" y="1614303"/>
            <a:chExt cx="10440035" cy="4514717"/>
          </a:xfrm>
        </p:grpSpPr>
        <p:sp>
          <p:nvSpPr>
            <p:cNvPr id="16" name="矩形: 圆角 53"/>
            <p:cNvSpPr/>
            <p:nvPr/>
          </p:nvSpPr>
          <p:spPr>
            <a:xfrm>
              <a:off x="1235710" y="1953257"/>
              <a:ext cx="9719945"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图文框 17"/>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矩形 12"/>
          <p:cNvSpPr/>
          <p:nvPr/>
        </p:nvSpPr>
        <p:spPr>
          <a:xfrm>
            <a:off x="3788735" y="873581"/>
            <a:ext cx="4613893" cy="430887"/>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（二）国际力量对比发生深刻变化</a:t>
            </a:r>
          </a:p>
        </p:txBody>
      </p:sp>
      <p:sp>
        <p:nvSpPr>
          <p:cNvPr id="17" name="矩形 16"/>
          <p:cNvSpPr/>
          <p:nvPr/>
        </p:nvSpPr>
        <p:spPr>
          <a:xfrm>
            <a:off x="1682612" y="2591569"/>
            <a:ext cx="8826140" cy="2581910"/>
          </a:xfrm>
          <a:prstGeom prst="rect">
            <a:avLst/>
          </a:prstGeom>
        </p:spPr>
        <p:txBody>
          <a:bodyPr wrap="square">
            <a:spAutoFit/>
          </a:bodyPr>
          <a:lstStyle/>
          <a:p>
            <a:pPr algn="just">
              <a:lnSpc>
                <a:spcPct val="150000"/>
              </a:lnSpc>
            </a:pPr>
            <a:r>
              <a:rPr lang="zh-CN" altLang="en-US" sz="2400" b="1" dirty="0">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rPr>
              <a:t>全球治理体制变革正处在历史转折点上。国际力量对比发生深刻变化，新兴市场国家和一大批发展中国家快速发展，国际影响力不断增强，是近代以来国际力量对比中最具革命性的变化。</a:t>
            </a:r>
            <a:endParaRPr lang="en-US" altLang="zh-CN" sz="2200" b="1" dirty="0">
              <a:latin typeface="楷体" panose="02010609060101010101" pitchFamily="49" charset="-122"/>
              <a:ea typeface="楷体" panose="02010609060101010101" pitchFamily="49" charset="-122"/>
            </a:endParaRPr>
          </a:p>
          <a:p>
            <a:pPr algn="r">
              <a:lnSpc>
                <a:spcPct val="120000"/>
              </a:lnSpc>
              <a:spcBef>
                <a:spcPts val="12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习近平在十八届中央政治局第二十七次集体学习时的讲话</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2015</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1380269"/>
            <a:ext cx="12192000" cy="2130872"/>
          </a:xfrm>
          <a:prstGeom prst="rect">
            <a:avLst/>
          </a:prstGeom>
          <a:gradFill>
            <a:gsLst>
              <a:gs pos="0">
                <a:srgbClr val="9E0406"/>
              </a:gs>
              <a:gs pos="100000">
                <a:srgbClr val="ED2124"/>
              </a:gs>
            </a:gsLst>
            <a:lin ang="5400000" scaled="0"/>
          </a:gradFill>
          <a:ln w="19050">
            <a:noFill/>
          </a:ln>
          <a:effectLst>
            <a:outerShdw dist="63500" dir="162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grpSp>
        <p:nvGrpSpPr>
          <p:cNvPr id="7" name="组合 6"/>
          <p:cNvGrpSpPr/>
          <p:nvPr/>
        </p:nvGrpSpPr>
        <p:grpSpPr>
          <a:xfrm>
            <a:off x="787210" y="2603998"/>
            <a:ext cx="10978800" cy="3672321"/>
            <a:chOff x="789709" y="2060914"/>
            <a:chExt cx="10978800" cy="3439021"/>
          </a:xfrm>
          <a:effectLst>
            <a:outerShdw blurRad="76200" dir="18900000" sy="23000" kx="-1200000" algn="bl" rotWithShape="0">
              <a:prstClr val="black">
                <a:alpha val="20000"/>
              </a:prstClr>
            </a:outerShdw>
          </a:effectLst>
        </p:grpSpPr>
        <p:sp>
          <p:nvSpPr>
            <p:cNvPr id="14" name="矩形 13"/>
            <p:cNvSpPr/>
            <p:nvPr/>
          </p:nvSpPr>
          <p:spPr>
            <a:xfrm flipV="1">
              <a:off x="894876" y="2167731"/>
              <a:ext cx="10873633" cy="3332204"/>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flipV="1">
              <a:off x="789709" y="2060914"/>
              <a:ext cx="10873633" cy="333220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9" name="文本框 8"/>
          <p:cNvSpPr txBox="1"/>
          <p:nvPr/>
        </p:nvSpPr>
        <p:spPr>
          <a:xfrm>
            <a:off x="5919224" y="3082197"/>
            <a:ext cx="5151548" cy="2584450"/>
          </a:xfrm>
          <a:prstGeom prst="rect">
            <a:avLst/>
          </a:prstGeom>
          <a:noFill/>
        </p:spPr>
        <p:txBody>
          <a:bodyPr wrap="square">
            <a:spAutoFit/>
          </a:bodyPr>
          <a:lstStyle/>
          <a:p>
            <a:pPr algn="just">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全球各国在</a:t>
            </a:r>
            <a:r>
              <a:rPr lang="en-US" altLang="zh-CN" dirty="0">
                <a:latin typeface="微软雅黑" panose="020B0503020204020204" pitchFamily="34" charset="-122"/>
                <a:ea typeface="微软雅黑" panose="020B0503020204020204" pitchFamily="34" charset="-122"/>
              </a:rPr>
              <a:t>2023</a:t>
            </a:r>
            <a:r>
              <a:rPr lang="zh-CN" altLang="en-US" dirty="0">
                <a:latin typeface="微软雅黑" panose="020B0503020204020204" pitchFamily="34" charset="-122"/>
                <a:ea typeface="微软雅黑" panose="020B0503020204020204" pitchFamily="34" charset="-122"/>
              </a:rPr>
              <a:t>年的经济增长并非同步，其中新兴市场和发展中经济体的增长率将率先提升，按年末同比计算的增长率从2022年的2.8%上升至2023年的</a:t>
            </a:r>
            <a:r>
              <a:rPr lang="zh-CN" altLang="en-US" b="1" dirty="0">
                <a:solidFill>
                  <a:srgbClr val="C00000"/>
                </a:solidFill>
                <a:latin typeface="微软雅黑" panose="020B0503020204020204" pitchFamily="34" charset="-122"/>
                <a:ea typeface="微软雅黑" panose="020B0503020204020204" pitchFamily="34" charset="-122"/>
              </a:rPr>
              <a:t>4.5%</a:t>
            </a:r>
            <a:r>
              <a:rPr lang="zh-CN" altLang="en-US" dirty="0">
                <a:latin typeface="微软雅黑" panose="020B0503020204020204" pitchFamily="34" charset="-122"/>
                <a:ea typeface="微软雅黑" panose="020B0503020204020204" pitchFamily="34" charset="-122"/>
              </a:rPr>
              <a:t>。同时，全球经济增长的放缓集中在发达国家，从2022年的2.7%下降至2023年的</a:t>
            </a:r>
            <a:r>
              <a:rPr lang="zh-CN" altLang="en-US" b="1" dirty="0">
                <a:solidFill>
                  <a:srgbClr val="C00000"/>
                </a:solidFill>
                <a:latin typeface="微软雅黑" panose="020B0503020204020204" pitchFamily="34" charset="-122"/>
                <a:ea typeface="微软雅黑" panose="020B0503020204020204" pitchFamily="34" charset="-122"/>
              </a:rPr>
              <a:t>1.3%</a:t>
            </a:r>
            <a:r>
              <a:rPr lang="zh-CN" altLang="en-US" dirty="0">
                <a:latin typeface="微软雅黑" panose="020B0503020204020204" pitchFamily="34" charset="-122"/>
                <a:ea typeface="微软雅黑" panose="020B0503020204020204" pitchFamily="34" charset="-122"/>
              </a:rPr>
              <a:t>。</a:t>
            </a:r>
          </a:p>
        </p:txBody>
      </p:sp>
      <p:sp>
        <p:nvSpPr>
          <p:cNvPr id="11" name="矩形 10"/>
          <p:cNvSpPr/>
          <p:nvPr/>
        </p:nvSpPr>
        <p:spPr>
          <a:xfrm>
            <a:off x="7462573" y="5839407"/>
            <a:ext cx="4198620" cy="312420"/>
          </a:xfrm>
          <a:prstGeom prst="rect">
            <a:avLst/>
          </a:prstGeom>
        </p:spPr>
        <p:txBody>
          <a:bodyPr wrap="none">
            <a:spAutoFit/>
          </a:bodyPr>
          <a:lstStyle/>
          <a:p>
            <a:pPr algn="ct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数据来源：</a:t>
            </a:r>
            <a:r>
              <a:rPr lang="zh-CN" sz="1200" dirty="0">
                <a:solidFill>
                  <a:schemeClr val="tx1">
                    <a:lumMod val="50000"/>
                    <a:lumOff val="50000"/>
                  </a:schemeClr>
                </a:solidFill>
                <a:latin typeface="微软雅黑" panose="020B0503020204020204" pitchFamily="34" charset="-122"/>
                <a:ea typeface="微软雅黑" panose="020B0503020204020204" pitchFamily="34" charset="-122"/>
              </a:rPr>
              <a:t>国际货币基金组织</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年《世界经济展望报告》</a:t>
            </a:r>
          </a:p>
        </p:txBody>
      </p:sp>
      <p:sp>
        <p:nvSpPr>
          <p:cNvPr id="15" name="文本框 14"/>
          <p:cNvSpPr txBox="1"/>
          <p:nvPr/>
        </p:nvSpPr>
        <p:spPr>
          <a:xfrm>
            <a:off x="997037" y="1511489"/>
            <a:ext cx="10197927" cy="961289"/>
          </a:xfrm>
          <a:prstGeom prst="rect">
            <a:avLst/>
          </a:prstGeom>
          <a:noFill/>
        </p:spPr>
        <p:txBody>
          <a:bodyPr wrap="square">
            <a:spAutoFit/>
          </a:bodyPr>
          <a:lstStyle/>
          <a:p>
            <a:pPr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新兴市场国家和发展中国家群体性崛起势不可当，将使全球发展的版图更加全面均衡，使世界和平的基础更为坚实稳固。</a:t>
            </a:r>
          </a:p>
        </p:txBody>
      </p:sp>
      <p:cxnSp>
        <p:nvCxnSpPr>
          <p:cNvPr id="17" name="直接连接符 16"/>
          <p:cNvCxnSpPr/>
          <p:nvPr/>
        </p:nvCxnSpPr>
        <p:spPr>
          <a:xfrm>
            <a:off x="5564199" y="2951319"/>
            <a:ext cx="0" cy="3064177"/>
          </a:xfrm>
          <a:prstGeom prst="line">
            <a:avLst/>
          </a:prstGeom>
          <a:ln w="19050">
            <a:gradFill>
              <a:gsLst>
                <a:gs pos="0">
                  <a:schemeClr val="accent1">
                    <a:lumMod val="5000"/>
                    <a:lumOff val="95000"/>
                  </a:schemeClr>
                </a:gs>
                <a:gs pos="33000">
                  <a:srgbClr val="B00000"/>
                </a:gs>
                <a:gs pos="76000">
                  <a:srgbClr val="B00000"/>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5" name="对角圆角矩形 21"/>
          <p:cNvSpPr/>
          <p:nvPr/>
        </p:nvSpPr>
        <p:spPr>
          <a:xfrm>
            <a:off x="4058223" y="694865"/>
            <a:ext cx="443677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新兴市场国家和发展中国家快速发展</a:t>
            </a:r>
          </a:p>
        </p:txBody>
      </p:sp>
      <p:pic>
        <p:nvPicPr>
          <p:cNvPr id="3" name="图片 2"/>
          <p:cNvPicPr>
            <a:picLocks noChangeAspect="1"/>
          </p:cNvPicPr>
          <p:nvPr/>
        </p:nvPicPr>
        <p:blipFill>
          <a:blip r:embed="rId3"/>
          <a:stretch>
            <a:fillRect/>
          </a:stretch>
        </p:blipFill>
        <p:spPr>
          <a:xfrm>
            <a:off x="1323975" y="2767965"/>
            <a:ext cx="3784600" cy="2776220"/>
          </a:xfrm>
          <a:prstGeom prst="rect">
            <a:avLst/>
          </a:prstGeom>
        </p:spPr>
      </p:pic>
      <p:sp>
        <p:nvSpPr>
          <p:cNvPr id="10" name="矩形 9"/>
          <p:cNvSpPr/>
          <p:nvPr/>
        </p:nvSpPr>
        <p:spPr>
          <a:xfrm>
            <a:off x="1145069" y="5906324"/>
            <a:ext cx="3480440" cy="278281"/>
          </a:xfrm>
          <a:prstGeom prst="rect">
            <a:avLst/>
          </a:prstGeom>
        </p:spPr>
        <p:txBody>
          <a:bodyPr wrap="none">
            <a:spAutoFit/>
          </a:bodyPr>
          <a:lstStyle/>
          <a:p>
            <a:pPr algn="ctr">
              <a:lnSpc>
                <a:spcPct val="120000"/>
              </a:lnSpc>
            </a:pP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数据来源：</a:t>
            </a:r>
            <a:r>
              <a:rPr lang="zh-CN" sz="1100" dirty="0">
                <a:solidFill>
                  <a:schemeClr val="tx1">
                    <a:lumMod val="50000"/>
                    <a:lumOff val="50000"/>
                  </a:schemeClr>
                </a:solidFill>
                <a:latin typeface="微软雅黑" panose="020B0503020204020204" pitchFamily="34" charset="-122"/>
                <a:ea typeface="微软雅黑" panose="020B0503020204020204" pitchFamily="34" charset="-122"/>
              </a:rPr>
              <a:t>《新时代的中国与世界》白皮书（</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sz="11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145069" y="5544132"/>
            <a:ext cx="4185761" cy="295145"/>
          </a:xfrm>
          <a:prstGeom prst="rect">
            <a:avLst/>
          </a:prstGeom>
        </p:spPr>
        <p:txBody>
          <a:bodyPr wrap="none">
            <a:spAutoFit/>
          </a:bodyPr>
          <a:lstStyle/>
          <a:p>
            <a:pPr algn="ctr">
              <a:lnSpc>
                <a:spcPct val="120000"/>
              </a:lnSpc>
            </a:pPr>
            <a:r>
              <a:rPr lang="zh-CN" sz="1200" b="1" dirty="0">
                <a:solidFill>
                  <a:schemeClr val="tx1">
                    <a:lumMod val="50000"/>
                    <a:lumOff val="50000"/>
                  </a:schemeClr>
                </a:solidFill>
                <a:latin typeface="微软雅黑" panose="020B0503020204020204" pitchFamily="34" charset="-122"/>
                <a:ea typeface="微软雅黑" panose="020B0503020204020204" pitchFamily="34" charset="-122"/>
              </a:rPr>
              <a:t>发达国家与新兴市场国家和发展中国家在全球经济占比变化</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şlídê"/>
          <p:cNvSpPr/>
          <p:nvPr/>
        </p:nvSpPr>
        <p:spPr>
          <a:xfrm>
            <a:off x="0" y="3387584"/>
            <a:ext cx="12192000" cy="29464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p:txBody>
      </p:sp>
      <p:sp>
        <p:nvSpPr>
          <p:cNvPr id="6" name="文本框 5"/>
          <p:cNvSpPr txBox="1"/>
          <p:nvPr/>
        </p:nvSpPr>
        <p:spPr>
          <a:xfrm>
            <a:off x="1114977" y="4860784"/>
            <a:ext cx="10000515" cy="1289905"/>
          </a:xfrm>
          <a:prstGeom prst="rect">
            <a:avLst/>
          </a:prstGeom>
          <a:noFill/>
        </p:spPr>
        <p:txBody>
          <a:bodyPr wrap="square" rtlCol="0" anchor="t">
            <a:spAutoFit/>
          </a:bodyPr>
          <a:lstStyle/>
          <a:p>
            <a:pPr algn="just" fontAlgn="auto">
              <a:lnSpc>
                <a:spcPct val="150000"/>
              </a:lnSpc>
            </a:pPr>
            <a:r>
              <a:rPr lang="en-US" altLang="zh-CN"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阿根廷总统费尔南德斯指出：“金砖国家的体制和经济分量可以成为稳定金融的因素。扩宽新开发银行的作用可以使其成为加强各国基础设施的一个有效工具。”“金砖国家构成的这一平台具有探讨和实施未来议程的巨大力量，并将引导我们走向一个更好、更公平的时代。”</a:t>
            </a:r>
          </a:p>
        </p:txBody>
      </p:sp>
      <p:grpSp>
        <p:nvGrpSpPr>
          <p:cNvPr id="2" name="组合 1"/>
          <p:cNvGrpSpPr/>
          <p:nvPr/>
        </p:nvGrpSpPr>
        <p:grpSpPr>
          <a:xfrm>
            <a:off x="369233" y="1541597"/>
            <a:ext cx="4269129" cy="2862527"/>
            <a:chOff x="369233" y="1531749"/>
            <a:chExt cx="4269129" cy="2862527"/>
          </a:xfrm>
        </p:grpSpPr>
        <p:pic>
          <p:nvPicPr>
            <p:cNvPr id="101" name="图片 100"/>
            <p:cNvPicPr/>
            <p:nvPr/>
          </p:nvPicPr>
          <p:blipFill>
            <a:blip r:embed="rId2"/>
            <a:stretch>
              <a:fillRect/>
            </a:stretch>
          </p:blipFill>
          <p:spPr>
            <a:xfrm>
              <a:off x="369233" y="1531749"/>
              <a:ext cx="4269129" cy="2404364"/>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0" name="矩形 9"/>
            <p:cNvSpPr/>
            <p:nvPr/>
          </p:nvSpPr>
          <p:spPr>
            <a:xfrm>
              <a:off x="1242687" y="4081856"/>
              <a:ext cx="2522220" cy="312420"/>
            </a:xfrm>
            <a:prstGeom prst="rect">
              <a:avLst/>
            </a:prstGeom>
          </p:spPr>
          <p:txBody>
            <a:bodyPr wrap="none">
              <a:spAutoFit/>
            </a:bodyPr>
            <a:lstStyle/>
            <a:p>
              <a:pPr algn="ctr">
                <a:lnSpc>
                  <a:spcPct val="12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年金砖五国领导人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云合影</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p>
          </p:txBody>
        </p:sp>
      </p:grpSp>
      <p:grpSp>
        <p:nvGrpSpPr>
          <p:cNvPr id="12" name="组合 11"/>
          <p:cNvGrpSpPr/>
          <p:nvPr/>
        </p:nvGrpSpPr>
        <p:grpSpPr>
          <a:xfrm>
            <a:off x="4716742" y="1492423"/>
            <a:ext cx="7066120" cy="2779989"/>
            <a:chOff x="1354608" y="1801055"/>
            <a:chExt cx="10080000" cy="2341045"/>
          </a:xfrm>
        </p:grpSpPr>
        <p:sp>
          <p:nvSpPr>
            <p:cNvPr id="14" name="矩形 13"/>
            <p:cNvSpPr/>
            <p:nvPr/>
          </p:nvSpPr>
          <p:spPr>
            <a:xfrm>
              <a:off x="1354608" y="1801055"/>
              <a:ext cx="10080000" cy="234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4054605" y="2882100"/>
              <a:ext cx="7380000" cy="1260000"/>
            </a:xfrm>
            <a:prstGeom prst="rect">
              <a:avLst/>
            </a:prstGeom>
          </p:spPr>
        </p:pic>
      </p:grpSp>
      <p:sp>
        <p:nvSpPr>
          <p:cNvPr id="16" name="矩形 15"/>
          <p:cNvSpPr/>
          <p:nvPr/>
        </p:nvSpPr>
        <p:spPr>
          <a:xfrm>
            <a:off x="5086830" y="1541597"/>
            <a:ext cx="6028662" cy="2567049"/>
          </a:xfrm>
          <a:prstGeom prst="rect">
            <a:avLst/>
          </a:prstGeom>
        </p:spPr>
        <p:txBody>
          <a:bodyPr wrap="square">
            <a:spAutoFit/>
          </a:bodyPr>
          <a:lstStyle/>
          <a:p>
            <a:pPr algn="just">
              <a:lnSpc>
                <a:spcPct val="130000"/>
              </a:lnSpc>
            </a:pPr>
            <a:r>
              <a:rPr lang="zh-CN" altLang="en-US" sz="2000" b="1" dirty="0">
                <a:latin typeface="楷体" panose="02010609060101010101" pitchFamily="49" charset="-122"/>
                <a:ea typeface="楷体" panose="02010609060101010101" pitchFamily="49" charset="-122"/>
              </a:rPr>
              <a:t>　　作为国际社会积极、向上、建设性力量，金砖国家应该坚定信念，直面风浪，以实际行动促进和平发展，维护公平正义，倡导民主自由，为处于动荡变革期的国际关系注入稳定性和正能量。</a:t>
            </a:r>
          </a:p>
          <a:p>
            <a:pPr algn="r">
              <a:lnSpc>
                <a:spcPct val="13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习近平在金砖国家外长会晤开幕式上的视频致辞</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5</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19</a:t>
            </a:r>
            <a:r>
              <a:rPr lang="zh-CN" altLang="en-US" b="1" dirty="0">
                <a:latin typeface="楷体" panose="02010609060101010101" pitchFamily="49" charset="-122"/>
                <a:ea typeface="楷体" panose="02010609060101010101" pitchFamily="49" charset="-122"/>
              </a:rPr>
              <a:t>日）</a:t>
            </a:r>
          </a:p>
        </p:txBody>
      </p:sp>
      <p:cxnSp>
        <p:nvCxnSpPr>
          <p:cNvPr id="4" name="直接连接符 3"/>
          <p:cNvCxnSpPr/>
          <p:nvPr/>
        </p:nvCxnSpPr>
        <p:spPr>
          <a:xfrm>
            <a:off x="369233" y="4684889"/>
            <a:ext cx="11517967" cy="0"/>
          </a:xfrm>
          <a:prstGeom prst="line">
            <a:avLst/>
          </a:prstGeom>
          <a:ln>
            <a:gradFill flip="none" rotWithShape="1">
              <a:gsLst>
                <a:gs pos="0">
                  <a:schemeClr val="bg1"/>
                </a:gs>
                <a:gs pos="53000">
                  <a:srgbClr val="C00000">
                    <a:alpha val="88000"/>
                  </a:srgbClr>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4518651" y="641140"/>
            <a:ext cx="2854577" cy="468000"/>
            <a:chOff x="1195504" y="4601631"/>
            <a:chExt cx="2854577" cy="468000"/>
          </a:xfrm>
        </p:grpSpPr>
        <p:sp>
          <p:nvSpPr>
            <p:cNvPr id="21" name="对角圆角矩形 20"/>
            <p:cNvSpPr/>
            <p:nvPr/>
          </p:nvSpPr>
          <p:spPr>
            <a:xfrm>
              <a:off x="1195504" y="4601631"/>
              <a:ext cx="2854577"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金砖国家异军突起</a:t>
              </a:r>
            </a:p>
          </p:txBody>
        </p:sp>
        <p:sp>
          <p:nvSpPr>
            <p:cNvPr id="22" name="对角圆角矩形 21"/>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1" y="0"/>
            <a:ext cx="12192000" cy="6858000"/>
          </a:xfrm>
          <a:prstGeom prst="rect">
            <a:avLst/>
          </a:prstGeom>
          <a:noFill/>
        </p:spPr>
      </p:pic>
      <p:grpSp>
        <p:nvGrpSpPr>
          <p:cNvPr id="7" name="组合 6"/>
          <p:cNvGrpSpPr/>
          <p:nvPr/>
        </p:nvGrpSpPr>
        <p:grpSpPr>
          <a:xfrm>
            <a:off x="876300" y="1614303"/>
            <a:ext cx="10440035" cy="4514717"/>
            <a:chOff x="876300" y="1614303"/>
            <a:chExt cx="10440035" cy="4514717"/>
          </a:xfrm>
        </p:grpSpPr>
        <p:sp>
          <p:nvSpPr>
            <p:cNvPr id="9" name="矩形: 圆角 53"/>
            <p:cNvSpPr/>
            <p:nvPr/>
          </p:nvSpPr>
          <p:spPr>
            <a:xfrm>
              <a:off x="1235710" y="1953257"/>
              <a:ext cx="9719945"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图文框 9"/>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矩形 12"/>
          <p:cNvSpPr/>
          <p:nvPr/>
        </p:nvSpPr>
        <p:spPr>
          <a:xfrm>
            <a:off x="3788735" y="874077"/>
            <a:ext cx="4613893"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（三）经济全球化遭遇逆流</a:t>
            </a:r>
          </a:p>
        </p:txBody>
      </p:sp>
      <p:sp>
        <p:nvSpPr>
          <p:cNvPr id="25" name="矩形 24"/>
          <p:cNvSpPr/>
          <p:nvPr/>
        </p:nvSpPr>
        <p:spPr>
          <a:xfrm>
            <a:off x="1682612" y="2270564"/>
            <a:ext cx="8826140" cy="3111500"/>
          </a:xfrm>
          <a:prstGeom prst="rect">
            <a:avLst/>
          </a:prstGeom>
        </p:spPr>
        <p:txBody>
          <a:bodyPr wrap="square">
            <a:spAutoFit/>
          </a:bodyPr>
          <a:lstStyle/>
          <a:p>
            <a:pPr algn="just">
              <a:lnSpc>
                <a:spcPct val="150000"/>
              </a:lnSpc>
            </a:pPr>
            <a:r>
              <a:rPr lang="zh-CN" altLang="en-US" sz="2400" b="1" dirty="0">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rPr>
              <a:t>当前，世界百年变局和世纪疫情交织，单边主义、保护主义抬头，经济全球化遭遇逆流。</a:t>
            </a:r>
          </a:p>
          <a:p>
            <a:pPr algn="just">
              <a:lnSpc>
                <a:spcPct val="150000"/>
              </a:lnSpc>
            </a:pPr>
            <a:r>
              <a:rPr lang="zh-CN" altLang="en-US" sz="2200" b="1" dirty="0">
                <a:latin typeface="楷体" panose="02010609060101010101" pitchFamily="49" charset="-122"/>
                <a:ea typeface="楷体" panose="02010609060101010101" pitchFamily="49" charset="-122"/>
              </a:rPr>
              <a:t> </a:t>
            </a:r>
            <a:r>
              <a:rPr lang="en-US" altLang="zh-CN" sz="2200" b="1" dirty="0">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rPr>
              <a:t>逆水行舟，不进则退。我们要把握经济全球化发展大势，支持世界各国扩大开放，反对单边主义、保护主义，推动人类走向更加美好的未来。</a:t>
            </a:r>
            <a:endParaRPr lang="en-US" altLang="zh-CN" sz="22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习近平在第四届中国国际进口博览会开幕式上的主旨演讲（</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11</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4</a:t>
            </a:r>
            <a:r>
              <a:rPr lang="zh-CN" altLang="en-US" b="1" dirty="0">
                <a:latin typeface="楷体" panose="02010609060101010101" pitchFamily="49" charset="-122"/>
                <a:ea typeface="楷体" panose="02010609060101010101" pitchFamily="49" charset="-122"/>
              </a:rPr>
              <a:t>月）</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şlídê"/>
          <p:cNvSpPr/>
          <p:nvPr/>
        </p:nvSpPr>
        <p:spPr>
          <a:xfrm>
            <a:off x="293510" y="1004711"/>
            <a:ext cx="11519711" cy="4509119"/>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p>
        </p:txBody>
      </p:sp>
      <p:pic>
        <p:nvPicPr>
          <p:cNvPr id="12" name="图片 11"/>
          <p:cNvPicPr>
            <a:picLocks noChangeAspect="1"/>
          </p:cNvPicPr>
          <p:nvPr/>
        </p:nvPicPr>
        <p:blipFill>
          <a:blip r:embed="rId3"/>
          <a:stretch>
            <a:fillRect/>
          </a:stretch>
        </p:blipFill>
        <p:spPr>
          <a:xfrm>
            <a:off x="-1" y="4801510"/>
            <a:ext cx="12192000" cy="1494359"/>
          </a:xfrm>
          <a:prstGeom prst="rect">
            <a:avLst/>
          </a:prstGeom>
          <a:noFill/>
        </p:spPr>
      </p:pic>
      <p:pic>
        <p:nvPicPr>
          <p:cNvPr id="14" name="图片 13"/>
          <p:cNvPicPr>
            <a:picLocks noChangeAspect="1"/>
          </p:cNvPicPr>
          <p:nvPr/>
        </p:nvPicPr>
        <p:blipFill rotWithShape="1">
          <a:blip r:embed="rId4"/>
          <a:srcRect l="10423" t="1067" r="12468" b="3221"/>
          <a:stretch>
            <a:fillRect/>
          </a:stretch>
        </p:blipFill>
        <p:spPr>
          <a:xfrm>
            <a:off x="328161" y="1174650"/>
            <a:ext cx="2814735" cy="3626860"/>
          </a:xfrm>
          <a:prstGeom prst="rect">
            <a:avLst/>
          </a:prstGeom>
          <a:effectLst/>
        </p:spPr>
      </p:pic>
      <p:cxnSp>
        <p:nvCxnSpPr>
          <p:cNvPr id="7" name="直接连接符 6"/>
          <p:cNvCxnSpPr/>
          <p:nvPr/>
        </p:nvCxnSpPr>
        <p:spPr>
          <a:xfrm>
            <a:off x="1" y="6777701"/>
            <a:ext cx="12192000" cy="0"/>
          </a:xfrm>
          <a:prstGeom prst="line">
            <a:avLst/>
          </a:prstGeom>
          <a:gradFill flip="none" rotWithShape="1">
            <a:gsLst>
              <a:gs pos="0">
                <a:srgbClr val="4472C4"/>
              </a:gs>
              <a:gs pos="100000">
                <a:schemeClr val="accent5">
                  <a:lumMod val="60000"/>
                </a:schemeClr>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cxnSp>
      <p:grpSp>
        <p:nvGrpSpPr>
          <p:cNvPr id="5" name="组合 4"/>
          <p:cNvGrpSpPr/>
          <p:nvPr/>
        </p:nvGrpSpPr>
        <p:grpSpPr>
          <a:xfrm>
            <a:off x="2967610" y="1634305"/>
            <a:ext cx="4541202" cy="2909378"/>
            <a:chOff x="3125656" y="1634305"/>
            <a:chExt cx="4541202" cy="2909378"/>
          </a:xfrm>
        </p:grpSpPr>
        <p:pic>
          <p:nvPicPr>
            <p:cNvPr id="19" name="图片 18"/>
            <p:cNvPicPr>
              <a:picLocks noChangeAspect="1"/>
            </p:cNvPicPr>
            <p:nvPr/>
          </p:nvPicPr>
          <p:blipFill>
            <a:blip r:embed="rId5">
              <a:duotone>
                <a:schemeClr val="accent5">
                  <a:shade val="45000"/>
                  <a:satMod val="135000"/>
                </a:schemeClr>
                <a:prstClr val="white"/>
              </a:duotone>
            </a:blip>
            <a:stretch>
              <a:fillRect/>
            </a:stretch>
          </p:blipFill>
          <p:spPr>
            <a:xfrm>
              <a:off x="3125656" y="1634305"/>
              <a:ext cx="4541202" cy="2494468"/>
            </a:xfrm>
            <a:prstGeom prst="rect">
              <a:avLst/>
            </a:prstGeom>
            <a:effectLst>
              <a:outerShdw blurRad="50800" dist="38100" dir="2700000" algn="tl" rotWithShape="0">
                <a:prstClr val="black">
                  <a:alpha val="40000"/>
                </a:prstClr>
              </a:outerShdw>
            </a:effectLst>
          </p:spPr>
        </p:pic>
        <p:sp>
          <p:nvSpPr>
            <p:cNvPr id="22" name="矩形 21"/>
            <p:cNvSpPr/>
            <p:nvPr/>
          </p:nvSpPr>
          <p:spPr>
            <a:xfrm>
              <a:off x="3652831" y="4248538"/>
              <a:ext cx="3486852" cy="295145"/>
            </a:xfrm>
            <a:prstGeom prst="rect">
              <a:avLst/>
            </a:prstGeom>
          </p:spPr>
          <p:txBody>
            <a:bodyPr wrap="none">
              <a:spAutoFit/>
            </a:bodyPr>
            <a:lstStyle/>
            <a:p>
              <a:pPr algn="ctr">
                <a:lnSpc>
                  <a:spcPct val="12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年以来美国采取的反倾销和反补贴措施数目</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801096" y="1639639"/>
            <a:ext cx="3798864" cy="2960130"/>
            <a:chOff x="7594734" y="1785095"/>
            <a:chExt cx="3798864" cy="2960130"/>
          </a:xfrm>
        </p:grpSpPr>
        <p:pic>
          <p:nvPicPr>
            <p:cNvPr id="20" name="图片 19"/>
            <p:cNvPicPr>
              <a:picLocks noChangeAspect="1"/>
            </p:cNvPicPr>
            <p:nvPr/>
          </p:nvPicPr>
          <p:blipFill>
            <a:blip r:embed="rId6">
              <a:duotone>
                <a:schemeClr val="accent5">
                  <a:shade val="45000"/>
                  <a:satMod val="135000"/>
                </a:schemeClr>
                <a:prstClr val="white"/>
              </a:duotone>
            </a:blip>
            <a:stretch>
              <a:fillRect/>
            </a:stretch>
          </p:blipFill>
          <p:spPr>
            <a:xfrm>
              <a:off x="7594734" y="1785095"/>
              <a:ext cx="3798864" cy="2494468"/>
            </a:xfrm>
            <a:prstGeom prst="rect">
              <a:avLst/>
            </a:prstGeom>
            <a:effectLst>
              <a:outerShdw blurRad="50800" dist="38100" dir="2700000" algn="tl" rotWithShape="0">
                <a:prstClr val="black">
                  <a:alpha val="40000"/>
                </a:prstClr>
              </a:outerShdw>
            </a:effectLst>
          </p:spPr>
        </p:pic>
        <p:sp>
          <p:nvSpPr>
            <p:cNvPr id="21" name="矩形 20"/>
            <p:cNvSpPr/>
            <p:nvPr/>
          </p:nvSpPr>
          <p:spPr>
            <a:xfrm>
              <a:off x="7862949" y="4450080"/>
              <a:ext cx="3262433" cy="295145"/>
            </a:xfrm>
            <a:prstGeom prst="rect">
              <a:avLst/>
            </a:prstGeom>
          </p:spPr>
          <p:txBody>
            <a:bodyPr wrap="none">
              <a:spAutoFit/>
            </a:bodyPr>
            <a:lstStyle/>
            <a:p>
              <a:pPr algn="ctr">
                <a:lnSpc>
                  <a:spcPct val="120000"/>
                </a:lnSpc>
              </a:pPr>
              <a:r>
                <a:rPr lang="zh-CN" sz="1200" dirty="0">
                  <a:solidFill>
                    <a:schemeClr val="tx1">
                      <a:lumMod val="50000"/>
                      <a:lumOff val="50000"/>
                    </a:schemeClr>
                  </a:solidFill>
                  <a:latin typeface="微软雅黑" panose="020B0503020204020204" pitchFamily="34" charset="-122"/>
                  <a:ea typeface="微软雅黑" panose="020B0503020204020204" pitchFamily="34" charset="-122"/>
                </a:rPr>
                <a:t>美国每年新增贸易保护主义措施及占全球比重</a:t>
              </a:r>
            </a:p>
          </p:txBody>
        </p:sp>
      </p:grpSp>
      <p:sp>
        <p:nvSpPr>
          <p:cNvPr id="2" name="文本框 1"/>
          <p:cNvSpPr txBox="1"/>
          <p:nvPr/>
        </p:nvSpPr>
        <p:spPr>
          <a:xfrm>
            <a:off x="389255" y="4932045"/>
            <a:ext cx="11542395" cy="1536065"/>
          </a:xfrm>
          <a:prstGeom prst="rect">
            <a:avLst/>
          </a:prstGeom>
          <a:noFill/>
        </p:spPr>
        <p:txBody>
          <a:bodyPr wrap="square" rtlCol="0" anchor="t">
            <a:noAutofit/>
          </a:bodyPr>
          <a:lstStyle/>
          <a:p>
            <a:pPr algn="just" fontAlgn="auto">
              <a:lnSpc>
                <a:spcPct val="125000"/>
              </a:lnSpc>
            </a:pPr>
            <a:r>
              <a:rPr lang="en-US" alt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2018</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关于中美经贸摩擦的事实与中方立场》白皮书援引时任世界贸易组织总干事罗伯特·阿泽维的观点，他认为，若关税回到关税总协定/世界贸易组织之前的水平，全球经济将立即收缩2.5%，全球贸易量削减60%以上，影响将超过2008年国际金融危机。贸易战对所有人都有害，特别是穷人将损失63%的购买力。</a:t>
            </a:r>
          </a:p>
        </p:txBody>
      </p:sp>
      <p:sp>
        <p:nvSpPr>
          <p:cNvPr id="4" name="对角圆角矩形 21"/>
          <p:cNvSpPr/>
          <p:nvPr/>
        </p:nvSpPr>
        <p:spPr>
          <a:xfrm>
            <a:off x="4164965" y="678087"/>
            <a:ext cx="386207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单边主义、保护主义抬头</a:t>
            </a:r>
          </a:p>
        </p:txBody>
      </p:sp>
      <p:sp>
        <p:nvSpPr>
          <p:cNvPr id="15" name="文本框 14"/>
          <p:cNvSpPr txBox="1"/>
          <p:nvPr/>
        </p:nvSpPr>
        <p:spPr>
          <a:xfrm>
            <a:off x="293509" y="6449417"/>
            <a:ext cx="6688128" cy="276999"/>
          </a:xfrm>
          <a:prstGeom prst="rect">
            <a:avLst/>
          </a:prstGeom>
          <a:noFill/>
        </p:spPr>
        <p:txBody>
          <a:bodyPr wrap="square">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数据来源：中华人民共和国国务院新闻办公室：《关于中美经贸摩擦的事实与中方立场》白皮书</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1" y="0"/>
            <a:ext cx="12192000" cy="6858000"/>
          </a:xfrm>
          <a:prstGeom prst="rect">
            <a:avLst/>
          </a:prstGeom>
          <a:noFill/>
        </p:spPr>
      </p:pic>
      <p:grpSp>
        <p:nvGrpSpPr>
          <p:cNvPr id="7" name="组合 6"/>
          <p:cNvGrpSpPr/>
          <p:nvPr/>
        </p:nvGrpSpPr>
        <p:grpSpPr>
          <a:xfrm>
            <a:off x="876300" y="1614303"/>
            <a:ext cx="10440035" cy="4514717"/>
            <a:chOff x="876300" y="1614303"/>
            <a:chExt cx="10440035" cy="4514717"/>
          </a:xfrm>
        </p:grpSpPr>
        <p:sp>
          <p:nvSpPr>
            <p:cNvPr id="9" name="矩形: 圆角 53"/>
            <p:cNvSpPr/>
            <p:nvPr/>
          </p:nvSpPr>
          <p:spPr>
            <a:xfrm>
              <a:off x="1235710" y="1953257"/>
              <a:ext cx="9719945"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图文框 9"/>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矩形 12"/>
          <p:cNvSpPr/>
          <p:nvPr/>
        </p:nvSpPr>
        <p:spPr>
          <a:xfrm>
            <a:off x="3415030" y="837565"/>
            <a:ext cx="4987925"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（四）国际体系和国际秩序深度调整</a:t>
            </a:r>
          </a:p>
        </p:txBody>
      </p:sp>
      <p:sp>
        <p:nvSpPr>
          <p:cNvPr id="16" name="矩形 15"/>
          <p:cNvSpPr/>
          <p:nvPr/>
        </p:nvSpPr>
        <p:spPr>
          <a:xfrm>
            <a:off x="1517484" y="2179434"/>
            <a:ext cx="9194495" cy="3384453"/>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世界多极化和国际关系民主化大势难逆，以西方国家为主导的全球治理体系出现变革迹象，但争夺全球治理和国际规则制定主导权的较量十分激烈，西方发达国家在经济、科技、政治、军事上的优势地位尚未改变，更加公正合理的国际政治经济秩序的形成依然任重道远。</a:t>
            </a:r>
            <a:endParaRPr lang="en-US" altLang="zh-CN" sz="22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习近平在省部级主要领导干部学习贯彻党的十八届五中全会精神</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专题研讨班上的讲话</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2016</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18</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68593" y="1805840"/>
            <a:ext cx="11562150" cy="4217589"/>
            <a:chOff x="789709" y="2060914"/>
            <a:chExt cx="10978800" cy="3439021"/>
          </a:xfrm>
          <a:effectLst>
            <a:outerShdw blurRad="76200" dir="18900000" sy="23000" kx="-1200000" algn="bl" rotWithShape="0">
              <a:prstClr val="black">
                <a:alpha val="20000"/>
              </a:prstClr>
            </a:outerShdw>
          </a:effectLst>
        </p:grpSpPr>
        <p:sp>
          <p:nvSpPr>
            <p:cNvPr id="11" name="矩形 10"/>
            <p:cNvSpPr/>
            <p:nvPr/>
          </p:nvSpPr>
          <p:spPr>
            <a:xfrm flipV="1">
              <a:off x="894876" y="2167731"/>
              <a:ext cx="10873633" cy="3332204"/>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flipV="1">
              <a:off x="789709" y="2060914"/>
              <a:ext cx="10873633" cy="333220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5430" b="22424"/>
          <a:stretch>
            <a:fillRect/>
          </a:stretch>
        </p:blipFill>
        <p:spPr>
          <a:xfrm>
            <a:off x="368592" y="1403217"/>
            <a:ext cx="6045200" cy="3753782"/>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3" name="对角圆角矩形 21"/>
          <p:cNvSpPr/>
          <p:nvPr/>
        </p:nvSpPr>
        <p:spPr>
          <a:xfrm>
            <a:off x="4064318" y="709557"/>
            <a:ext cx="412051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美国全球霸权地位遭遇挑战</a:t>
            </a:r>
          </a:p>
        </p:txBody>
      </p:sp>
      <p:sp>
        <p:nvSpPr>
          <p:cNvPr id="3" name="文本框 2"/>
          <p:cNvSpPr txBox="1"/>
          <p:nvPr/>
        </p:nvSpPr>
        <p:spPr>
          <a:xfrm>
            <a:off x="6881633" y="1983495"/>
            <a:ext cx="4584654" cy="3785652"/>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accent2"/>
          </a:lnRef>
          <a:fillRef idx="1">
            <a:schemeClr val="lt1"/>
          </a:fillRef>
          <a:effectRef idx="0">
            <a:schemeClr val="accent2"/>
          </a:effectRef>
          <a:fontRef idx="minor">
            <a:schemeClr val="dk1"/>
          </a:fontRef>
        </p:style>
        <p:txBody>
          <a:bodyPr wrap="square" rtlCol="0" anchor="t">
            <a:spAutoFit/>
          </a:bodyPr>
          <a:lstStyle/>
          <a:p>
            <a:pPr algn="just" fontAlgn="auto">
              <a:lnSpc>
                <a:spcPct val="150000"/>
              </a:lnSpc>
            </a:pP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2021</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日，据俄罗斯卫星网报道，俄罗斯联邦安全会议第一副秘书尤里·阿韦里亚诺夫在接受《俄罗斯报》采访时说：“美国意识到了，二战结束后短暂的</a:t>
            </a:r>
            <a:r>
              <a:rPr lang="zh-CN" altLang="en-US" sz="20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美国霸权时代已经成为了过去</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”，“美国军事霸权地位已经</a:t>
            </a:r>
            <a:r>
              <a:rPr lang="zh-CN" altLang="en-US" sz="20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不再是绝对性</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的，很多方面美国不得不追赶俄罗斯和中国”。</a:t>
            </a:r>
          </a:p>
        </p:txBody>
      </p:sp>
      <p:sp>
        <p:nvSpPr>
          <p:cNvPr id="20" name="文本框 19"/>
          <p:cNvSpPr txBox="1"/>
          <p:nvPr/>
        </p:nvSpPr>
        <p:spPr>
          <a:xfrm>
            <a:off x="541241" y="5256948"/>
            <a:ext cx="5872551" cy="535531"/>
          </a:xfrm>
          <a:prstGeom prst="rect">
            <a:avLst/>
          </a:prstGeom>
        </p:spPr>
        <p:txBody>
          <a:bodyPr wrap="square">
            <a:spAutoFit/>
          </a:bodyPr>
          <a:lstStyle>
            <a:defPPr>
              <a:defRPr lang="zh-CN"/>
            </a:defPPr>
            <a:lvl1pPr algn="ct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l"/>
            <a:r>
              <a:rPr lang="zh-CN" altLang="en-US" dirty="0"/>
              <a:t>       当地时间</a:t>
            </a:r>
            <a:r>
              <a:rPr lang="en-US" altLang="zh-CN" dirty="0"/>
              <a:t>2021</a:t>
            </a:r>
            <a:r>
              <a:rPr lang="zh-CN" altLang="en-US" dirty="0"/>
              <a:t>年</a:t>
            </a:r>
            <a:r>
              <a:rPr lang="en-US" altLang="zh-CN" dirty="0"/>
              <a:t>5</a:t>
            </a:r>
            <a:r>
              <a:rPr lang="zh-CN" altLang="en-US" dirty="0"/>
              <a:t>月</a:t>
            </a:r>
            <a:r>
              <a:rPr lang="en-US" altLang="zh-CN" dirty="0"/>
              <a:t>2</a:t>
            </a:r>
            <a:r>
              <a:rPr lang="zh-CN" altLang="en-US" dirty="0"/>
              <a:t>日，美军正式将其在阿富汗赫尔曼德省南部的新安东尼基地的控制权交给了阿富汗国民军，一面美国国旗被降下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0"/>
            <a:ext cx="9270271" cy="6858001"/>
            <a:chOff x="1" y="-27150"/>
            <a:chExt cx="7264242" cy="6898961"/>
          </a:xfrm>
        </p:grpSpPr>
        <p:pic>
          <p:nvPicPr>
            <p:cNvPr id="5" name="图片 4"/>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r="25053"/>
            <a:stretch>
              <a:fillRect/>
            </a:stretch>
          </p:blipFill>
          <p:spPr>
            <a:xfrm>
              <a:off x="1" y="-27150"/>
              <a:ext cx="7156509" cy="6898960"/>
            </a:xfrm>
            <a:prstGeom prst="rect">
              <a:avLst/>
            </a:prstGeom>
            <a:gradFill>
              <a:gsLst>
                <a:gs pos="0">
                  <a:srgbClr val="9E0406"/>
                </a:gs>
                <a:gs pos="100000">
                  <a:schemeClr val="bg1"/>
                </a:gs>
              </a:gsLst>
              <a:lin ang="5400000" scaled="1"/>
            </a:gradFill>
          </p:spPr>
        </p:pic>
        <p:sp>
          <p:nvSpPr>
            <p:cNvPr id="38" name="矩形 37"/>
            <p:cNvSpPr/>
            <p:nvPr/>
          </p:nvSpPr>
          <p:spPr>
            <a:xfrm rot="5400000">
              <a:off x="948235" y="555803"/>
              <a:ext cx="6898961" cy="5733055"/>
            </a:xfrm>
            <a:prstGeom prst="rect">
              <a:avLst/>
            </a:prstGeom>
            <a:gradFill>
              <a:gsLst>
                <a:gs pos="0">
                  <a:schemeClr val="bg1"/>
                </a:gs>
                <a:gs pos="100000">
                  <a:srgbClr val="FDFCFA">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p:cNvSpPr/>
          <p:nvPr/>
        </p:nvSpPr>
        <p:spPr>
          <a:xfrm>
            <a:off x="0" y="2197116"/>
            <a:ext cx="12191999" cy="4079848"/>
          </a:xfrm>
          <a:prstGeom prst="rect">
            <a:avLst/>
          </a:prstGeom>
          <a:gradFill>
            <a:gsLst>
              <a:gs pos="15000">
                <a:srgbClr val="9E0406"/>
              </a:gs>
              <a:gs pos="100000">
                <a:srgbClr val="C00000"/>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sp>
        <p:nvSpPr>
          <p:cNvPr id="36" name="işlídê"/>
          <p:cNvSpPr/>
          <p:nvPr/>
        </p:nvSpPr>
        <p:spPr>
          <a:xfrm>
            <a:off x="311453" y="2460296"/>
            <a:ext cx="5449197" cy="3390041"/>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a:off x="643495" y="2719444"/>
            <a:ext cx="4891287" cy="2861310"/>
          </a:xfrm>
          <a:prstGeom prst="rect">
            <a:avLst/>
          </a:prstGeom>
          <a:noFill/>
        </p:spPr>
        <p:txBody>
          <a:bodyPr wrap="square" rtlCol="0">
            <a:spAutoFit/>
          </a:bodyPr>
          <a:lstStyle/>
          <a:p>
            <a:pPr fontAlgn="auto">
              <a:lnSpc>
                <a:spcPct val="15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 推动国际货币基金组织、世界银行等国际经济金融组织切实反映国际格局的变化，特别是要增加新兴市场国家和发展中国家的代表性和发言权，推动各国在国际经济合作中权利平等、机会平等、规则平等，推进全球治理规则民主化、法治化。</a:t>
            </a:r>
          </a:p>
        </p:txBody>
      </p:sp>
      <p:sp>
        <p:nvSpPr>
          <p:cNvPr id="4" name="对角圆角矩形 21"/>
          <p:cNvSpPr/>
          <p:nvPr/>
        </p:nvSpPr>
        <p:spPr>
          <a:xfrm>
            <a:off x="2840990" y="684556"/>
            <a:ext cx="649986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发展中国家在全球治理体系中的话语权提升</a:t>
            </a:r>
          </a:p>
        </p:txBody>
      </p:sp>
      <p:sp>
        <p:nvSpPr>
          <p:cNvPr id="34" name="矩形 33"/>
          <p:cNvSpPr/>
          <p:nvPr/>
        </p:nvSpPr>
        <p:spPr>
          <a:xfrm>
            <a:off x="462741" y="2623539"/>
            <a:ext cx="5072041" cy="3022131"/>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一、世界怎么了</a:t>
            </a:r>
          </a:p>
        </p:txBody>
      </p:sp>
      <p:sp>
        <p:nvSpPr>
          <p:cNvPr id="41" name="矩形 40"/>
          <p:cNvSpPr/>
          <p:nvPr/>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197067" y="1799126"/>
            <a:ext cx="5273038" cy="4086568"/>
          </a:xfrm>
          <a:prstGeom prst="rect">
            <a:avLst/>
          </a:prstGeom>
          <a:noFill/>
          <a:ln>
            <a:solidFill>
              <a:srgbClr val="9E04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işlídê"/>
          <p:cNvSpPr/>
          <p:nvPr/>
        </p:nvSpPr>
        <p:spPr>
          <a:xfrm>
            <a:off x="5941404" y="2197117"/>
            <a:ext cx="5818202" cy="866185"/>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p:nvSpPr>
        <p:spPr>
          <a:xfrm>
            <a:off x="6096635" y="2228850"/>
            <a:ext cx="5482590" cy="810260"/>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发达国家将向新兴市场国家和发展中国家转移超过6%的IMF份额</a:t>
            </a:r>
            <a:endParaRPr lang="zh-CN" altLang="en-US" dirty="0"/>
          </a:p>
        </p:txBody>
      </p:sp>
      <p:sp>
        <p:nvSpPr>
          <p:cNvPr id="21" name="işlídê"/>
          <p:cNvSpPr/>
          <p:nvPr/>
        </p:nvSpPr>
        <p:spPr>
          <a:xfrm>
            <a:off x="5941404" y="3213823"/>
            <a:ext cx="5818202" cy="866185"/>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23"/>
          <p:cNvSpPr/>
          <p:nvPr/>
        </p:nvSpPr>
        <p:spPr>
          <a:xfrm>
            <a:off x="6096000" y="3246120"/>
            <a:ext cx="5565140" cy="810260"/>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执行董事会</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24</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个席位中拥有</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个的欧洲国家将让出</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个席位给新兴市场和发展中国家</a:t>
            </a:r>
            <a:endParaRPr lang="zh-CN" altLang="en-US" dirty="0"/>
          </a:p>
        </p:txBody>
      </p:sp>
      <p:sp>
        <p:nvSpPr>
          <p:cNvPr id="25" name="işlídê"/>
          <p:cNvSpPr/>
          <p:nvPr/>
        </p:nvSpPr>
        <p:spPr>
          <a:xfrm>
            <a:off x="5941404" y="4230628"/>
            <a:ext cx="5818202" cy="866185"/>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矩形 27"/>
          <p:cNvSpPr/>
          <p:nvPr/>
        </p:nvSpPr>
        <p:spPr>
          <a:xfrm>
            <a:off x="6196965" y="4262755"/>
            <a:ext cx="5382260" cy="810260"/>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中国、印度、巴西和俄罗斯四国份额将全部进入前十名</a:t>
            </a:r>
            <a:endParaRPr lang="zh-CN" altLang="en-US" dirty="0"/>
          </a:p>
        </p:txBody>
      </p:sp>
      <p:sp>
        <p:nvSpPr>
          <p:cNvPr id="29" name="işlídê"/>
          <p:cNvSpPr/>
          <p:nvPr/>
        </p:nvSpPr>
        <p:spPr>
          <a:xfrm>
            <a:off x="5941404" y="5247969"/>
            <a:ext cx="5818202" cy="866185"/>
          </a:xfrm>
          <a:prstGeom prst="round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6307455" y="5280025"/>
            <a:ext cx="5271770" cy="810260"/>
          </a:xfrm>
          <a:prstGeom prst="rect">
            <a:avLst/>
          </a:prstGeom>
        </p:spPr>
        <p:txBody>
          <a:bodyPr wrap="square">
            <a:spAutoFit/>
          </a:bodyPr>
          <a:lstStyle/>
          <a:p>
            <a:pPr>
              <a:lnSpc>
                <a:spcPct val="13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中国持有的份额从</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年的</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3.72%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升至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2016</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年的</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6.39%</a:t>
            </a:r>
            <a:endParaRPr lang="zh-CN" altLang="en-US" dirty="0"/>
          </a:p>
        </p:txBody>
      </p:sp>
      <p:sp>
        <p:nvSpPr>
          <p:cNvPr id="37" name="对角圆角矩形 51"/>
          <p:cNvSpPr/>
          <p:nvPr/>
        </p:nvSpPr>
        <p:spPr>
          <a:xfrm>
            <a:off x="6874348" y="1446033"/>
            <a:ext cx="3947773" cy="711232"/>
          </a:xfrm>
          <a:prstGeom prst="round2DiagRect">
            <a:avLst/>
          </a:prstGeom>
          <a:solidFill>
            <a:srgbClr val="FFFD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sym typeface="+mn-ea"/>
              </a:rPr>
              <a:t>国际货币基金组织</a:t>
            </a:r>
          </a:p>
          <a:p>
            <a:pPr algn="ct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sym typeface="+mn-ea"/>
              </a:rPr>
              <a:t>第</a:t>
            </a:r>
            <a:r>
              <a:rPr lang="en-US" altLang="zh-CN" sz="2200" b="1" dirty="0">
                <a:solidFill>
                  <a:schemeClr val="tx1">
                    <a:lumMod val="75000"/>
                    <a:lumOff val="25000"/>
                  </a:schemeClr>
                </a:solidFill>
                <a:latin typeface="华文中宋" panose="02010600040101010101" pitchFamily="2" charset="-122"/>
                <a:ea typeface="华文中宋" panose="02010600040101010101" pitchFamily="2" charset="-122"/>
                <a:sym typeface="+mn-ea"/>
              </a:rPr>
              <a:t>14</a:t>
            </a:r>
            <a:r>
              <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sym typeface="+mn-ea"/>
              </a:rPr>
              <a:t>次总份额改革</a:t>
            </a:r>
            <a:endParaRPr lang="zh-CN" altLang="en-US" sz="2200" b="1" dirty="0">
              <a:solidFill>
                <a:schemeClr val="tx1">
                  <a:lumMod val="75000"/>
                  <a:lumOff val="25000"/>
                </a:schemeClr>
              </a:solidFill>
              <a:latin typeface="华文中宋" panose="02010600040101010101" pitchFamily="2" charset="-122"/>
              <a:ea typeface="华文中宋" panose="02010600040101010101" pitchFamily="2" charset="-122"/>
              <a:sym typeface="+mn-lt"/>
            </a:endParaRPr>
          </a:p>
        </p:txBody>
      </p:sp>
      <p:sp>
        <p:nvSpPr>
          <p:cNvPr id="22" name="矩形 21"/>
          <p:cNvSpPr/>
          <p:nvPr/>
        </p:nvSpPr>
        <p:spPr>
          <a:xfrm>
            <a:off x="8013700" y="210820"/>
            <a:ext cx="4076065" cy="26035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0"/>
            <a:ext cx="12192001" cy="6858000"/>
            <a:chOff x="0" y="0"/>
            <a:chExt cx="12192001" cy="6858000"/>
          </a:xfrm>
        </p:grpSpPr>
        <p:pic>
          <p:nvPicPr>
            <p:cNvPr id="6" name="图片 5"/>
            <p:cNvPicPr>
              <a:picLocks noChangeAspect="1"/>
            </p:cNvPicPr>
            <p:nvPr/>
          </p:nvPicPr>
          <p:blipFill>
            <a:blip r:embed="rId2"/>
            <a:stretch>
              <a:fillRect/>
            </a:stretch>
          </p:blipFill>
          <p:spPr>
            <a:xfrm>
              <a:off x="1" y="0"/>
              <a:ext cx="12192000" cy="6858000"/>
            </a:xfrm>
            <a:prstGeom prst="rect">
              <a:avLst/>
            </a:prstGeom>
            <a:noFill/>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4"/>
            <a:srcRect b="37589"/>
            <a:stretch>
              <a:fillRect/>
            </a:stretch>
          </p:blipFill>
          <p:spPr>
            <a:xfrm>
              <a:off x="0" y="4694174"/>
              <a:ext cx="12192000" cy="2163826"/>
            </a:xfrm>
            <a:prstGeom prst="rect">
              <a:avLst/>
            </a:prstGeom>
          </p:spPr>
        </p:pic>
      </p:grpSp>
      <p:sp>
        <p:nvSpPr>
          <p:cNvPr id="3" name="文本框 2"/>
          <p:cNvSpPr txBox="1"/>
          <p:nvPr/>
        </p:nvSpPr>
        <p:spPr>
          <a:xfrm>
            <a:off x="2648268" y="3168000"/>
            <a:ext cx="6895465" cy="1568450"/>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中国特色大国外交和</a:t>
            </a:r>
          </a:p>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推动构建人类命运共同体</a:t>
            </a:r>
          </a:p>
        </p:txBody>
      </p:sp>
      <p:sp>
        <p:nvSpPr>
          <p:cNvPr id="4" name="文本框 3"/>
          <p:cNvSpPr txBox="1"/>
          <p:nvPr/>
        </p:nvSpPr>
        <p:spPr>
          <a:xfrm>
            <a:off x="3962400" y="2088000"/>
            <a:ext cx="4267200" cy="829945"/>
          </a:xfrm>
          <a:prstGeom prst="rect">
            <a:avLst/>
          </a:prstGeom>
          <a:noFill/>
        </p:spPr>
        <p:txBody>
          <a:bodyPr wrap="square" rtlCol="0">
            <a:spAutoFit/>
          </a:bodyPr>
          <a:lstStyle/>
          <a:p>
            <a:pPr algn="ctr"/>
            <a:r>
              <a:rPr lang="zh-CN" altLang="en-US" sz="480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第十六</a:t>
            </a:r>
            <a:r>
              <a:rPr lang="zh-CN" altLang="en-US" sz="480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章</a:t>
            </a:r>
            <a:endPar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cxnSp>
        <p:nvCxnSpPr>
          <p:cNvPr id="5" name="直接连接符 4"/>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b="15625"/>
          <a:stretch>
            <a:fillRect/>
          </a:stretch>
        </p:blipFill>
        <p:spPr>
          <a:xfrm>
            <a:off x="0" y="0"/>
            <a:ext cx="12192000" cy="6887980"/>
          </a:xfrm>
          <a:prstGeom prst="rect">
            <a:avLst/>
          </a:prstGeom>
        </p:spPr>
      </p:pic>
      <p:sp>
        <p:nvSpPr>
          <p:cNvPr id="8" name="矩形 7"/>
          <p:cNvSpPr/>
          <p:nvPr/>
        </p:nvSpPr>
        <p:spPr>
          <a:xfrm>
            <a:off x="0" y="-14605"/>
            <a:ext cx="12192000" cy="6887980"/>
          </a:xfrm>
          <a:prstGeom prst="rect">
            <a:avLst/>
          </a:prstGeom>
          <a:solidFill>
            <a:schemeClr val="bg1">
              <a:alpha val="50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10" name="矩形 9"/>
          <p:cNvSpPr/>
          <p:nvPr/>
        </p:nvSpPr>
        <p:spPr>
          <a:xfrm>
            <a:off x="0" y="1790699"/>
            <a:ext cx="12192000" cy="3954545"/>
          </a:xfrm>
          <a:prstGeom prst="rect">
            <a:avLst/>
          </a:prstGeom>
          <a:gradFill>
            <a:gsLst>
              <a:gs pos="15000">
                <a:srgbClr val="9E0406"/>
              </a:gs>
              <a:gs pos="100000">
                <a:srgbClr val="C00000"/>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sp>
        <p:nvSpPr>
          <p:cNvPr id="9" name="işlídê"/>
          <p:cNvSpPr/>
          <p:nvPr/>
        </p:nvSpPr>
        <p:spPr>
          <a:xfrm>
            <a:off x="487680" y="799699"/>
            <a:ext cx="5350510" cy="572897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5" name="表格 4"/>
          <p:cNvGraphicFramePr>
            <a:graphicFrameLocks noGrp="1"/>
          </p:cNvGraphicFramePr>
          <p:nvPr>
            <p:custDataLst>
              <p:tags r:id="rId1"/>
            </p:custDataLst>
          </p:nvPr>
        </p:nvGraphicFramePr>
        <p:xfrm>
          <a:off x="1287913" y="1365976"/>
          <a:ext cx="3750044" cy="4364664"/>
        </p:xfrm>
        <a:graphic>
          <a:graphicData uri="http://schemas.openxmlformats.org/drawingml/2006/table">
            <a:tbl>
              <a:tblPr firstRow="1" bandRow="1">
                <a:tableStyleId>{5C22544A-7EE6-4342-B048-85BDC9FD1C3A}</a:tableStyleId>
              </a:tblPr>
              <a:tblGrid>
                <a:gridCol w="1174191">
                  <a:extLst>
                    <a:ext uri="{9D8B030D-6E8A-4147-A177-3AD203B41FA5}">
                      <a16:colId xmlns:a16="http://schemas.microsoft.com/office/drawing/2014/main" val="20000"/>
                    </a:ext>
                  </a:extLst>
                </a:gridCol>
                <a:gridCol w="2575853">
                  <a:extLst>
                    <a:ext uri="{9D8B030D-6E8A-4147-A177-3AD203B41FA5}">
                      <a16:colId xmlns:a16="http://schemas.microsoft.com/office/drawing/2014/main" val="20001"/>
                    </a:ext>
                  </a:extLst>
                </a:gridCol>
              </a:tblGrid>
              <a:tr h="494574">
                <a:tc>
                  <a:txBody>
                    <a:bodyPr/>
                    <a:lstStyle/>
                    <a:p>
                      <a:pPr algn="ctr"/>
                      <a:r>
                        <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排序</a:t>
                      </a:r>
                    </a:p>
                  </a:txBody>
                  <a:tcPr anchor="ctr">
                    <a:gradFill>
                      <a:gsLst>
                        <a:gs pos="0">
                          <a:srgbClr val="ED2124"/>
                        </a:gs>
                        <a:gs pos="100000">
                          <a:srgbClr val="9E0406"/>
                        </a:gs>
                      </a:gsLst>
                      <a:lin ang="2400000" scaled="0"/>
                    </a:gradFill>
                  </a:tcPr>
                </a:tc>
                <a:tc>
                  <a:txBody>
                    <a:bodyPr/>
                    <a:lstStyle/>
                    <a:p>
                      <a:pPr algn="ctr"/>
                      <a:r>
                        <a:rPr lang="zh-CN" altLang="en-US"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国家</a:t>
                      </a:r>
                    </a:p>
                  </a:txBody>
                  <a:tcPr anchor="ctr">
                    <a:gradFill>
                      <a:gsLst>
                        <a:gs pos="0">
                          <a:srgbClr val="ED2124"/>
                        </a:gs>
                        <a:gs pos="100000">
                          <a:srgbClr val="9E0406"/>
                        </a:gs>
                      </a:gsLst>
                      <a:lin ang="2400000" scaled="0"/>
                    </a:gradFill>
                  </a:tcPr>
                </a:tc>
                <a:extLst>
                  <a:ext uri="{0D108BD9-81ED-4DB2-BD59-A6C34878D82A}">
                    <a16:rowId xmlns:a16="http://schemas.microsoft.com/office/drawing/2014/main" val="10000"/>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1</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美国</a:t>
                      </a:r>
                    </a:p>
                  </a:txBody>
                  <a:tcPr>
                    <a:solidFill>
                      <a:srgbClr val="FDF3E7"/>
                    </a:solidFill>
                  </a:tcPr>
                </a:tc>
                <a:extLst>
                  <a:ext uri="{0D108BD9-81ED-4DB2-BD59-A6C34878D82A}">
                    <a16:rowId xmlns:a16="http://schemas.microsoft.com/office/drawing/2014/main" val="10001"/>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2</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日本</a:t>
                      </a:r>
                    </a:p>
                  </a:txBody>
                  <a:tcPr>
                    <a:solidFill>
                      <a:srgbClr val="FDF3E7"/>
                    </a:solidFill>
                  </a:tcPr>
                </a:tc>
                <a:extLst>
                  <a:ext uri="{0D108BD9-81ED-4DB2-BD59-A6C34878D82A}">
                    <a16:rowId xmlns:a16="http://schemas.microsoft.com/office/drawing/2014/main" val="10002"/>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3</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中国</a:t>
                      </a:r>
                    </a:p>
                  </a:txBody>
                  <a:tcPr>
                    <a:solidFill>
                      <a:srgbClr val="FDF3E7"/>
                    </a:solidFill>
                  </a:tcPr>
                </a:tc>
                <a:extLst>
                  <a:ext uri="{0D108BD9-81ED-4DB2-BD59-A6C34878D82A}">
                    <a16:rowId xmlns:a16="http://schemas.microsoft.com/office/drawing/2014/main" val="10003"/>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4</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德国</a:t>
                      </a:r>
                    </a:p>
                  </a:txBody>
                  <a:tcPr>
                    <a:solidFill>
                      <a:srgbClr val="FDF3E7"/>
                    </a:solidFill>
                  </a:tcPr>
                </a:tc>
                <a:extLst>
                  <a:ext uri="{0D108BD9-81ED-4DB2-BD59-A6C34878D82A}">
                    <a16:rowId xmlns:a16="http://schemas.microsoft.com/office/drawing/2014/main" val="10004"/>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5</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法国</a:t>
                      </a:r>
                    </a:p>
                  </a:txBody>
                  <a:tcPr>
                    <a:solidFill>
                      <a:srgbClr val="FDF3E7"/>
                    </a:solidFill>
                  </a:tcPr>
                </a:tc>
                <a:extLst>
                  <a:ext uri="{0D108BD9-81ED-4DB2-BD59-A6C34878D82A}">
                    <a16:rowId xmlns:a16="http://schemas.microsoft.com/office/drawing/2014/main" val="10005"/>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6</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英国</a:t>
                      </a:r>
                    </a:p>
                  </a:txBody>
                  <a:tcPr>
                    <a:solidFill>
                      <a:srgbClr val="FDF3E7"/>
                    </a:solidFill>
                  </a:tcPr>
                </a:tc>
                <a:extLst>
                  <a:ext uri="{0D108BD9-81ED-4DB2-BD59-A6C34878D82A}">
                    <a16:rowId xmlns:a16="http://schemas.microsoft.com/office/drawing/2014/main" val="10006"/>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7</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意大利</a:t>
                      </a:r>
                    </a:p>
                  </a:txBody>
                  <a:tcPr>
                    <a:solidFill>
                      <a:srgbClr val="FDF3E7"/>
                    </a:solidFill>
                  </a:tcPr>
                </a:tc>
                <a:extLst>
                  <a:ext uri="{0D108BD9-81ED-4DB2-BD59-A6C34878D82A}">
                    <a16:rowId xmlns:a16="http://schemas.microsoft.com/office/drawing/2014/main" val="10007"/>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8</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印度</a:t>
                      </a:r>
                    </a:p>
                  </a:txBody>
                  <a:tcPr>
                    <a:solidFill>
                      <a:srgbClr val="FDF3E7"/>
                    </a:solidFill>
                  </a:tcPr>
                </a:tc>
                <a:extLst>
                  <a:ext uri="{0D108BD9-81ED-4DB2-BD59-A6C34878D82A}">
                    <a16:rowId xmlns:a16="http://schemas.microsoft.com/office/drawing/2014/main" val="10008"/>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9</a:t>
                      </a:r>
                    </a:p>
                  </a:txBody>
                  <a:tcPr>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俄罗斯</a:t>
                      </a:r>
                    </a:p>
                  </a:txBody>
                  <a:tcPr>
                    <a:solidFill>
                      <a:srgbClr val="FDF3E7"/>
                    </a:solidFill>
                  </a:tcPr>
                </a:tc>
                <a:extLst>
                  <a:ext uri="{0D108BD9-81ED-4DB2-BD59-A6C34878D82A}">
                    <a16:rowId xmlns:a16="http://schemas.microsoft.com/office/drawing/2014/main" val="10009"/>
                  </a:ext>
                </a:extLst>
              </a:tr>
              <a:tr h="387009">
                <a:tc>
                  <a:txBody>
                    <a:bodyPr/>
                    <a:lstStyle/>
                    <a:p>
                      <a:pPr algn="ctr"/>
                      <a:r>
                        <a:rPr lang="en-US" altLang="zh-CN" sz="1600" dirty="0">
                          <a:latin typeface="微软雅黑" panose="020B0503020204020204" pitchFamily="34" charset="-122"/>
                          <a:ea typeface="微软雅黑" panose="020B0503020204020204" pitchFamily="34" charset="-122"/>
                        </a:rPr>
                        <a:t>10</a:t>
                      </a:r>
                    </a:p>
                  </a:txBody>
                  <a:tcPr>
                    <a:lnB w="12700" cap="flat" cmpd="sng" algn="ctr">
                      <a:solidFill>
                        <a:srgbClr val="B00000"/>
                      </a:solidFill>
                      <a:prstDash val="solid"/>
                      <a:round/>
                      <a:headEnd type="none" w="med" len="med"/>
                      <a:tailEnd type="none" w="med" len="med"/>
                    </a:lnB>
                    <a:solidFill>
                      <a:srgbClr val="FDF3E7"/>
                    </a:solidFill>
                  </a:tcPr>
                </a:tc>
                <a:tc>
                  <a:txBody>
                    <a:bodyPr/>
                    <a:lstStyle/>
                    <a:p>
                      <a:pPr algn="ctr"/>
                      <a:r>
                        <a:rPr lang="zh-CN" altLang="en-US" sz="1600" dirty="0">
                          <a:latin typeface="微软雅黑" panose="020B0503020204020204" pitchFamily="34" charset="-122"/>
                          <a:ea typeface="微软雅黑" panose="020B0503020204020204" pitchFamily="34" charset="-122"/>
                        </a:rPr>
                        <a:t>巴西</a:t>
                      </a:r>
                    </a:p>
                  </a:txBody>
                  <a:tcPr>
                    <a:lnB w="12700" cap="flat" cmpd="sng" algn="ctr">
                      <a:solidFill>
                        <a:srgbClr val="B00000"/>
                      </a:solidFill>
                      <a:prstDash val="solid"/>
                      <a:round/>
                      <a:headEnd type="none" w="med" len="med"/>
                      <a:tailEnd type="none" w="med" len="med"/>
                    </a:lnB>
                    <a:solidFill>
                      <a:srgbClr val="FDF3E7"/>
                    </a:solidFill>
                  </a:tcPr>
                </a:tc>
                <a:extLst>
                  <a:ext uri="{0D108BD9-81ED-4DB2-BD59-A6C34878D82A}">
                    <a16:rowId xmlns:a16="http://schemas.microsoft.com/office/drawing/2014/main" val="10010"/>
                  </a:ext>
                </a:extLst>
              </a:tr>
            </a:tbl>
          </a:graphicData>
        </a:graphic>
      </p:graphicFrame>
      <p:sp>
        <p:nvSpPr>
          <p:cNvPr id="11" name="矩形 10"/>
          <p:cNvSpPr/>
          <p:nvPr/>
        </p:nvSpPr>
        <p:spPr>
          <a:xfrm>
            <a:off x="652147" y="5790330"/>
            <a:ext cx="5121916" cy="535531"/>
          </a:xfrm>
          <a:prstGeom prst="rect">
            <a:avLst/>
          </a:prstGeom>
        </p:spPr>
        <p:txBody>
          <a:bodyPr wrap="none">
            <a:spAutoFit/>
          </a:bodyPr>
          <a:lstStyle/>
          <a:p>
            <a:pPr algn="ct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数据来源：整理自国际货币基金组织网站（截至</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27</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a:t>
            </a:r>
          </a:p>
          <a:p>
            <a:pPr algn="ctr">
              <a:lnSpc>
                <a:spcPct val="120000"/>
              </a:lnSpc>
            </a:pPr>
            <a:r>
              <a:rPr lang="zh-CN" sz="1200" dirty="0">
                <a:solidFill>
                  <a:schemeClr val="tx1">
                    <a:lumMod val="50000"/>
                    <a:lumOff val="50000"/>
                  </a:schemeClr>
                </a:solidFill>
                <a:latin typeface="微软雅黑" panose="020B0503020204020204" pitchFamily="34" charset="-122"/>
                <a:ea typeface="微软雅黑" panose="020B0503020204020204" pitchFamily="34" charset="-122"/>
              </a:rPr>
              <a:t>https://www.imf.org/en/About/executive-board/members-quotas</a:t>
            </a:r>
          </a:p>
        </p:txBody>
      </p:sp>
      <p:sp>
        <p:nvSpPr>
          <p:cNvPr id="14" name="文本框 13"/>
          <p:cNvSpPr txBox="1"/>
          <p:nvPr/>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一、世界怎么了</a:t>
            </a:r>
          </a:p>
        </p:txBody>
      </p:sp>
      <p:sp>
        <p:nvSpPr>
          <p:cNvPr id="15" name="矩形 14"/>
          <p:cNvSpPr/>
          <p:nvPr/>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
        <p:nvSpPr>
          <p:cNvPr id="18" name="对角圆角矩形 51"/>
          <p:cNvSpPr/>
          <p:nvPr/>
        </p:nvSpPr>
        <p:spPr>
          <a:xfrm>
            <a:off x="1236273" y="838449"/>
            <a:ext cx="3852054" cy="468000"/>
          </a:xfrm>
          <a:prstGeom prst="round2Diag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solidFill>
                  <a:schemeClr val="tx1">
                    <a:lumMod val="75000"/>
                    <a:lumOff val="25000"/>
                  </a:schemeClr>
                </a:solidFill>
                <a:latin typeface="华文中宋" panose="02010600040101010101" pitchFamily="2" charset="-122"/>
                <a:ea typeface="华文中宋" panose="02010600040101010101" pitchFamily="2" charset="-122"/>
                <a:sym typeface="+mn-ea"/>
              </a:rPr>
              <a:t>部分国家投票权排名</a:t>
            </a:r>
          </a:p>
        </p:txBody>
      </p:sp>
      <p:sp>
        <p:nvSpPr>
          <p:cNvPr id="3" name="文本框 2"/>
          <p:cNvSpPr txBox="1"/>
          <p:nvPr/>
        </p:nvSpPr>
        <p:spPr>
          <a:xfrm>
            <a:off x="6642040" y="2363997"/>
            <a:ext cx="4837352" cy="2862322"/>
          </a:xfrm>
          <a:prstGeom prst="rect">
            <a:avLst/>
          </a:prstGeom>
          <a:noFill/>
        </p:spPr>
        <p:txBody>
          <a:bodyPr wrap="square">
            <a:spAutoFit/>
          </a:bodyPr>
          <a:lstStyle/>
          <a:p>
            <a:pPr indent="457200" algn="just" fontAlgn="auto">
              <a:lnSpc>
                <a:spcPct val="150000"/>
              </a:lnSpc>
            </a:pPr>
            <a:r>
              <a:rPr lang="en-US" altLang="zh-CN" sz="2000"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2015</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年份额与投票权改革是</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IMF</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成立以来最根本性的治理改革，也是最大规模的有利于新兴市场国家和发展中国家的份额转移方案。</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pPr>
            <a:r>
              <a:rPr lang="zh-CN" altLang="en-US" sz="2000"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中国</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的投票份额于</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2016</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年由第</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位提升到第</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位。</a:t>
            </a:r>
          </a:p>
        </p:txBody>
      </p:sp>
      <p:sp>
        <p:nvSpPr>
          <p:cNvPr id="17" name="矩形 16"/>
          <p:cNvSpPr/>
          <p:nvPr/>
        </p:nvSpPr>
        <p:spPr>
          <a:xfrm>
            <a:off x="8013700" y="210820"/>
            <a:ext cx="4076065" cy="26035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4157008" y="2592000"/>
            <a:ext cx="3877985"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二、人类向何处去</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517408" y="3619670"/>
            <a:ext cx="5157181" cy="461665"/>
          </a:xfrm>
          <a:prstGeom prst="rect">
            <a:avLst/>
          </a:prstGeom>
          <a:noFill/>
        </p:spPr>
        <p:txBody>
          <a:bodyPr wrap="none" rtlCol="0">
            <a:spAutoFit/>
          </a:bodyPr>
          <a:lstStyle>
            <a:defPPr>
              <a:defRPr lang="zh-CN"/>
            </a:defPPr>
            <a:lvl1pPr algn="ctr">
              <a:defRPr sz="3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sz="2400" dirty="0"/>
              <a:t>——</a:t>
            </a:r>
            <a:r>
              <a:rPr lang="zh-CN" altLang="en-US" sz="2400" dirty="0"/>
              <a:t>中国方案：构建人类命运共同体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39086"/>
            <a:ext cx="16200000" cy="5739959"/>
            <a:chOff x="-1656000" y="560041"/>
            <a:chExt cx="16200000" cy="5739959"/>
          </a:xfrm>
        </p:grpSpPr>
        <p:sp>
          <p:nvSpPr>
            <p:cNvPr id="3" name="平行四边形 2"/>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800176" y="1886995"/>
            <a:ext cx="8987840" cy="568907"/>
            <a:chOff x="1416000" y="1780152"/>
            <a:chExt cx="9365113" cy="568907"/>
          </a:xfrm>
        </p:grpSpPr>
        <p:cxnSp>
          <p:nvCxnSpPr>
            <p:cNvPr id="11" name="直接连接符 10"/>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（一）人类是一个整体，地球是一个家园</a:t>
              </a:r>
            </a:p>
          </p:txBody>
        </p:sp>
      </p:grpSp>
      <p:grpSp>
        <p:nvGrpSpPr>
          <p:cNvPr id="13" name="组合 12"/>
          <p:cNvGrpSpPr/>
          <p:nvPr/>
        </p:nvGrpSpPr>
        <p:grpSpPr>
          <a:xfrm>
            <a:off x="1800176" y="2798995"/>
            <a:ext cx="8987840"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（二）人类命运共同体的提出与内涵</a:t>
              </a:r>
            </a:p>
          </p:txBody>
        </p:sp>
      </p:grpSp>
      <p:grpSp>
        <p:nvGrpSpPr>
          <p:cNvPr id="16" name="组合 15"/>
          <p:cNvGrpSpPr/>
          <p:nvPr/>
        </p:nvGrpSpPr>
        <p:grpSpPr>
          <a:xfrm>
            <a:off x="1800176" y="3710995"/>
            <a:ext cx="8987840" cy="568907"/>
            <a:chOff x="1416000" y="1780152"/>
            <a:chExt cx="9365113" cy="568907"/>
          </a:xfrm>
        </p:grpSpPr>
        <p:cxnSp>
          <p:nvCxnSpPr>
            <p:cNvPr id="17" name="直接连接符 16"/>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（三）弘扬全人类共同价值</a:t>
              </a:r>
            </a:p>
          </p:txBody>
        </p:sp>
      </p:grpSp>
      <p:grpSp>
        <p:nvGrpSpPr>
          <p:cNvPr id="19" name="组合 18"/>
          <p:cNvGrpSpPr/>
          <p:nvPr/>
        </p:nvGrpSpPr>
        <p:grpSpPr>
          <a:xfrm>
            <a:off x="1800176" y="4622855"/>
            <a:ext cx="8987840" cy="568907"/>
            <a:chOff x="1416000" y="1780152"/>
            <a:chExt cx="9365113" cy="568907"/>
          </a:xfrm>
        </p:grpSpPr>
        <p:cxnSp>
          <p:nvCxnSpPr>
            <p:cNvPr id="20" name="直接连接符 19"/>
            <p:cNvCxnSpPr/>
            <p:nvPr>
              <p:custDataLst>
                <p:tags r:id="rId1"/>
              </p:custDataLst>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2"/>
              </p:custDataLst>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（四）高质量共建</a:t>
              </a:r>
              <a:r>
                <a:rPr lang="en-US" altLang="zh-CN" sz="2200" dirty="0">
                  <a:solidFill>
                    <a:schemeClr val="bg1"/>
                  </a:solidFill>
                  <a:effectLst>
                    <a:outerShdw blurRad="38100" dist="38100" dir="2700000" algn="tl">
                      <a:srgbClr val="000000">
                        <a:alpha val="43137"/>
                      </a:srgbClr>
                    </a:outerShdw>
                  </a:effectLst>
                </a:rPr>
                <a:t>“</a:t>
              </a:r>
              <a:r>
                <a:rPr lang="zh-CN" altLang="en-US" sz="2200" dirty="0">
                  <a:solidFill>
                    <a:schemeClr val="bg1"/>
                  </a:solidFill>
                  <a:effectLst>
                    <a:outerShdw blurRad="38100" dist="38100" dir="2700000" algn="tl">
                      <a:srgbClr val="000000">
                        <a:alpha val="43137"/>
                      </a:srgbClr>
                    </a:outerShdw>
                  </a:effectLst>
                </a:rPr>
                <a:t>一带一路</a:t>
              </a:r>
              <a:r>
                <a:rPr lang="en-US" altLang="zh-CN" sz="2200" dirty="0">
                  <a:solidFill>
                    <a:schemeClr val="bg1"/>
                  </a:solidFill>
                  <a:effectLst>
                    <a:outerShdw blurRad="38100" dist="38100" dir="2700000" algn="tl">
                      <a:srgbClr val="000000">
                        <a:alpha val="43137"/>
                      </a:srgbClr>
                    </a:outerShdw>
                  </a:effectLst>
                </a:rPr>
                <a:t>”</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1" y="0"/>
            <a:ext cx="12192000" cy="6858000"/>
          </a:xfrm>
          <a:prstGeom prst="rect">
            <a:avLst/>
          </a:prstGeom>
          <a:noFill/>
        </p:spPr>
      </p:pic>
      <p:grpSp>
        <p:nvGrpSpPr>
          <p:cNvPr id="13" name="组合 12"/>
          <p:cNvGrpSpPr/>
          <p:nvPr/>
        </p:nvGrpSpPr>
        <p:grpSpPr>
          <a:xfrm>
            <a:off x="876300" y="1823025"/>
            <a:ext cx="10440035" cy="3770497"/>
            <a:chOff x="876300" y="1614303"/>
            <a:chExt cx="10440035" cy="4514717"/>
          </a:xfrm>
        </p:grpSpPr>
        <p:sp>
          <p:nvSpPr>
            <p:cNvPr id="14" name="矩形: 圆角 53"/>
            <p:cNvSpPr/>
            <p:nvPr/>
          </p:nvSpPr>
          <p:spPr>
            <a:xfrm>
              <a:off x="1155032" y="1953257"/>
              <a:ext cx="9865894"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7" name="图文框 16"/>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矩形 1"/>
          <p:cNvSpPr/>
          <p:nvPr/>
        </p:nvSpPr>
        <p:spPr>
          <a:xfrm>
            <a:off x="2856000" y="971820"/>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（一）人类是一个整体，地球是一个家园</a:t>
            </a:r>
          </a:p>
        </p:txBody>
      </p:sp>
      <p:sp>
        <p:nvSpPr>
          <p:cNvPr id="16" name="矩形 15"/>
          <p:cNvSpPr/>
          <p:nvPr/>
        </p:nvSpPr>
        <p:spPr>
          <a:xfrm>
            <a:off x="1729255" y="2708329"/>
            <a:ext cx="8733491" cy="2031365"/>
          </a:xfrm>
          <a:prstGeom prst="rect">
            <a:avLst/>
          </a:prstGeom>
        </p:spPr>
        <p:txBody>
          <a:bodyPr wrap="square">
            <a:spAutoFit/>
          </a:bodyPr>
          <a:lstStyle/>
          <a:p>
            <a:pPr algn="just" fontAlgn="auto">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sym typeface="+mn-ea"/>
              </a:rPr>
              <a:t>人类是一个整体，地球是一个家园。面对共同挑战，任何人任何国家都无法独善其身，人类只有和衷共济、和合共生这一条出路。</a:t>
            </a:r>
            <a:endParaRPr lang="zh-CN" altLang="en-US" sz="2200" b="1" dirty="0">
              <a:solidFill>
                <a:schemeClr val="bg2">
                  <a:lumMod val="25000"/>
                </a:schemeClr>
              </a:solidFill>
              <a:latin typeface="楷体" panose="02010609060101010101" pitchFamily="49" charset="-122"/>
              <a:ea typeface="楷体" panose="02010609060101010101" pitchFamily="49" charset="-122"/>
            </a:endParaRPr>
          </a:p>
          <a:p>
            <a:pPr algn="r" fontAlgn="auto">
              <a:lnSpc>
                <a:spcPct val="13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solidFill>
                  <a:schemeClr val="bg2">
                    <a:lumMod val="25000"/>
                  </a:schemeClr>
                </a:solidFill>
                <a:latin typeface="楷体" panose="02010609060101010101" pitchFamily="49" charset="-122"/>
                <a:ea typeface="楷体" panose="02010609060101010101" pitchFamily="49" charset="-122"/>
              </a:rPr>
              <a:t>习近平在中国共产党与世界政党领导人峰会上的主旨讲话</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fontAlgn="auto">
              <a:lnSpc>
                <a:spcPct val="130000"/>
              </a:lnSpc>
              <a:spcBef>
                <a:spcPts val="800"/>
              </a:spcBef>
            </a:pPr>
            <a:r>
              <a:rPr lang="zh-CN" altLang="en-US" b="1" dirty="0">
                <a:solidFill>
                  <a:schemeClr val="bg2">
                    <a:lumMod val="25000"/>
                  </a:schemeClr>
                </a:solidFill>
                <a:latin typeface="楷体" panose="02010609060101010101" pitchFamily="49" charset="-122"/>
                <a:ea typeface="楷体" panose="02010609060101010101" pitchFamily="49" charset="-122"/>
              </a:rPr>
              <a:t>（</a:t>
            </a:r>
            <a:r>
              <a:rPr lang="en-US" b="1" dirty="0">
                <a:solidFill>
                  <a:schemeClr val="bg2">
                    <a:lumMod val="25000"/>
                  </a:schemeClr>
                </a:solidFill>
                <a:latin typeface="楷体" panose="02010609060101010101" pitchFamily="49" charset="-122"/>
                <a:ea typeface="楷体" panose="02010609060101010101" pitchFamily="49" charset="-122"/>
              </a:rPr>
              <a:t>2021</a:t>
            </a:r>
            <a:r>
              <a:rPr lang="zh-CN" altLang="en-US" b="1" dirty="0">
                <a:solidFill>
                  <a:schemeClr val="bg2">
                    <a:lumMod val="25000"/>
                  </a:schemeClr>
                </a:solidFill>
                <a:latin typeface="楷体" panose="02010609060101010101" pitchFamily="49" charset="-122"/>
                <a:ea typeface="楷体" panose="02010609060101010101" pitchFamily="49" charset="-122"/>
              </a:rPr>
              <a:t>年</a:t>
            </a:r>
            <a:r>
              <a:rPr lang="en-US" altLang="zh-CN" b="1" dirty="0">
                <a:solidFill>
                  <a:schemeClr val="bg2">
                    <a:lumMod val="25000"/>
                  </a:schemeClr>
                </a:solidFill>
                <a:latin typeface="楷体" panose="02010609060101010101" pitchFamily="49" charset="-122"/>
                <a:ea typeface="楷体" panose="02010609060101010101" pitchFamily="49" charset="-122"/>
              </a:rPr>
              <a:t>7</a:t>
            </a:r>
            <a:r>
              <a:rPr lang="zh-CN" altLang="en-US" b="1" dirty="0">
                <a:solidFill>
                  <a:schemeClr val="bg2">
                    <a:lumMod val="25000"/>
                  </a:schemeClr>
                </a:solidFill>
                <a:latin typeface="楷体" panose="02010609060101010101" pitchFamily="49" charset="-122"/>
                <a:ea typeface="楷体" panose="02010609060101010101" pitchFamily="49" charset="-122"/>
              </a:rPr>
              <a:t>月</a:t>
            </a:r>
            <a:r>
              <a:rPr lang="en-US" altLang="zh-CN" b="1" dirty="0">
                <a:solidFill>
                  <a:schemeClr val="bg2">
                    <a:lumMod val="25000"/>
                  </a:schemeClr>
                </a:solidFill>
                <a:latin typeface="楷体" panose="02010609060101010101" pitchFamily="49" charset="-122"/>
                <a:ea typeface="楷体" panose="02010609060101010101" pitchFamily="49" charset="-122"/>
              </a:rPr>
              <a:t>6</a:t>
            </a:r>
            <a:r>
              <a:rPr lang="zh-CN" altLang="en-US" b="1" dirty="0">
                <a:solidFill>
                  <a:schemeClr val="bg2">
                    <a:lumMod val="25000"/>
                  </a:schemeClr>
                </a:solidFill>
                <a:latin typeface="楷体" panose="02010609060101010101" pitchFamily="49" charset="-122"/>
                <a:ea typeface="楷体" panose="02010609060101010101" pitchFamily="49" charset="-122"/>
              </a:rPr>
              <a:t>日）</a:t>
            </a:r>
            <a:endParaRPr lang="en-US" altLang="zh-CN" b="1" dirty="0">
              <a:solidFill>
                <a:schemeClr val="bg2">
                  <a:lumMod val="25000"/>
                </a:schemeClr>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rotWithShape="1">
          <a:blip r:embed="rId2"/>
          <a:srcRect l="6442" r="14272"/>
          <a:stretch>
            <a:fillRect/>
          </a:stretch>
        </p:blipFill>
        <p:spPr>
          <a:xfrm>
            <a:off x="-1" y="3829134"/>
            <a:ext cx="12191998" cy="2709334"/>
          </a:xfrm>
          <a:prstGeom prst="rect">
            <a:avLst/>
          </a:prstGeom>
        </p:spPr>
      </p:pic>
      <p:sp>
        <p:nvSpPr>
          <p:cNvPr id="3" name="对角圆角矩形 21"/>
          <p:cNvSpPr/>
          <p:nvPr/>
        </p:nvSpPr>
        <p:spPr>
          <a:xfrm>
            <a:off x="3647122" y="893445"/>
            <a:ext cx="48977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人类是不可分割的有机整体</a:t>
            </a:r>
          </a:p>
        </p:txBody>
      </p:sp>
      <p:grpSp>
        <p:nvGrpSpPr>
          <p:cNvPr id="10" name="组合 9"/>
          <p:cNvGrpSpPr/>
          <p:nvPr/>
        </p:nvGrpSpPr>
        <p:grpSpPr>
          <a:xfrm>
            <a:off x="1374920" y="1848971"/>
            <a:ext cx="9442158" cy="1199029"/>
            <a:chOff x="1307122" y="2031851"/>
            <a:chExt cx="9442158" cy="1199029"/>
          </a:xfrm>
        </p:grpSpPr>
        <p:sp>
          <p:nvSpPr>
            <p:cNvPr id="5" name="矩形 4"/>
            <p:cNvSpPr/>
            <p:nvPr/>
          </p:nvSpPr>
          <p:spPr>
            <a:xfrm rot="16200000">
              <a:off x="5428686" y="-2089713"/>
              <a:ext cx="1199029" cy="9442158"/>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箭头: 五边形 21"/>
            <p:cNvSpPr/>
            <p:nvPr/>
          </p:nvSpPr>
          <p:spPr>
            <a:xfrm>
              <a:off x="1604160" y="2312129"/>
              <a:ext cx="1800000" cy="576000"/>
            </a:xfrm>
            <a:prstGeom prst="cube">
              <a:avLst>
                <a:gd name="adj" fmla="val 5946"/>
              </a:avLst>
            </a:prstGeom>
            <a:gradFill>
              <a:gsLst>
                <a:gs pos="0">
                  <a:srgbClr val="C00000"/>
                </a:gs>
                <a:gs pos="37000">
                  <a:srgbClr val="C92403"/>
                </a:gs>
                <a:gs pos="100000">
                  <a:srgbClr val="FF9000"/>
                </a:gs>
              </a:gsLst>
              <a:lin ang="15600000" scaled="0"/>
            </a:gradFill>
            <a:ln w="76200">
              <a:no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历史逻辑</a:t>
              </a:r>
            </a:p>
          </p:txBody>
        </p:sp>
        <p:sp>
          <p:nvSpPr>
            <p:cNvPr id="7" name="文本框 6"/>
            <p:cNvSpPr txBox="1"/>
            <p:nvPr/>
          </p:nvSpPr>
          <p:spPr>
            <a:xfrm>
              <a:off x="3865880" y="2420394"/>
              <a:ext cx="6772760" cy="400110"/>
            </a:xfrm>
            <a:prstGeom prst="rect">
              <a:avLst/>
            </a:prstGeom>
            <a:noFill/>
          </p:spPr>
          <p:txBody>
            <a:bodyPr wrap="square">
              <a:spAutoFit/>
            </a:bodyPr>
            <a:lstStyle/>
            <a:p>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人类历史在不同民族、不同文化的相遇相知中向前发展</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738562" y="2186714"/>
              <a:ext cx="0" cy="853440"/>
            </a:xfrm>
            <a:prstGeom prst="line">
              <a:avLst/>
            </a:prstGeom>
            <a:ln w="127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1374920" y="3277874"/>
            <a:ext cx="9442158" cy="1199029"/>
            <a:chOff x="1307122" y="2031851"/>
            <a:chExt cx="9442158" cy="1199029"/>
          </a:xfrm>
        </p:grpSpPr>
        <p:sp>
          <p:nvSpPr>
            <p:cNvPr id="12" name="矩形 11"/>
            <p:cNvSpPr/>
            <p:nvPr/>
          </p:nvSpPr>
          <p:spPr>
            <a:xfrm rot="16200000">
              <a:off x="5428686" y="-2089713"/>
              <a:ext cx="1199029" cy="9442158"/>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箭头: 五边形 21"/>
            <p:cNvSpPr/>
            <p:nvPr/>
          </p:nvSpPr>
          <p:spPr>
            <a:xfrm>
              <a:off x="1604160" y="2312129"/>
              <a:ext cx="1800000" cy="576000"/>
            </a:xfrm>
            <a:prstGeom prst="cube">
              <a:avLst>
                <a:gd name="adj" fmla="val 5946"/>
              </a:avLst>
            </a:prstGeom>
            <a:gradFill>
              <a:gsLst>
                <a:gs pos="0">
                  <a:srgbClr val="C00000"/>
                </a:gs>
                <a:gs pos="37000">
                  <a:srgbClr val="C92403"/>
                </a:gs>
                <a:gs pos="100000">
                  <a:srgbClr val="FF9000"/>
                </a:gs>
              </a:gsLst>
              <a:lin ang="15600000" scaled="0"/>
            </a:gradFill>
            <a:ln w="76200">
              <a:no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时代潮流</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endParaRPr>
            </a:p>
          </p:txBody>
        </p:sp>
        <p:sp>
          <p:nvSpPr>
            <p:cNvPr id="14" name="文本框 13"/>
            <p:cNvSpPr txBox="1"/>
            <p:nvPr/>
          </p:nvSpPr>
          <p:spPr>
            <a:xfrm>
              <a:off x="3865880" y="2420394"/>
              <a:ext cx="6772760" cy="400110"/>
            </a:xfrm>
            <a:prstGeom prst="rect">
              <a:avLst/>
            </a:prstGeom>
            <a:noFill/>
          </p:spPr>
          <p:txBody>
            <a:bodyPr wrap="square">
              <a:spAutoFit/>
            </a:bodyPr>
            <a:lstStyle/>
            <a:p>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相互联系、相互依存是世界历史发展的时代潮流</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738562" y="2186714"/>
              <a:ext cx="0" cy="853440"/>
            </a:xfrm>
            <a:prstGeom prst="line">
              <a:avLst/>
            </a:prstGeom>
            <a:ln w="127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374920" y="4706777"/>
            <a:ext cx="9442158" cy="1199029"/>
            <a:chOff x="1307122" y="2031851"/>
            <a:chExt cx="9442158" cy="1199029"/>
          </a:xfrm>
        </p:grpSpPr>
        <p:sp>
          <p:nvSpPr>
            <p:cNvPr id="17" name="矩形 16"/>
            <p:cNvSpPr/>
            <p:nvPr/>
          </p:nvSpPr>
          <p:spPr>
            <a:xfrm rot="16200000">
              <a:off x="5428686" y="-2089713"/>
              <a:ext cx="1199029" cy="9442158"/>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箭头: 五边形 21"/>
            <p:cNvSpPr/>
            <p:nvPr/>
          </p:nvSpPr>
          <p:spPr>
            <a:xfrm>
              <a:off x="1604160" y="2312129"/>
              <a:ext cx="1800000" cy="576000"/>
            </a:xfrm>
            <a:prstGeom prst="cube">
              <a:avLst>
                <a:gd name="adj" fmla="val 5946"/>
              </a:avLst>
            </a:prstGeom>
            <a:gradFill>
              <a:gsLst>
                <a:gs pos="0">
                  <a:srgbClr val="C00000"/>
                </a:gs>
                <a:gs pos="37000">
                  <a:srgbClr val="C92403"/>
                </a:gs>
                <a:gs pos="100000">
                  <a:srgbClr val="FF9000"/>
                </a:gs>
              </a:gsLst>
              <a:lin ang="15600000" scaled="0"/>
            </a:gradFill>
            <a:ln w="76200">
              <a:no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现实需要</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endParaRPr>
            </a:p>
          </p:txBody>
        </p:sp>
        <p:sp>
          <p:nvSpPr>
            <p:cNvPr id="19" name="文本框 18"/>
            <p:cNvSpPr txBox="1"/>
            <p:nvPr/>
          </p:nvSpPr>
          <p:spPr>
            <a:xfrm>
              <a:off x="3865880" y="2420394"/>
              <a:ext cx="6772760" cy="400110"/>
            </a:xfrm>
            <a:prstGeom prst="rect">
              <a:avLst/>
            </a:prstGeom>
            <a:noFill/>
          </p:spPr>
          <p:txBody>
            <a:bodyPr wrap="square">
              <a:spAutoFit/>
            </a:bodyPr>
            <a:lstStyle/>
            <a:p>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解决全球性问题和挑战需要世界各国同舟共济、协调行动</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3738562" y="2186714"/>
              <a:ext cx="0" cy="853440"/>
            </a:xfrm>
            <a:prstGeom prst="line">
              <a:avLst/>
            </a:prstGeom>
            <a:ln w="12700">
              <a:solidFill>
                <a:srgbClr val="FF9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866350"/>
            <a:ext cx="12192000" cy="3991650"/>
          </a:xfrm>
          <a:prstGeom prst="rect">
            <a:avLst/>
          </a:prstGeom>
          <a:gradFill>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3417930" y="1359009"/>
            <a:ext cx="2624154" cy="4182561"/>
            <a:chOff x="1210520" y="1212718"/>
            <a:chExt cx="2098876" cy="3733823"/>
          </a:xfrm>
        </p:grpSpPr>
        <p:sp>
          <p:nvSpPr>
            <p:cNvPr id="67" name="矩形 66"/>
            <p:cNvSpPr/>
            <p:nvPr/>
          </p:nvSpPr>
          <p:spPr>
            <a:xfrm>
              <a:off x="1210520" y="1387507"/>
              <a:ext cx="2098876" cy="3559034"/>
            </a:xfrm>
            <a:prstGeom prst="rect">
              <a:avLst/>
            </a:prstGeom>
            <a:solidFill>
              <a:srgbClr val="FBFAFA"/>
            </a:solidFill>
            <a:ln>
              <a:solidFill>
                <a:schemeClr val="bg1">
                  <a:lumMod val="85000"/>
                </a:schemeClr>
              </a:solidFill>
            </a:ln>
            <a:effectLst>
              <a:outerShdw blurRad="50800" dist="38100" dir="2700000" algn="tl" rotWithShape="0">
                <a:prstClr val="black">
                  <a:alpha val="40000"/>
                </a:prstClr>
              </a:outerShdw>
              <a:reflection blurRad="6350" stA="38000" endPos="23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10"/>
            <p:cNvPicPr>
              <a:picLocks noChangeAspect="1" noChangeArrowheads="1"/>
            </p:cNvPicPr>
            <p:nvPr/>
          </p:nvPicPr>
          <p:blipFill>
            <a:blip r:embed="rId16">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V="1">
              <a:off x="2172564" y="250674"/>
              <a:ext cx="174787" cy="209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grpSp>
        <p:nvGrpSpPr>
          <p:cNvPr id="43" name="组合 42"/>
          <p:cNvGrpSpPr/>
          <p:nvPr/>
        </p:nvGrpSpPr>
        <p:grpSpPr>
          <a:xfrm>
            <a:off x="262722" y="1358374"/>
            <a:ext cx="2624154" cy="4182561"/>
            <a:chOff x="1210520" y="1212718"/>
            <a:chExt cx="2098876" cy="3733823"/>
          </a:xfrm>
        </p:grpSpPr>
        <p:sp>
          <p:nvSpPr>
            <p:cNvPr id="44" name="矩形 43"/>
            <p:cNvSpPr/>
            <p:nvPr/>
          </p:nvSpPr>
          <p:spPr>
            <a:xfrm>
              <a:off x="1210520" y="1387507"/>
              <a:ext cx="2098876" cy="3559034"/>
            </a:xfrm>
            <a:prstGeom prst="rect">
              <a:avLst/>
            </a:prstGeom>
            <a:solidFill>
              <a:srgbClr val="FBFAFA"/>
            </a:solidFill>
            <a:ln>
              <a:solidFill>
                <a:schemeClr val="bg1">
                  <a:lumMod val="85000"/>
                </a:schemeClr>
              </a:solidFill>
            </a:ln>
            <a:effectLst>
              <a:outerShdw blurRad="50800" dist="38100" dir="2700000" algn="tl" rotWithShape="0">
                <a:prstClr val="black">
                  <a:alpha val="40000"/>
                </a:prstClr>
              </a:outerShdw>
              <a:reflection blurRad="6350" stA="38000" endPos="23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0" name="图片 10"/>
            <p:cNvPicPr>
              <a:picLocks noChangeAspect="1" noChangeArrowheads="1"/>
            </p:cNvPicPr>
            <p:nvPr/>
          </p:nvPicPr>
          <p:blipFill>
            <a:blip r:embed="rId16">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V="1">
              <a:off x="2172564" y="250674"/>
              <a:ext cx="174787" cy="209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49" name="文本框 48"/>
          <p:cNvSpPr txBox="1"/>
          <p:nvPr>
            <p:custDataLst>
              <p:tags r:id="rId1"/>
            </p:custDataLst>
          </p:nvPr>
        </p:nvSpPr>
        <p:spPr>
          <a:xfrm>
            <a:off x="752957" y="1597701"/>
            <a:ext cx="1643685" cy="645056"/>
          </a:xfrm>
          <a:prstGeom prst="rect">
            <a:avLst/>
          </a:prstGeom>
          <a:noFill/>
        </p:spPr>
        <p:txBody>
          <a:bodyPr wrap="square" lIns="90000" tIns="46800" rIns="90000" bIns="46800" rtlCol="0" anchor="ctr">
            <a:normAutofit/>
          </a:bodyPr>
          <a:lstStyle/>
          <a:p>
            <a:pPr algn="ctr"/>
            <a:r>
              <a:rPr lang="zh-CN" altLang="en-US" sz="2000" b="1" spc="300">
                <a:latin typeface="Arial" panose="020B0604020202020204" pitchFamily="34" charset="0"/>
                <a:ea typeface="微软雅黑" panose="020B0503020204020204" pitchFamily="34" charset="-122"/>
              </a:rPr>
              <a:t>和平赤字</a:t>
            </a:r>
          </a:p>
        </p:txBody>
      </p:sp>
      <p:sp>
        <p:nvSpPr>
          <p:cNvPr id="50" name="文本框 49"/>
          <p:cNvSpPr txBox="1"/>
          <p:nvPr/>
        </p:nvSpPr>
        <p:spPr>
          <a:xfrm>
            <a:off x="495452" y="2287559"/>
            <a:ext cx="2158694" cy="2120902"/>
          </a:xfrm>
          <a:prstGeom prst="rect">
            <a:avLst/>
          </a:prstGeom>
          <a:noFill/>
        </p:spPr>
        <p:txBody>
          <a:bodyPr wrap="square">
            <a:spAutoFit/>
          </a:bodyPr>
          <a:lstStyle/>
          <a:p>
            <a:pPr algn="just">
              <a:lnSpc>
                <a:spcPct val="150000"/>
              </a:lnSpc>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地区冲突和局部战争持续不断，恐怖主义仍然猖獗，不少国家民众特别是儿童饱受战火摧残</a:t>
            </a:r>
          </a:p>
        </p:txBody>
      </p:sp>
      <p:cxnSp>
        <p:nvCxnSpPr>
          <p:cNvPr id="47" name="直接连接符 46"/>
          <p:cNvCxnSpPr/>
          <p:nvPr/>
        </p:nvCxnSpPr>
        <p:spPr>
          <a:xfrm>
            <a:off x="708569" y="2225036"/>
            <a:ext cx="1732460" cy="0"/>
          </a:xfrm>
          <a:prstGeom prst="line">
            <a:avLst/>
          </a:prstGeom>
          <a:ln>
            <a:solidFill>
              <a:srgbClr val="0070C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5" name="文本框 64"/>
          <p:cNvSpPr txBox="1"/>
          <p:nvPr>
            <p:custDataLst>
              <p:tags r:id="rId2"/>
            </p:custDataLst>
          </p:nvPr>
        </p:nvSpPr>
        <p:spPr>
          <a:xfrm>
            <a:off x="3916915" y="1598336"/>
            <a:ext cx="1626184" cy="645056"/>
          </a:xfrm>
          <a:prstGeom prst="rect">
            <a:avLst/>
          </a:prstGeom>
          <a:noFill/>
        </p:spPr>
        <p:txBody>
          <a:bodyPr wrap="square" lIns="90000" tIns="46800" rIns="90000" bIns="46800" rtlCol="0" anchor="ctr">
            <a:normAutofit/>
          </a:bodyPr>
          <a:lstStyle/>
          <a:p>
            <a:pPr algn="ctr"/>
            <a:r>
              <a:rPr lang="zh-CN" altLang="en-US" sz="2000" b="1" spc="300">
                <a:latin typeface="Arial" panose="020B0604020202020204" pitchFamily="34" charset="0"/>
                <a:ea typeface="微软雅黑" panose="020B0503020204020204" pitchFamily="34" charset="-122"/>
              </a:rPr>
              <a:t>发展赤字</a:t>
            </a:r>
          </a:p>
        </p:txBody>
      </p:sp>
      <p:sp>
        <p:nvSpPr>
          <p:cNvPr id="66" name="文本框 65"/>
          <p:cNvSpPr txBox="1"/>
          <p:nvPr/>
        </p:nvSpPr>
        <p:spPr>
          <a:xfrm>
            <a:off x="3658147" y="2288194"/>
            <a:ext cx="2143721" cy="2951898"/>
          </a:xfrm>
          <a:prstGeom prst="rect">
            <a:avLst/>
          </a:prstGeom>
          <a:noFill/>
        </p:spPr>
        <p:txBody>
          <a:bodyPr wrap="square">
            <a:spAutoFit/>
          </a:bodyPr>
          <a:lstStyle/>
          <a:p>
            <a:pPr algn="just">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逆全球化思潮正在发酵，保护主义的负面效应日益显现，收入</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分配不平等、发展空间不平衡已成为全球经济治理面临的最突出问题</a:t>
            </a:r>
            <a:endPar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63" name="直接连接符 62"/>
          <p:cNvCxnSpPr/>
          <p:nvPr/>
        </p:nvCxnSpPr>
        <p:spPr>
          <a:xfrm>
            <a:off x="3873001" y="2225670"/>
            <a:ext cx="1714013" cy="0"/>
          </a:xfrm>
          <a:prstGeom prst="line">
            <a:avLst/>
          </a:prstGeom>
          <a:ln>
            <a:solidFill>
              <a:srgbClr val="0070C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3047991" y="5660748"/>
            <a:ext cx="6094070" cy="941027"/>
          </a:xfrm>
          <a:prstGeom prst="rect">
            <a:avLst/>
          </a:prstGeom>
          <a:noFill/>
        </p:spPr>
        <p:txBody>
          <a:bodyPr wrap="square">
            <a:spAutoFit/>
          </a:bodyPr>
          <a:lstStyle/>
          <a:p>
            <a:pPr marL="0" marR="0" lvl="0" indent="0" algn="ctr" defTabSz="9144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sym typeface="Helvetica" panose="020B0604020202020204" pitchFamily="34" charset="0"/>
              </a:rPr>
              <a:t>没有哪个国家能够独自应对人类面临的挑战</a:t>
            </a:r>
          </a:p>
          <a:p>
            <a:pPr marL="0" marR="0" lvl="0" indent="0" algn="ctr" defTabSz="9144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sym typeface="Helvetica" panose="020B0604020202020204" pitchFamily="34" charset="0"/>
              </a:rPr>
              <a:t>也没有哪个国家能够退回到自我封闭的孤岛</a:t>
            </a:r>
          </a:p>
        </p:txBody>
      </p:sp>
      <p:sp>
        <p:nvSpPr>
          <p:cNvPr id="4" name="对角圆角矩形 21"/>
          <p:cNvSpPr/>
          <p:nvPr>
            <p:custDataLst>
              <p:tags r:id="rId3"/>
            </p:custDataLst>
          </p:nvPr>
        </p:nvSpPr>
        <p:spPr>
          <a:xfrm>
            <a:off x="3647757" y="768985"/>
            <a:ext cx="48977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当今世界面临的挑战需要各国携手应对</a:t>
            </a:r>
          </a:p>
        </p:txBody>
      </p:sp>
      <p:grpSp>
        <p:nvGrpSpPr>
          <p:cNvPr id="13" name="组合 12"/>
          <p:cNvGrpSpPr/>
          <p:nvPr/>
        </p:nvGrpSpPr>
        <p:grpSpPr>
          <a:xfrm>
            <a:off x="6428626" y="1358374"/>
            <a:ext cx="2624154" cy="4182561"/>
            <a:chOff x="1210520" y="1212718"/>
            <a:chExt cx="2098876" cy="3733823"/>
          </a:xfrm>
        </p:grpSpPr>
        <p:sp>
          <p:nvSpPr>
            <p:cNvPr id="15" name="矩形 14"/>
            <p:cNvSpPr/>
            <p:nvPr>
              <p:custDataLst>
                <p:tags r:id="rId12"/>
              </p:custDataLst>
            </p:nvPr>
          </p:nvSpPr>
          <p:spPr>
            <a:xfrm>
              <a:off x="1210520" y="1387507"/>
              <a:ext cx="2098876" cy="3559034"/>
            </a:xfrm>
            <a:prstGeom prst="rect">
              <a:avLst/>
            </a:prstGeom>
            <a:solidFill>
              <a:srgbClr val="FBFAFA"/>
            </a:solidFill>
            <a:ln>
              <a:solidFill>
                <a:schemeClr val="bg1">
                  <a:lumMod val="85000"/>
                </a:schemeClr>
              </a:solidFill>
            </a:ln>
            <a:effectLst>
              <a:outerShdw blurRad="50800" dist="38100" dir="2700000" algn="tl" rotWithShape="0">
                <a:prstClr val="black">
                  <a:alpha val="40000"/>
                </a:prstClr>
              </a:outerShdw>
              <a:reflection blurRad="6350" stA="38000" endPos="23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0"/>
            <p:cNvPicPr>
              <a:picLocks noChangeAspect="1" noChangeArrowheads="1"/>
            </p:cNvPicPr>
            <p:nvPr>
              <p:custDataLst>
                <p:tags r:id="rId13"/>
              </p:custDataLst>
            </p:nvPr>
          </p:nvPicPr>
          <p:blipFill>
            <a:blip r:embed="rId16">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V="1">
              <a:off x="2172564" y="250674"/>
              <a:ext cx="174787" cy="209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18" name="文本框 17"/>
          <p:cNvSpPr txBox="1"/>
          <p:nvPr>
            <p:custDataLst>
              <p:tags r:id="rId4"/>
            </p:custDataLst>
          </p:nvPr>
        </p:nvSpPr>
        <p:spPr>
          <a:xfrm>
            <a:off x="6942321" y="1597701"/>
            <a:ext cx="1596764" cy="645056"/>
          </a:xfrm>
          <a:prstGeom prst="rect">
            <a:avLst/>
          </a:prstGeom>
          <a:noFill/>
        </p:spPr>
        <p:txBody>
          <a:bodyPr wrap="square" lIns="90000" tIns="46800" rIns="90000" bIns="46800" rtlCol="0" anchor="ctr">
            <a:normAutofit/>
          </a:bodyPr>
          <a:lstStyle/>
          <a:p>
            <a:pPr algn="ctr"/>
            <a:r>
              <a:rPr lang="zh-CN" altLang="en-US" sz="2000" b="1" spc="300" dirty="0">
                <a:latin typeface="Arial" panose="020B0604020202020204" pitchFamily="34" charset="0"/>
                <a:ea typeface="微软雅黑" panose="020B0503020204020204" pitchFamily="34" charset="-122"/>
              </a:rPr>
              <a:t>安全赤字</a:t>
            </a:r>
          </a:p>
        </p:txBody>
      </p:sp>
      <p:sp>
        <p:nvSpPr>
          <p:cNvPr id="20" name="文本框 19"/>
          <p:cNvSpPr txBox="1"/>
          <p:nvPr>
            <p:custDataLst>
              <p:tags r:id="rId5"/>
            </p:custDataLst>
          </p:nvPr>
        </p:nvSpPr>
        <p:spPr>
          <a:xfrm>
            <a:off x="6650665" y="2287559"/>
            <a:ext cx="2180076" cy="2584450"/>
          </a:xfrm>
          <a:prstGeom prst="rect">
            <a:avLst/>
          </a:prstGeom>
          <a:noFill/>
        </p:spPr>
        <p:txBody>
          <a:bodyPr wrap="square">
            <a:spAutoFit/>
          </a:bodyPr>
          <a:lstStyle/>
          <a:p>
            <a:pPr algn="just">
              <a:lnSpc>
                <a:spcPct val="150000"/>
              </a:lnSpc>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大国博弈、世纪疫情、集团对抗和地区冲突相互叠加交织，霸权主义和强权政治的威胁增强，恐怖主义依然猖獗</a:t>
            </a:r>
          </a:p>
        </p:txBody>
      </p:sp>
      <p:cxnSp>
        <p:nvCxnSpPr>
          <p:cNvPr id="21" name="直接连接符 20"/>
          <p:cNvCxnSpPr/>
          <p:nvPr>
            <p:custDataLst>
              <p:tags r:id="rId6"/>
            </p:custDataLst>
          </p:nvPr>
        </p:nvCxnSpPr>
        <p:spPr>
          <a:xfrm>
            <a:off x="6899201" y="2225036"/>
            <a:ext cx="1683004" cy="0"/>
          </a:xfrm>
          <a:prstGeom prst="line">
            <a:avLst/>
          </a:prstGeom>
          <a:ln>
            <a:solidFill>
              <a:srgbClr val="0070C0"/>
            </a:soli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9348356" y="1358374"/>
            <a:ext cx="2624154" cy="4182561"/>
            <a:chOff x="1210520" y="1212718"/>
            <a:chExt cx="2098876" cy="3733823"/>
          </a:xfrm>
        </p:grpSpPr>
        <p:sp>
          <p:nvSpPr>
            <p:cNvPr id="23" name="矩形 22"/>
            <p:cNvSpPr/>
            <p:nvPr>
              <p:custDataLst>
                <p:tags r:id="rId10"/>
              </p:custDataLst>
            </p:nvPr>
          </p:nvSpPr>
          <p:spPr>
            <a:xfrm>
              <a:off x="1210520" y="1387507"/>
              <a:ext cx="2098876" cy="3559034"/>
            </a:xfrm>
            <a:prstGeom prst="rect">
              <a:avLst/>
            </a:prstGeom>
            <a:solidFill>
              <a:srgbClr val="FBFAFA"/>
            </a:solidFill>
            <a:ln>
              <a:solidFill>
                <a:schemeClr val="bg1">
                  <a:lumMod val="85000"/>
                </a:schemeClr>
              </a:solidFill>
            </a:ln>
            <a:effectLst>
              <a:outerShdw blurRad="50800" dist="38100" dir="2700000" algn="tl" rotWithShape="0">
                <a:prstClr val="black">
                  <a:alpha val="40000"/>
                </a:prstClr>
              </a:outerShdw>
              <a:reflection blurRad="6350" stA="38000" endPos="23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10"/>
            <p:cNvPicPr>
              <a:picLocks noChangeAspect="1" noChangeArrowheads="1"/>
            </p:cNvPicPr>
            <p:nvPr>
              <p:custDataLst>
                <p:tags r:id="rId11"/>
              </p:custDataLst>
            </p:nvPr>
          </p:nvPicPr>
          <p:blipFill>
            <a:blip r:embed="rId16">
              <a:biLevel thresh="50000"/>
              <a:grayscl/>
              <a:extLst>
                <a:ext uri="{28A0092B-C50C-407E-A947-70E740481C1C}">
                  <a14:useLocalDpi xmlns:a14="http://schemas.microsoft.com/office/drawing/2010/main" val="0"/>
                </a:ext>
              </a:extLst>
            </a:blip>
            <a:srcRect l="88019" t="22713" r="2956" b="25211"/>
            <a:stretch>
              <a:fillRect/>
            </a:stretch>
          </p:blipFill>
          <p:spPr bwMode="auto">
            <a:xfrm rot="16200000" flipV="1">
              <a:off x="2172564" y="250674"/>
              <a:ext cx="174787" cy="209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25" name="文本框 24"/>
          <p:cNvSpPr txBox="1"/>
          <p:nvPr>
            <p:custDataLst>
              <p:tags r:id="rId7"/>
            </p:custDataLst>
          </p:nvPr>
        </p:nvSpPr>
        <p:spPr>
          <a:xfrm>
            <a:off x="9938251" y="1638976"/>
            <a:ext cx="1596764" cy="645056"/>
          </a:xfrm>
          <a:prstGeom prst="rect">
            <a:avLst/>
          </a:prstGeom>
          <a:noFill/>
        </p:spPr>
        <p:txBody>
          <a:bodyPr wrap="square" lIns="90000" tIns="46800" rIns="90000" bIns="46800" rtlCol="0" anchor="ctr">
            <a:normAutofit/>
          </a:bodyPr>
          <a:lstStyle/>
          <a:p>
            <a:pPr algn="ctr"/>
            <a:r>
              <a:rPr lang="zh-CN" altLang="en-US" sz="2000" b="1" spc="300" dirty="0">
                <a:latin typeface="Arial" panose="020B0604020202020204" pitchFamily="34" charset="0"/>
                <a:ea typeface="微软雅黑" panose="020B0503020204020204" pitchFamily="34" charset="-122"/>
              </a:rPr>
              <a:t>治理赤字</a:t>
            </a:r>
          </a:p>
        </p:txBody>
      </p:sp>
      <p:sp>
        <p:nvSpPr>
          <p:cNvPr id="26" name="文本框 25"/>
          <p:cNvSpPr txBox="1"/>
          <p:nvPr>
            <p:custDataLst>
              <p:tags r:id="rId8"/>
            </p:custDataLst>
          </p:nvPr>
        </p:nvSpPr>
        <p:spPr>
          <a:xfrm>
            <a:off x="9679615" y="2368839"/>
            <a:ext cx="2180076" cy="2951898"/>
          </a:xfrm>
          <a:prstGeom prst="rect">
            <a:avLst/>
          </a:prstGeom>
          <a:noFill/>
        </p:spPr>
        <p:txBody>
          <a:bodyPr wrap="square">
            <a:spAutoFit/>
          </a:bodyPr>
          <a:lstStyle/>
          <a:p>
            <a:pPr algn="just">
              <a:lnSpc>
                <a:spcPct val="150000"/>
              </a:lnSpc>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气候变化、网络安全、难民危机等非传统安全威胁持续蔓延，保护主义、单边主义抬头，全球治理体系和多边机制受到冲击</a:t>
            </a:r>
          </a:p>
        </p:txBody>
      </p:sp>
      <p:cxnSp>
        <p:nvCxnSpPr>
          <p:cNvPr id="27" name="直接连接符 26"/>
          <p:cNvCxnSpPr/>
          <p:nvPr>
            <p:custDataLst>
              <p:tags r:id="rId9"/>
            </p:custDataLst>
          </p:nvPr>
        </p:nvCxnSpPr>
        <p:spPr>
          <a:xfrm>
            <a:off x="9894496" y="2244086"/>
            <a:ext cx="1683004" cy="0"/>
          </a:xfrm>
          <a:prstGeom prst="line">
            <a:avLst/>
          </a:prstGeom>
          <a:ln>
            <a:solidFill>
              <a:srgbClr val="0070C0"/>
            </a:solidFill>
            <a:headEnd type="diamond"/>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 y="0"/>
            <a:ext cx="12192000" cy="6858000"/>
          </a:xfrm>
          <a:prstGeom prst="rect">
            <a:avLst/>
          </a:prstGeom>
          <a:noFill/>
        </p:spPr>
      </p:pic>
      <p:grpSp>
        <p:nvGrpSpPr>
          <p:cNvPr id="9" name="组合 8"/>
          <p:cNvGrpSpPr/>
          <p:nvPr/>
        </p:nvGrpSpPr>
        <p:grpSpPr>
          <a:xfrm>
            <a:off x="876300" y="1614303"/>
            <a:ext cx="10440035" cy="4514717"/>
            <a:chOff x="876300" y="1614303"/>
            <a:chExt cx="10440035" cy="4514717"/>
          </a:xfrm>
        </p:grpSpPr>
        <p:sp>
          <p:nvSpPr>
            <p:cNvPr id="10" name="矩形: 圆角 53"/>
            <p:cNvSpPr/>
            <p:nvPr/>
          </p:nvSpPr>
          <p:spPr>
            <a:xfrm>
              <a:off x="1235710" y="1953257"/>
              <a:ext cx="9719945"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图文框 11"/>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 name="矩形 3"/>
          <p:cNvSpPr/>
          <p:nvPr/>
        </p:nvSpPr>
        <p:spPr>
          <a:xfrm>
            <a:off x="1839005" y="2339122"/>
            <a:ext cx="8511449" cy="2949462"/>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人类命运共同体，顾名思义，就是每个民族、每个国家的前途命运都紧紧联系在一起，应该风雨同舟，荣辱与共，努力把我们生于斯、长于斯的这个星球建成一个和睦的大家庭，把世界各国人民对美好生活的向往变成现实。</a:t>
            </a: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习近平在中国共产党与世界政党高层对话会上的主旨讲话</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（201</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年1</a:t>
            </a:r>
            <a:r>
              <a:rPr lang="en-US" altLang="zh-CN" b="1" dirty="0">
                <a:latin typeface="楷体" panose="02010609060101010101" pitchFamily="49" charset="-122"/>
                <a:ea typeface="楷体" panose="02010609060101010101" pitchFamily="49" charset="-122"/>
              </a:rPr>
              <a:t>2</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日）</a:t>
            </a:r>
            <a:endParaRPr lang="en-US" altLang="zh-CN" b="1" dirty="0">
              <a:latin typeface="楷体" panose="02010609060101010101" pitchFamily="49" charset="-122"/>
              <a:ea typeface="楷体" panose="02010609060101010101" pitchFamily="49" charset="-122"/>
            </a:endParaRPr>
          </a:p>
        </p:txBody>
      </p:sp>
      <p:sp>
        <p:nvSpPr>
          <p:cNvPr id="11" name="矩形 10"/>
          <p:cNvSpPr/>
          <p:nvPr/>
        </p:nvSpPr>
        <p:spPr>
          <a:xfrm>
            <a:off x="2854730" y="894561"/>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（二）人类命运共同体的提出与内涵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5"/>
          <a:srcRect t="30702" b="22097"/>
          <a:stretch>
            <a:fillRect/>
          </a:stretch>
        </p:blipFill>
        <p:spPr>
          <a:xfrm>
            <a:off x="0" y="2205872"/>
            <a:ext cx="12192000" cy="4103488"/>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86" name="对角圆角矩形 85"/>
          <p:cNvSpPr/>
          <p:nvPr/>
        </p:nvSpPr>
        <p:spPr>
          <a:xfrm>
            <a:off x="4197852" y="852537"/>
            <a:ext cx="407924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人类命运共同体的提出</a:t>
            </a:r>
          </a:p>
        </p:txBody>
      </p:sp>
      <p:sp>
        <p:nvSpPr>
          <p:cNvPr id="49" name="文本框 48"/>
          <p:cNvSpPr txBox="1"/>
          <p:nvPr>
            <p:custDataLst>
              <p:tags r:id="rId1"/>
            </p:custDataLst>
          </p:nvPr>
        </p:nvSpPr>
        <p:spPr>
          <a:xfrm>
            <a:off x="4894738" y="2619249"/>
            <a:ext cx="5760000" cy="2736000"/>
          </a:xfrm>
          <a:prstGeom prst="rect">
            <a:avLst/>
          </a:prstGeom>
          <a:noFill/>
        </p:spPr>
        <p:txBody>
          <a:bodyPr wrap="square" rtlCol="0">
            <a:noAutofit/>
          </a:bodyPr>
          <a:lstStyle>
            <a:defPPr>
              <a:defRPr lang="zh-CN"/>
            </a:defPPr>
            <a:lvl1pPr algn="ctr">
              <a:lnSpc>
                <a:spcPct val="130000"/>
              </a:lnSpc>
              <a:defRPr b="1">
                <a:latin typeface="+mj-ea"/>
                <a:ea typeface="+mj-ea"/>
              </a:defRPr>
            </a:lvl1pPr>
          </a:lstStyle>
          <a:p>
            <a:pPr indent="457200" algn="just">
              <a:lnSpc>
                <a:spcPct val="150000"/>
              </a:lnSpc>
            </a:pPr>
            <a:r>
              <a:rPr lang="en-US" altLang="zh-CN"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 2013</a:t>
            </a:r>
            <a:r>
              <a:rPr lang="zh-CN" altLang="en-US"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年</a:t>
            </a:r>
            <a:r>
              <a:rPr lang="en-US" altLang="zh-CN"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r>
              <a:rPr lang="zh-CN" altLang="en-US"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月，</a:t>
            </a:r>
            <a:r>
              <a:rPr lang="zh-CN" altLang="zh-CN"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习近平在莫斯科国际关系学院发表</a:t>
            </a:r>
            <a:r>
              <a:rPr lang="zh-CN" altLang="en-US"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题为</a:t>
            </a:r>
            <a:r>
              <a:rPr lang="en-US" altLang="zh-CN"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r>
              <a:rPr lang="zh-CN" altLang="en-US"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顺应时代前进潮流 促进世界和平发展</a:t>
            </a:r>
            <a:r>
              <a:rPr lang="en-US" altLang="zh-CN"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r>
              <a:rPr lang="zh-CN" altLang="en-US"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的</a:t>
            </a:r>
            <a:r>
              <a:rPr lang="zh-CN" altLang="zh-CN"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演讲，指出这个世界越来越成为你中有我、我中有你的命运共同体，和平、发展、合作、共赢成为时代潮流</a:t>
            </a:r>
            <a:r>
              <a:rPr lang="zh-CN" altLang="en-US" sz="22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p>
        </p:txBody>
      </p:sp>
      <p:pic>
        <p:nvPicPr>
          <p:cNvPr id="100" name="图片 99"/>
          <p:cNvPicPr/>
          <p:nvPr>
            <p:custDataLst>
              <p:tags r:id="rId2"/>
            </p:custDataLst>
          </p:nvPr>
        </p:nvPicPr>
        <p:blipFill>
          <a:blip r:embed="rId6"/>
          <a:stretch>
            <a:fillRect/>
          </a:stretch>
        </p:blipFill>
        <p:spPr>
          <a:xfrm>
            <a:off x="1456824" y="1686160"/>
            <a:ext cx="2741028" cy="3838975"/>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 name="文本框 1"/>
          <p:cNvSpPr txBox="1"/>
          <p:nvPr/>
        </p:nvSpPr>
        <p:spPr>
          <a:xfrm>
            <a:off x="1469173" y="5621201"/>
            <a:ext cx="2767083" cy="535531"/>
          </a:xfrm>
          <a:prstGeom prst="rect">
            <a:avLst/>
          </a:prstGeom>
        </p:spPr>
        <p:txBody>
          <a:bodyPr wrap="square">
            <a:spAutoFit/>
          </a:bodyPr>
          <a:lstStyle>
            <a:defPPr>
              <a:defRPr lang="zh-CN"/>
            </a:defPPr>
            <a:lvl1pP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just"/>
            <a:r>
              <a:rPr lang="en-US" altLang="zh-CN" dirty="0">
                <a:solidFill>
                  <a:schemeClr val="bg1"/>
                </a:solidFill>
                <a:effectLst>
                  <a:outerShdw blurRad="38100" dist="38100" dir="2700000" algn="tl">
                    <a:srgbClr val="000000">
                      <a:alpha val="43137"/>
                    </a:srgbClr>
                  </a:outerShdw>
                </a:effectLst>
              </a:rPr>
              <a:t>      2013</a:t>
            </a:r>
            <a:r>
              <a:rPr lang="zh-CN" altLang="en-US" dirty="0">
                <a:solidFill>
                  <a:schemeClr val="bg1"/>
                </a:solidFill>
                <a:effectLst>
                  <a:outerShdw blurRad="38100" dist="38100" dir="2700000" algn="tl">
                    <a:srgbClr val="000000">
                      <a:alpha val="43137"/>
                    </a:srgbClr>
                  </a:outerShdw>
                </a:effectLst>
              </a:rPr>
              <a:t>年3月23日，国家主席习近平在莫斯科国际关系学院发表演讲</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2767" y="561278"/>
            <a:ext cx="12192000" cy="2556001"/>
            <a:chOff x="0" y="2868751"/>
            <a:chExt cx="12192000" cy="2556001"/>
          </a:xfrm>
        </p:grpSpPr>
        <p:pic>
          <p:nvPicPr>
            <p:cNvPr id="5" name="图片 4"/>
            <p:cNvPicPr>
              <a:picLocks noChangeAspect="1"/>
            </p:cNvPicPr>
            <p:nvPr/>
          </p:nvPicPr>
          <p:blipFill>
            <a:blip r:embed="rId3"/>
            <a:srcRect t="29232" b="20899"/>
            <a:stretch>
              <a:fillRect/>
            </a:stretch>
          </p:blipFill>
          <p:spPr>
            <a:xfrm>
              <a:off x="1" y="2868751"/>
              <a:ext cx="12191999" cy="2556000"/>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6" name="矩形 5"/>
            <p:cNvSpPr/>
            <p:nvPr/>
          </p:nvSpPr>
          <p:spPr>
            <a:xfrm>
              <a:off x="0" y="5352752"/>
              <a:ext cx="12192000" cy="72000"/>
            </a:xfrm>
            <a:prstGeom prst="rect">
              <a:avLst/>
            </a:prstGeom>
            <a:gradFill>
              <a:gsLst>
                <a:gs pos="100000">
                  <a:srgbClr val="FFFDEB"/>
                </a:gs>
                <a:gs pos="48000">
                  <a:srgbClr val="FAE7D0"/>
                </a:gs>
                <a:gs pos="0">
                  <a:srgbClr val="D49A78"/>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4826524" y="2157035"/>
            <a:ext cx="7090294" cy="3292363"/>
            <a:chOff x="1278320" y="1969210"/>
            <a:chExt cx="10079414" cy="2482830"/>
          </a:xfrm>
        </p:grpSpPr>
        <p:sp>
          <p:nvSpPr>
            <p:cNvPr id="13" name="矩形 12"/>
            <p:cNvSpPr/>
            <p:nvPr/>
          </p:nvSpPr>
          <p:spPr>
            <a:xfrm>
              <a:off x="1278320" y="1969210"/>
              <a:ext cx="10079414" cy="248283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086914" y="3039949"/>
              <a:ext cx="8270820" cy="1412091"/>
            </a:xfrm>
            <a:prstGeom prst="rect">
              <a:avLst/>
            </a:prstGeom>
          </p:spPr>
        </p:pic>
      </p:grpSp>
      <p:sp>
        <p:nvSpPr>
          <p:cNvPr id="15" name="矩形 14"/>
          <p:cNvSpPr/>
          <p:nvPr/>
        </p:nvSpPr>
        <p:spPr>
          <a:xfrm>
            <a:off x="5401671" y="2363216"/>
            <a:ext cx="5940000" cy="2880000"/>
          </a:xfrm>
          <a:prstGeom prst="rect">
            <a:avLst/>
          </a:prstGeom>
        </p:spPr>
        <p:txBody>
          <a:bodyPr wrap="square">
            <a:spAutoFit/>
          </a:bodyPr>
          <a:lstStyle/>
          <a:p>
            <a:pPr algn="just">
              <a:lnSpc>
                <a:spcPct val="150000"/>
              </a:lnSpc>
            </a:pPr>
            <a:r>
              <a:rPr lang="zh-CN" altLang="en-US" sz="2000" b="1" dirty="0">
                <a:solidFill>
                  <a:schemeClr val="bg2">
                    <a:lumMod val="25000"/>
                  </a:schemeClr>
                </a:solidFill>
                <a:latin typeface="楷体" panose="02010609060101010101" pitchFamily="49" charset="-122"/>
                <a:ea typeface="楷体" panose="02010609060101010101" pitchFamily="49" charset="-122"/>
              </a:rPr>
              <a:t>　　习近平指出，站在新的历史起点上，联合国需要深入思考如何在21世纪更好回答世界和平与发展这一重大课题。当今世界，各国相互依存、休戚与共。我们要继承和弘扬联合国宪章的宗旨和原则，构建以合作共赢为核心的新型国际关系，打造人类命运共同体。</a:t>
            </a:r>
          </a:p>
        </p:txBody>
      </p:sp>
      <p:sp>
        <p:nvSpPr>
          <p:cNvPr id="3" name="矩形 146"/>
          <p:cNvSpPr>
            <a:spLocks noChangeArrowheads="1"/>
          </p:cNvSpPr>
          <p:nvPr/>
        </p:nvSpPr>
        <p:spPr bwMode="auto">
          <a:xfrm>
            <a:off x="1416000" y="1139248"/>
            <a:ext cx="9360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ctr">
              <a:lnSpc>
                <a:spcPct val="100000"/>
              </a:lnSpc>
              <a:spcBef>
                <a:spcPct val="0"/>
              </a:spcBef>
              <a:buNone/>
            </a:pPr>
            <a:r>
              <a:rPr lang="zh-CN" altLang="zh-CN"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rPr>
              <a:t>携手构建合作共赢新伙伴</a:t>
            </a: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rPr>
              <a:t> </a:t>
            </a:r>
            <a:r>
              <a:rPr lang="zh-CN" altLang="zh-CN"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rPr>
              <a:t>同心打造人类命运共同体</a:t>
            </a:r>
            <a:endPar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endParaRPr>
          </a:p>
        </p:txBody>
      </p:sp>
      <p:pic>
        <p:nvPicPr>
          <p:cNvPr id="101" name="图片 100"/>
          <p:cNvPicPr/>
          <p:nvPr>
            <p:custDataLst>
              <p:tags r:id="rId1"/>
            </p:custDataLst>
          </p:nvPr>
        </p:nvPicPr>
        <p:blipFill>
          <a:blip r:embed="rId6"/>
          <a:stretch>
            <a:fillRect/>
          </a:stretch>
        </p:blipFill>
        <p:spPr>
          <a:xfrm>
            <a:off x="448380" y="2157035"/>
            <a:ext cx="4378144" cy="3292364"/>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 name="文本框 1"/>
          <p:cNvSpPr txBox="1"/>
          <p:nvPr/>
        </p:nvSpPr>
        <p:spPr>
          <a:xfrm>
            <a:off x="448381" y="5641244"/>
            <a:ext cx="4378144" cy="757130"/>
          </a:xfrm>
          <a:prstGeom prst="rect">
            <a:avLst/>
          </a:prstGeom>
        </p:spPr>
        <p:txBody>
          <a:bodyPr wrap="square">
            <a:spAutoFit/>
          </a:bodyPr>
          <a:lstStyle>
            <a:defPPr>
              <a:defRPr lang="zh-CN"/>
            </a:defPPr>
            <a:lvl1pPr algn="just">
              <a:lnSpc>
                <a:spcPct val="120000"/>
              </a:lnSpc>
              <a:defRPr sz="120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dirty="0">
                <a:solidFill>
                  <a:schemeClr val="tx1">
                    <a:lumMod val="50000"/>
                    <a:lumOff val="50000"/>
                  </a:schemeClr>
                </a:solidFill>
                <a:effectLst/>
              </a:rPr>
              <a:t>        2015</a:t>
            </a:r>
            <a:r>
              <a:rPr lang="zh-CN" altLang="en-US" dirty="0">
                <a:solidFill>
                  <a:schemeClr val="tx1">
                    <a:lumMod val="50000"/>
                    <a:lumOff val="50000"/>
                  </a:schemeClr>
                </a:solidFill>
                <a:effectLst/>
              </a:rPr>
              <a:t>年9月28日，国家主席习近平在纽约联合国总部出席第70届联合国大会一般性辩论并发表题为《携手构建合作共赢新伙伴 同心打造人类命运共同体》的重要讲话</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5"/>
            <a:ext cx="12192000" cy="1457156"/>
          </a:xfrm>
          <a:prstGeom prst="rect">
            <a:avLst/>
          </a:prstGeom>
        </p:spPr>
      </p:pic>
      <p:grpSp>
        <p:nvGrpSpPr>
          <p:cNvPr id="3" name="组合 2"/>
          <p:cNvGrpSpPr/>
          <p:nvPr/>
        </p:nvGrpSpPr>
        <p:grpSpPr>
          <a:xfrm flipH="1">
            <a:off x="4901506" y="2269500"/>
            <a:ext cx="6587576" cy="3527576"/>
            <a:chOff x="5010908" y="2036505"/>
            <a:chExt cx="6587576" cy="3527576"/>
          </a:xfrm>
        </p:grpSpPr>
        <p:sp>
          <p:nvSpPr>
            <p:cNvPr id="19" name="矩形 18"/>
            <p:cNvSpPr/>
            <p:nvPr/>
          </p:nvSpPr>
          <p:spPr>
            <a:xfrm flipV="1">
              <a:off x="5010908" y="2144081"/>
              <a:ext cx="6480000" cy="3420000"/>
            </a:xfrm>
            <a:prstGeom prst="rect">
              <a:avLst/>
            </a:prstGeom>
            <a:gradFill>
              <a:gsLst>
                <a:gs pos="0">
                  <a:srgbClr val="B51317"/>
                </a:gs>
                <a:gs pos="100000">
                  <a:srgbClr val="FFFFFF"/>
                </a:gs>
              </a:gsLst>
              <a:lin ang="5400000" scaled="0"/>
            </a:gradFill>
            <a:ln w="19050">
              <a:gradFill>
                <a:gsLst>
                  <a:gs pos="100000">
                    <a:schemeClr val="bg1">
                      <a:lumMod val="95000"/>
                    </a:schemeClr>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flipV="1">
              <a:off x="5118484" y="2036505"/>
              <a:ext cx="6480000" cy="3420000"/>
            </a:xfrm>
            <a:prstGeom prst="rect">
              <a:avLst/>
            </a:prstGeom>
            <a:solidFill>
              <a:schemeClr val="bg1"/>
            </a:solidFill>
            <a:ln w="12700">
              <a:gradFill>
                <a:gsLst>
                  <a:gs pos="100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46"/>
          <p:cNvSpPr>
            <a:spLocks noChangeArrowheads="1"/>
          </p:cNvSpPr>
          <p:nvPr/>
        </p:nvSpPr>
        <p:spPr bwMode="auto">
          <a:xfrm>
            <a:off x="5292434" y="2561853"/>
            <a:ext cx="576000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just" eaLnBrk="1" hangingPunct="1">
              <a:lnSpc>
                <a:spcPct val="150000"/>
              </a:lnSpc>
              <a:spcBef>
                <a:spcPct val="0"/>
              </a:spcBef>
              <a:buNone/>
            </a:pPr>
            <a:r>
              <a:rPr lang="zh-CN" altLang="en-US" sz="2000" dirty="0">
                <a:solidFill>
                  <a:schemeClr val="tx1">
                    <a:lumMod val="85000"/>
                    <a:lumOff val="15000"/>
                  </a:schemeClr>
                </a:solidFill>
                <a:latin typeface="Helvetica" panose="020B0604020202020204" pitchFamily="34" charset="0"/>
                <a:ea typeface="微软雅黑" panose="020B0503020204020204" pitchFamily="34" charset="-122"/>
              </a:rPr>
              <a:t>　　人类生活在同一个地球村，生活在历史和现实交汇的同一个时空，越来越成为你中有我、我中有你的命运共同体。构建人类命运共同体是为解决世界之问、人类之问、时代之问而提出的中国方案，需要国际社会从伙伴关系、安全格局、经济发展、文明交流、生态建设等方面作出努力。</a:t>
            </a:r>
          </a:p>
        </p:txBody>
      </p:sp>
      <p:grpSp>
        <p:nvGrpSpPr>
          <p:cNvPr id="18" name="组合 17"/>
          <p:cNvGrpSpPr/>
          <p:nvPr/>
        </p:nvGrpSpPr>
        <p:grpSpPr>
          <a:xfrm>
            <a:off x="835086" y="2082268"/>
            <a:ext cx="3819858" cy="3819856"/>
            <a:chOff x="1156155" y="1695208"/>
            <a:chExt cx="3819858" cy="3819856"/>
          </a:xfrm>
        </p:grpSpPr>
        <p:grpSp>
          <p:nvGrpSpPr>
            <p:cNvPr id="4" name="ïṥḻíďe"/>
            <p:cNvGrpSpPr/>
            <p:nvPr/>
          </p:nvGrpSpPr>
          <p:grpSpPr>
            <a:xfrm>
              <a:off x="1156155" y="1695208"/>
              <a:ext cx="3819858" cy="3819856"/>
              <a:chOff x="4186071" y="1714500"/>
              <a:chExt cx="3819858" cy="3819856"/>
            </a:xfrm>
          </p:grpSpPr>
          <p:sp>
            <p:nvSpPr>
              <p:cNvPr id="10" name="îSḷiḓê"/>
              <p:cNvSpPr/>
              <p:nvPr/>
            </p:nvSpPr>
            <p:spPr>
              <a:xfrm>
                <a:off x="4186071" y="1714500"/>
                <a:ext cx="3819858" cy="3819856"/>
              </a:xfrm>
              <a:prstGeom prst="ellipse">
                <a:avLst/>
              </a:prstGeom>
              <a:solidFill>
                <a:schemeClr val="bg1"/>
              </a:solidFill>
              <a:ln w="57150">
                <a:no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FFFFFF"/>
                  </a:solidFill>
                  <a:effectLst/>
                  <a:uLnTx/>
                  <a:uFillTx/>
                </a:endParaRPr>
              </a:p>
            </p:txBody>
          </p:sp>
          <p:sp>
            <p:nvSpPr>
              <p:cNvPr id="11" name="ïṡľídè"/>
              <p:cNvSpPr/>
              <p:nvPr/>
            </p:nvSpPr>
            <p:spPr bwMode="auto">
              <a:xfrm flipH="1">
                <a:off x="6097670" y="2030810"/>
                <a:ext cx="1802498" cy="1901438"/>
              </a:xfrm>
              <a:custGeom>
                <a:avLst/>
                <a:gdLst>
                  <a:gd name="T0" fmla="*/ 1063 w 1063"/>
                  <a:gd name="T1" fmla="*/ 360 h 1121"/>
                  <a:gd name="T2" fmla="*/ 568 w 1063"/>
                  <a:gd name="T3" fmla="*/ 0 h 1121"/>
                  <a:gd name="T4" fmla="*/ 0 w 1063"/>
                  <a:gd name="T5" fmla="*/ 941 h 1121"/>
                  <a:gd name="T6" fmla="*/ 15 w 1063"/>
                  <a:gd name="T7" fmla="*/ 1121 h 1121"/>
                  <a:gd name="T8" fmla="*/ 510 w 1063"/>
                  <a:gd name="T9" fmla="*/ 761 h 1121"/>
                  <a:gd name="T10" fmla="*/ 1063 w 1063"/>
                  <a:gd name="T11" fmla="*/ 360 h 1121"/>
                </a:gdLst>
                <a:ahLst/>
                <a:cxnLst>
                  <a:cxn ang="0">
                    <a:pos x="T0" y="T1"/>
                  </a:cxn>
                  <a:cxn ang="0">
                    <a:pos x="T2" y="T3"/>
                  </a:cxn>
                  <a:cxn ang="0">
                    <a:pos x="T4" y="T5"/>
                  </a:cxn>
                  <a:cxn ang="0">
                    <a:pos x="T6" y="T7"/>
                  </a:cxn>
                  <a:cxn ang="0">
                    <a:pos x="T8" y="T9"/>
                  </a:cxn>
                  <a:cxn ang="0">
                    <a:pos x="T10" y="T11"/>
                  </a:cxn>
                </a:cxnLst>
                <a:rect l="0" t="0" r="r" b="b"/>
                <a:pathLst>
                  <a:path w="1063" h="1121">
                    <a:moveTo>
                      <a:pt x="1063" y="360"/>
                    </a:moveTo>
                    <a:cubicBezTo>
                      <a:pt x="568" y="0"/>
                      <a:pt x="568" y="0"/>
                      <a:pt x="568" y="0"/>
                    </a:cubicBezTo>
                    <a:cubicBezTo>
                      <a:pt x="230" y="178"/>
                      <a:pt x="0" y="533"/>
                      <a:pt x="0" y="941"/>
                    </a:cubicBezTo>
                    <a:cubicBezTo>
                      <a:pt x="0" y="1002"/>
                      <a:pt x="5" y="1062"/>
                      <a:pt x="15" y="1121"/>
                    </a:cubicBezTo>
                    <a:cubicBezTo>
                      <a:pt x="510" y="761"/>
                      <a:pt x="510" y="761"/>
                      <a:pt x="510" y="761"/>
                    </a:cubicBezTo>
                    <a:cubicBezTo>
                      <a:pt x="1063" y="360"/>
                      <a:pt x="1063" y="360"/>
                      <a:pt x="1063" y="360"/>
                    </a:cubicBezTo>
                  </a:path>
                </a:pathLst>
              </a:custGeom>
              <a:gradFill>
                <a:gsLst>
                  <a:gs pos="0">
                    <a:srgbClr val="9E0406"/>
                  </a:gs>
                  <a:gs pos="100000">
                    <a:srgbClr val="FF9000"/>
                  </a:gs>
                </a:gsLst>
                <a:lin ang="5400000" scaled="1"/>
              </a:gradFill>
              <a:ln w="6350">
                <a:gradFill>
                  <a:gsLst>
                    <a:gs pos="0">
                      <a:schemeClr val="accent1">
                        <a:lumMod val="5000"/>
                        <a:lumOff val="95000"/>
                      </a:schemeClr>
                    </a:gs>
                    <a:gs pos="100000">
                      <a:schemeClr val="bg1">
                        <a:alpha val="0"/>
                      </a:schemeClr>
                    </a:gs>
                  </a:gsLst>
                  <a:lin ang="5400000" scaled="1"/>
                </a:gradFill>
              </a:ln>
              <a:effectLst/>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12" name="ísḷíde"/>
              <p:cNvSpPr/>
              <p:nvPr/>
            </p:nvSpPr>
            <p:spPr bwMode="auto">
              <a:xfrm flipH="1">
                <a:off x="4840796" y="1824319"/>
                <a:ext cx="2096462" cy="1497060"/>
              </a:xfrm>
              <a:custGeom>
                <a:avLst/>
                <a:gdLst>
                  <a:gd name="T0" fmla="*/ 1048 w 1236"/>
                  <a:gd name="T1" fmla="*/ 883 h 883"/>
                  <a:gd name="T2" fmla="*/ 1236 w 1236"/>
                  <a:gd name="T3" fmla="*/ 302 h 883"/>
                  <a:gd name="T4" fmla="*/ 495 w 1236"/>
                  <a:gd name="T5" fmla="*/ 0 h 883"/>
                  <a:gd name="T6" fmla="*/ 0 w 1236"/>
                  <a:gd name="T7" fmla="*/ 122 h 883"/>
                  <a:gd name="T8" fmla="*/ 495 w 1236"/>
                  <a:gd name="T9" fmla="*/ 482 h 883"/>
                  <a:gd name="T10" fmla="*/ 1048 w 1236"/>
                  <a:gd name="T11" fmla="*/ 883 h 883"/>
                </a:gdLst>
                <a:ahLst/>
                <a:cxnLst>
                  <a:cxn ang="0">
                    <a:pos x="T0" y="T1"/>
                  </a:cxn>
                  <a:cxn ang="0">
                    <a:pos x="T2" y="T3"/>
                  </a:cxn>
                  <a:cxn ang="0">
                    <a:pos x="T4" y="T5"/>
                  </a:cxn>
                  <a:cxn ang="0">
                    <a:pos x="T6" y="T7"/>
                  </a:cxn>
                  <a:cxn ang="0">
                    <a:pos x="T8" y="T9"/>
                  </a:cxn>
                  <a:cxn ang="0">
                    <a:pos x="T10" y="T11"/>
                  </a:cxn>
                </a:cxnLst>
                <a:rect l="0" t="0" r="r" b="b"/>
                <a:pathLst>
                  <a:path w="1236" h="883">
                    <a:moveTo>
                      <a:pt x="1048" y="883"/>
                    </a:moveTo>
                    <a:cubicBezTo>
                      <a:pt x="1236" y="302"/>
                      <a:pt x="1236" y="302"/>
                      <a:pt x="1236" y="302"/>
                    </a:cubicBezTo>
                    <a:cubicBezTo>
                      <a:pt x="1045" y="115"/>
                      <a:pt x="783" y="0"/>
                      <a:pt x="495" y="0"/>
                    </a:cubicBezTo>
                    <a:cubicBezTo>
                      <a:pt x="316" y="0"/>
                      <a:pt x="148" y="45"/>
                      <a:pt x="0" y="122"/>
                    </a:cubicBezTo>
                    <a:cubicBezTo>
                      <a:pt x="495" y="482"/>
                      <a:pt x="495" y="482"/>
                      <a:pt x="495" y="482"/>
                    </a:cubicBezTo>
                    <a:cubicBezTo>
                      <a:pt x="1048" y="883"/>
                      <a:pt x="1048" y="883"/>
                      <a:pt x="1048" y="883"/>
                    </a:cubicBezTo>
                  </a:path>
                </a:pathLst>
              </a:custGeom>
              <a:gradFill>
                <a:gsLst>
                  <a:gs pos="0">
                    <a:srgbClr val="9E0406"/>
                  </a:gs>
                  <a:gs pos="100000">
                    <a:srgbClr val="FF9000"/>
                  </a:gs>
                </a:gsLst>
                <a:lin ang="5400000" scaled="1"/>
              </a:gradFill>
              <a:ln w="6350">
                <a:gradFill>
                  <a:gsLst>
                    <a:gs pos="0">
                      <a:schemeClr val="accent1">
                        <a:lumMod val="5000"/>
                        <a:lumOff val="95000"/>
                      </a:schemeClr>
                    </a:gs>
                    <a:gs pos="100000">
                      <a:schemeClr val="bg1">
                        <a:alpha val="0"/>
                      </a:schemeClr>
                    </a:gs>
                  </a:gsLst>
                  <a:lin ang="5400000" scaled="1"/>
                </a:gradFill>
              </a:ln>
              <a:effectLst/>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13" name="isļiďé"/>
              <p:cNvSpPr/>
              <p:nvPr/>
            </p:nvSpPr>
            <p:spPr bwMode="auto">
              <a:xfrm flipH="1">
                <a:off x="4296606" y="2336245"/>
                <a:ext cx="1222457" cy="2087854"/>
              </a:xfrm>
              <a:custGeom>
                <a:avLst/>
                <a:gdLst>
                  <a:gd name="T0" fmla="*/ 400 w 721"/>
                  <a:gd name="T1" fmla="*/ 0 h 1231"/>
                  <a:gd name="T2" fmla="*/ 212 w 721"/>
                  <a:gd name="T3" fmla="*/ 581 h 1231"/>
                  <a:gd name="T4" fmla="*/ 0 w 721"/>
                  <a:gd name="T5" fmla="*/ 1231 h 1231"/>
                  <a:gd name="T6" fmla="*/ 612 w 721"/>
                  <a:gd name="T7" fmla="*/ 1231 h 1231"/>
                  <a:gd name="T8" fmla="*/ 721 w 721"/>
                  <a:gd name="T9" fmla="*/ 761 h 1231"/>
                  <a:gd name="T10" fmla="*/ 400 w 721"/>
                  <a:gd name="T11" fmla="*/ 0 h 1231"/>
                </a:gdLst>
                <a:ahLst/>
                <a:cxnLst>
                  <a:cxn ang="0">
                    <a:pos x="T0" y="T1"/>
                  </a:cxn>
                  <a:cxn ang="0">
                    <a:pos x="T2" y="T3"/>
                  </a:cxn>
                  <a:cxn ang="0">
                    <a:pos x="T4" y="T5"/>
                  </a:cxn>
                  <a:cxn ang="0">
                    <a:pos x="T6" y="T7"/>
                  </a:cxn>
                  <a:cxn ang="0">
                    <a:pos x="T8" y="T9"/>
                  </a:cxn>
                  <a:cxn ang="0">
                    <a:pos x="T10" y="T11"/>
                  </a:cxn>
                </a:cxnLst>
                <a:rect l="0" t="0" r="r" b="b"/>
                <a:pathLst>
                  <a:path w="721" h="1231">
                    <a:moveTo>
                      <a:pt x="400" y="0"/>
                    </a:moveTo>
                    <a:cubicBezTo>
                      <a:pt x="212" y="581"/>
                      <a:pt x="212" y="581"/>
                      <a:pt x="212" y="581"/>
                    </a:cubicBezTo>
                    <a:cubicBezTo>
                      <a:pt x="0" y="1231"/>
                      <a:pt x="0" y="1231"/>
                      <a:pt x="0" y="1231"/>
                    </a:cubicBezTo>
                    <a:cubicBezTo>
                      <a:pt x="612" y="1231"/>
                      <a:pt x="612" y="1231"/>
                      <a:pt x="612" y="1231"/>
                    </a:cubicBezTo>
                    <a:cubicBezTo>
                      <a:pt x="682" y="1090"/>
                      <a:pt x="721" y="930"/>
                      <a:pt x="721" y="761"/>
                    </a:cubicBezTo>
                    <a:cubicBezTo>
                      <a:pt x="721" y="463"/>
                      <a:pt x="598" y="193"/>
                      <a:pt x="400" y="0"/>
                    </a:cubicBezTo>
                  </a:path>
                </a:pathLst>
              </a:custGeom>
              <a:gradFill>
                <a:gsLst>
                  <a:gs pos="0">
                    <a:srgbClr val="9E0406"/>
                  </a:gs>
                  <a:gs pos="100000">
                    <a:srgbClr val="FF9000"/>
                  </a:gs>
                </a:gsLst>
                <a:lin ang="5400000" scaled="1"/>
              </a:gradFill>
              <a:ln w="6350">
                <a:gradFill>
                  <a:gsLst>
                    <a:gs pos="0">
                      <a:schemeClr val="accent1">
                        <a:lumMod val="5000"/>
                        <a:lumOff val="95000"/>
                      </a:schemeClr>
                    </a:gs>
                    <a:gs pos="100000">
                      <a:schemeClr val="bg1">
                        <a:alpha val="0"/>
                      </a:schemeClr>
                    </a:gs>
                  </a:gsLst>
                  <a:lin ang="5400000" scaled="1"/>
                </a:gradFill>
              </a:ln>
              <a:effectLst/>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14" name="íšḻîḍé"/>
              <p:cNvSpPr/>
              <p:nvPr/>
            </p:nvSpPr>
            <p:spPr bwMode="auto">
              <a:xfrm flipH="1">
                <a:off x="6357217" y="3321379"/>
                <a:ext cx="1517855" cy="2089288"/>
              </a:xfrm>
              <a:custGeom>
                <a:avLst/>
                <a:gdLst>
                  <a:gd name="T0" fmla="*/ 706 w 895"/>
                  <a:gd name="T1" fmla="*/ 650 h 1232"/>
                  <a:gd name="T2" fmla="*/ 495 w 895"/>
                  <a:gd name="T3" fmla="*/ 0 h 1232"/>
                  <a:gd name="T4" fmla="*/ 0 w 895"/>
                  <a:gd name="T5" fmla="*/ 360 h 1232"/>
                  <a:gd name="T6" fmla="*/ 895 w 895"/>
                  <a:gd name="T7" fmla="*/ 1232 h 1232"/>
                  <a:gd name="T8" fmla="*/ 706 w 895"/>
                  <a:gd name="T9" fmla="*/ 650 h 1232"/>
                  <a:gd name="T10" fmla="*/ 706 w 895"/>
                  <a:gd name="T11" fmla="*/ 650 h 1232"/>
                </a:gdLst>
                <a:ahLst/>
                <a:cxnLst>
                  <a:cxn ang="0">
                    <a:pos x="T0" y="T1"/>
                  </a:cxn>
                  <a:cxn ang="0">
                    <a:pos x="T2" y="T3"/>
                  </a:cxn>
                  <a:cxn ang="0">
                    <a:pos x="T4" y="T5"/>
                  </a:cxn>
                  <a:cxn ang="0">
                    <a:pos x="T6" y="T7"/>
                  </a:cxn>
                  <a:cxn ang="0">
                    <a:pos x="T8" y="T9"/>
                  </a:cxn>
                  <a:cxn ang="0">
                    <a:pos x="T10" y="T11"/>
                  </a:cxn>
                </a:cxnLst>
                <a:rect l="0" t="0" r="r" b="b"/>
                <a:pathLst>
                  <a:path w="895" h="1232">
                    <a:moveTo>
                      <a:pt x="706" y="650"/>
                    </a:moveTo>
                    <a:cubicBezTo>
                      <a:pt x="495" y="0"/>
                      <a:pt x="495" y="0"/>
                      <a:pt x="495" y="0"/>
                    </a:cubicBezTo>
                    <a:cubicBezTo>
                      <a:pt x="0" y="360"/>
                      <a:pt x="0" y="360"/>
                      <a:pt x="0" y="360"/>
                    </a:cubicBezTo>
                    <a:cubicBezTo>
                      <a:pt x="77" y="812"/>
                      <a:pt x="439" y="1166"/>
                      <a:pt x="895" y="1232"/>
                    </a:cubicBezTo>
                    <a:cubicBezTo>
                      <a:pt x="706" y="650"/>
                      <a:pt x="706" y="650"/>
                      <a:pt x="706" y="650"/>
                    </a:cubicBezTo>
                    <a:cubicBezTo>
                      <a:pt x="706" y="650"/>
                      <a:pt x="706" y="650"/>
                      <a:pt x="706" y="650"/>
                    </a:cubicBezTo>
                  </a:path>
                </a:pathLst>
              </a:custGeom>
              <a:gradFill>
                <a:gsLst>
                  <a:gs pos="0">
                    <a:srgbClr val="9E0406"/>
                  </a:gs>
                  <a:gs pos="100000">
                    <a:srgbClr val="FF9000"/>
                  </a:gs>
                </a:gsLst>
                <a:lin ang="5400000" scaled="1"/>
              </a:gradFill>
              <a:ln w="6350">
                <a:gradFill>
                  <a:gsLst>
                    <a:gs pos="0">
                      <a:schemeClr val="accent1">
                        <a:lumMod val="5000"/>
                        <a:lumOff val="95000"/>
                      </a:schemeClr>
                    </a:gs>
                    <a:gs pos="100000">
                      <a:schemeClr val="bg1">
                        <a:alpha val="0"/>
                      </a:schemeClr>
                    </a:gs>
                  </a:gsLst>
                  <a:lin ang="5400000" scaled="1"/>
                </a:gradFill>
              </a:ln>
              <a:effectLst/>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15" name="îṥḻïḍe"/>
              <p:cNvSpPr/>
              <p:nvPr/>
            </p:nvSpPr>
            <p:spPr bwMode="auto">
              <a:xfrm flipH="1">
                <a:off x="4481589" y="4424098"/>
                <a:ext cx="2196121" cy="1005210"/>
              </a:xfrm>
              <a:custGeom>
                <a:avLst/>
                <a:gdLst>
                  <a:gd name="T0" fmla="*/ 0 w 1295"/>
                  <a:gd name="T1" fmla="*/ 0 h 593"/>
                  <a:gd name="T2" fmla="*/ 0 w 1295"/>
                  <a:gd name="T3" fmla="*/ 0 h 593"/>
                  <a:gd name="T4" fmla="*/ 189 w 1295"/>
                  <a:gd name="T5" fmla="*/ 582 h 593"/>
                  <a:gd name="T6" fmla="*/ 342 w 1295"/>
                  <a:gd name="T7" fmla="*/ 593 h 593"/>
                  <a:gd name="T8" fmla="*/ 1295 w 1295"/>
                  <a:gd name="T9" fmla="*/ 0 h 593"/>
                  <a:gd name="T10" fmla="*/ 683 w 1295"/>
                  <a:gd name="T11" fmla="*/ 0 h 593"/>
                  <a:gd name="T12" fmla="*/ 0 w 1295"/>
                  <a:gd name="T13" fmla="*/ 0 h 593"/>
                </a:gdLst>
                <a:ahLst/>
                <a:cxnLst>
                  <a:cxn ang="0">
                    <a:pos x="T0" y="T1"/>
                  </a:cxn>
                  <a:cxn ang="0">
                    <a:pos x="T2" y="T3"/>
                  </a:cxn>
                  <a:cxn ang="0">
                    <a:pos x="T4" y="T5"/>
                  </a:cxn>
                  <a:cxn ang="0">
                    <a:pos x="T6" y="T7"/>
                  </a:cxn>
                  <a:cxn ang="0">
                    <a:pos x="T8" y="T9"/>
                  </a:cxn>
                  <a:cxn ang="0">
                    <a:pos x="T10" y="T11"/>
                  </a:cxn>
                  <a:cxn ang="0">
                    <a:pos x="T12" y="T13"/>
                  </a:cxn>
                </a:cxnLst>
                <a:rect l="0" t="0" r="r" b="b"/>
                <a:pathLst>
                  <a:path w="1295" h="593">
                    <a:moveTo>
                      <a:pt x="0" y="0"/>
                    </a:moveTo>
                    <a:cubicBezTo>
                      <a:pt x="0" y="0"/>
                      <a:pt x="0" y="0"/>
                      <a:pt x="0" y="0"/>
                    </a:cubicBezTo>
                    <a:cubicBezTo>
                      <a:pt x="189" y="582"/>
                      <a:pt x="189" y="582"/>
                      <a:pt x="189" y="582"/>
                    </a:cubicBezTo>
                    <a:cubicBezTo>
                      <a:pt x="239" y="589"/>
                      <a:pt x="290" y="593"/>
                      <a:pt x="342" y="593"/>
                    </a:cubicBezTo>
                    <a:cubicBezTo>
                      <a:pt x="760" y="593"/>
                      <a:pt x="1121" y="351"/>
                      <a:pt x="1295" y="0"/>
                    </a:cubicBezTo>
                    <a:cubicBezTo>
                      <a:pt x="683" y="0"/>
                      <a:pt x="683" y="0"/>
                      <a:pt x="683" y="0"/>
                    </a:cubicBezTo>
                    <a:cubicBezTo>
                      <a:pt x="0" y="0"/>
                      <a:pt x="0" y="0"/>
                      <a:pt x="0" y="0"/>
                    </a:cubicBezTo>
                  </a:path>
                </a:pathLst>
              </a:custGeom>
              <a:gradFill>
                <a:gsLst>
                  <a:gs pos="0">
                    <a:srgbClr val="9E0406"/>
                  </a:gs>
                  <a:gs pos="100000">
                    <a:srgbClr val="FF9000"/>
                  </a:gs>
                </a:gsLst>
                <a:lin ang="5400000" scaled="1"/>
              </a:gradFill>
              <a:ln w="6350">
                <a:gradFill>
                  <a:gsLst>
                    <a:gs pos="0">
                      <a:schemeClr val="accent1">
                        <a:lumMod val="5000"/>
                        <a:lumOff val="95000"/>
                      </a:schemeClr>
                    </a:gs>
                    <a:gs pos="100000">
                      <a:schemeClr val="bg1">
                        <a:alpha val="0"/>
                      </a:schemeClr>
                    </a:gs>
                  </a:gsLst>
                  <a:lin ang="5400000" scaled="1"/>
                </a:gradFill>
              </a:ln>
              <a:effectLst/>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sp>
          <p:nvSpPr>
            <p:cNvPr id="5" name="矩形 4"/>
            <p:cNvSpPr/>
            <p:nvPr/>
          </p:nvSpPr>
          <p:spPr>
            <a:xfrm>
              <a:off x="2138419" y="2138349"/>
              <a:ext cx="742950" cy="768350"/>
            </a:xfrm>
            <a:prstGeom prst="rect">
              <a:avLst/>
            </a:prstGeom>
          </p:spPr>
          <p:txBody>
            <a:bodyPr wrap="none">
              <a:spAutoFit/>
            </a:bodyPr>
            <a:lstStyle/>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rPr>
                <a:t>持久</a:t>
              </a:r>
            </a:p>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rPr>
                <a:t>和平</a:t>
              </a:r>
            </a:p>
          </p:txBody>
        </p:sp>
        <p:sp>
          <p:nvSpPr>
            <p:cNvPr id="6" name="矩形 5"/>
            <p:cNvSpPr/>
            <p:nvPr/>
          </p:nvSpPr>
          <p:spPr>
            <a:xfrm>
              <a:off x="3767111" y="2456585"/>
              <a:ext cx="742950" cy="768350"/>
            </a:xfrm>
            <a:prstGeom prst="rect">
              <a:avLst/>
            </a:prstGeom>
          </p:spPr>
          <p:txBody>
            <a:bodyPr wrap="none">
              <a:spAutoFit/>
            </a:bodyPr>
            <a:lstStyle/>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普遍</a:t>
              </a:r>
            </a:p>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安全</a:t>
              </a:r>
            </a:p>
          </p:txBody>
        </p:sp>
        <p:sp>
          <p:nvSpPr>
            <p:cNvPr id="7" name="矩形 6"/>
            <p:cNvSpPr/>
            <p:nvPr/>
          </p:nvSpPr>
          <p:spPr>
            <a:xfrm>
              <a:off x="3709730" y="4046487"/>
              <a:ext cx="742950" cy="768350"/>
            </a:xfrm>
            <a:prstGeom prst="rect">
              <a:avLst/>
            </a:prstGeom>
          </p:spPr>
          <p:txBody>
            <a:bodyPr wrap="none">
              <a:spAutoFit/>
            </a:bodyPr>
            <a:lstStyle/>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共同</a:t>
              </a:r>
            </a:p>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繁荣</a:t>
              </a:r>
            </a:p>
          </p:txBody>
        </p:sp>
        <p:sp>
          <p:nvSpPr>
            <p:cNvPr id="8" name="矩形 7"/>
            <p:cNvSpPr/>
            <p:nvPr/>
          </p:nvSpPr>
          <p:spPr>
            <a:xfrm>
              <a:off x="2427033" y="4533957"/>
              <a:ext cx="742950" cy="768350"/>
            </a:xfrm>
            <a:prstGeom prst="rect">
              <a:avLst/>
            </a:prstGeom>
          </p:spPr>
          <p:txBody>
            <a:bodyPr wrap="none">
              <a:spAutoFit/>
            </a:bodyPr>
            <a:lstStyle/>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开放</a:t>
              </a:r>
            </a:p>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包容</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endParaRPr>
            </a:p>
          </p:txBody>
        </p:sp>
        <p:sp>
          <p:nvSpPr>
            <p:cNvPr id="9" name="矩形 8"/>
            <p:cNvSpPr/>
            <p:nvPr/>
          </p:nvSpPr>
          <p:spPr>
            <a:xfrm>
              <a:off x="1372179" y="3421316"/>
              <a:ext cx="742950" cy="768350"/>
            </a:xfrm>
            <a:prstGeom prst="rect">
              <a:avLst/>
            </a:prstGeom>
          </p:spPr>
          <p:txBody>
            <a:bodyPr wrap="none">
              <a:spAutoFit/>
            </a:bodyPr>
            <a:lstStyle/>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清洁</a:t>
              </a:r>
            </a:p>
            <a:p>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美丽</a:t>
              </a:r>
            </a:p>
          </p:txBody>
        </p:sp>
      </p:grpSp>
      <p:grpSp>
        <p:nvGrpSpPr>
          <p:cNvPr id="16" name="组合 15"/>
          <p:cNvGrpSpPr/>
          <p:nvPr/>
        </p:nvGrpSpPr>
        <p:grpSpPr>
          <a:xfrm>
            <a:off x="402085" y="883162"/>
            <a:ext cx="11826745" cy="1106632"/>
            <a:chOff x="332508" y="5363441"/>
            <a:chExt cx="11826745" cy="1106632"/>
          </a:xfrm>
        </p:grpSpPr>
        <p:grpSp>
          <p:nvGrpSpPr>
            <p:cNvPr id="17" name="组合 16"/>
            <p:cNvGrpSpPr/>
            <p:nvPr/>
          </p:nvGrpSpPr>
          <p:grpSpPr>
            <a:xfrm>
              <a:off x="332508" y="5363441"/>
              <a:ext cx="11826745" cy="1106632"/>
              <a:chOff x="332508" y="1994762"/>
              <a:chExt cx="11826745" cy="3916941"/>
            </a:xfrm>
          </p:grpSpPr>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508" y="1994763"/>
                <a:ext cx="11826745" cy="3916940"/>
              </a:xfrm>
              <a:prstGeom prst="rect">
                <a:avLst/>
              </a:prstGeom>
            </p:spPr>
          </p:pic>
          <p:sp>
            <p:nvSpPr>
              <p:cNvPr id="22" name="矩形 21"/>
              <p:cNvSpPr/>
              <p:nvPr/>
            </p:nvSpPr>
            <p:spPr>
              <a:xfrm>
                <a:off x="1056000" y="1994762"/>
                <a:ext cx="10080000" cy="3600000"/>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grpSp>
        <p:sp>
          <p:nvSpPr>
            <p:cNvPr id="23" name="矩形 22"/>
            <p:cNvSpPr/>
            <p:nvPr/>
          </p:nvSpPr>
          <p:spPr>
            <a:xfrm>
              <a:off x="4061822" y="5570018"/>
              <a:ext cx="6595439" cy="540341"/>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200" b="1">
                  <a:solidFill>
                    <a:schemeClr val="tx1">
                      <a:lumMod val="95000"/>
                      <a:lumOff val="5000"/>
                    </a:schemeClr>
                  </a:solidFill>
                  <a:latin typeface="微软雅黑" panose="020B0503020204020204" pitchFamily="34" charset="-122"/>
                  <a:ea typeface="微软雅黑" panose="020B0503020204020204" pitchFamily="34" charset="-122"/>
                </a:rPr>
                <a:t>如何理解人类命运共同体的内涵？</a:t>
              </a:r>
            </a:p>
          </p:txBody>
        </p:sp>
        <p:grpSp>
          <p:nvGrpSpPr>
            <p:cNvPr id="24" name="组合 23"/>
            <p:cNvGrpSpPr>
              <a:grpSpLocks noChangeAspect="1"/>
            </p:cNvGrpSpPr>
            <p:nvPr/>
          </p:nvGrpSpPr>
          <p:grpSpPr>
            <a:xfrm>
              <a:off x="2089442" y="5575589"/>
              <a:ext cx="573682" cy="592791"/>
              <a:chOff x="847275" y="774238"/>
              <a:chExt cx="1114865" cy="1152000"/>
            </a:xfrm>
          </p:grpSpPr>
          <p:sp>
            <p:nvSpPr>
              <p:cNvPr id="25" name="文本框 24"/>
              <p:cNvSpPr txBox="1">
                <a:spLocks noChangeAspect="1"/>
              </p:cNvSpPr>
              <p:nvPr/>
            </p:nvSpPr>
            <p:spPr>
              <a:xfrm rot="900000">
                <a:off x="1363731" y="968247"/>
                <a:ext cx="598409" cy="864000"/>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chemeClr val="bg1"/>
                  </a:gs>
                  <a:gs pos="20000">
                    <a:srgbClr val="F7C973">
                      <a:alpha val="80000"/>
                    </a:srgbClr>
                  </a:gs>
                  <a:gs pos="100000">
                    <a:srgbClr val="ED2123">
                      <a:alpha val="0"/>
                    </a:srgbClr>
                  </a:gs>
                </a:gsLst>
                <a:lin ang="0" scaled="0"/>
              </a:gradFill>
              <a:ln>
                <a:noFill/>
              </a:ln>
              <a:effectLst>
                <a:outerShdw dist="63500" dir="2700000" algn="tl" rotWithShape="0">
                  <a:schemeClr val="accent2">
                    <a:lumMod val="20000"/>
                    <a:lumOff val="8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endParaRPr>
              </a:p>
            </p:txBody>
          </p:sp>
          <p:sp>
            <p:nvSpPr>
              <p:cNvPr id="26" name="文本框 25"/>
              <p:cNvSpPr txBox="1">
                <a:spLocks noChangeAspect="1"/>
              </p:cNvSpPr>
              <p:nvPr/>
            </p:nvSpPr>
            <p:spPr>
              <a:xfrm>
                <a:off x="847275" y="774238"/>
                <a:ext cx="797879" cy="1152000"/>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rgbClr val="FFFDFD"/>
                  </a:gs>
                  <a:gs pos="20000">
                    <a:srgbClr val="F7C973"/>
                  </a:gs>
                  <a:gs pos="100000">
                    <a:srgbClr val="ED2124"/>
                  </a:gs>
                </a:gsLst>
                <a:lin ang="0" scaled="0"/>
              </a:gradFill>
              <a:ln>
                <a:noFill/>
              </a:ln>
              <a:effectLst>
                <a:outerShdw dist="63500" dir="2700000" algn="tl" rotWithShape="0">
                  <a:srgbClr val="FAE7D0"/>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endParaRPr>
              </a:p>
            </p:txBody>
          </p:sp>
        </p:grpSp>
        <p:cxnSp>
          <p:nvCxnSpPr>
            <p:cNvPr id="27" name="直接连接符 26"/>
            <p:cNvCxnSpPr/>
            <p:nvPr/>
          </p:nvCxnSpPr>
          <p:spPr>
            <a:xfrm>
              <a:off x="3696566" y="5671857"/>
              <a:ext cx="0" cy="468001"/>
            </a:xfrm>
            <a:prstGeom prst="line">
              <a:avLst/>
            </a:prstGeom>
            <a:ln>
              <a:gradFill>
                <a:gsLst>
                  <a:gs pos="0">
                    <a:srgbClr val="9E0406"/>
                  </a:gs>
                  <a:gs pos="100000">
                    <a:srgbClr val="9E0406">
                      <a:alpha val="0"/>
                    </a:srgb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15" name="图片 14"/>
          <p:cNvPicPr>
            <a:picLocks noChangeAspect="1"/>
          </p:cNvPicPr>
          <p:nvPr/>
        </p:nvPicPr>
        <p:blipFill rotWithShape="1">
          <a:blip r:embed="rId2"/>
          <a:srcRect b="8243"/>
          <a:stretch>
            <a:fillRect/>
          </a:stretch>
        </p:blipFill>
        <p:spPr>
          <a:xfrm>
            <a:off x="515366" y="552893"/>
            <a:ext cx="11159999" cy="5760000"/>
          </a:xfrm>
          <a:prstGeom prst="rect">
            <a:avLst/>
          </a:prstGeom>
          <a:noFill/>
          <a:effectLst>
            <a:outerShdw blurRad="381000" dist="127000" dir="2700000" algn="tl" rotWithShape="0">
              <a:prstClr val="black">
                <a:alpha val="30000"/>
              </a:prstClr>
            </a:outerShdw>
          </a:effectLst>
        </p:spPr>
      </p:pic>
      <p:pic>
        <p:nvPicPr>
          <p:cNvPr id="6" name="图片 5" descr="图片包含 游戏机, 食物&#10;&#10;描述已自动生成"/>
          <p:cNvPicPr preferRelativeResize="0"/>
          <p:nvPr/>
        </p:nvPicPr>
        <p:blipFill>
          <a:blip r:embed="rId3">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5" name="图文框 4"/>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 name="文本框 1"/>
          <p:cNvSpPr txBox="1"/>
          <p:nvPr/>
        </p:nvSpPr>
        <p:spPr>
          <a:xfrm>
            <a:off x="-173620" y="5359078"/>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9" name="矩形 8"/>
          <p:cNvSpPr/>
          <p:nvPr/>
        </p:nvSpPr>
        <p:spPr>
          <a:xfrm>
            <a:off x="3282622" y="4458225"/>
            <a:ext cx="7141210" cy="761427"/>
          </a:xfrm>
          <a:prstGeom prst="rect">
            <a:avLst/>
          </a:prstGeom>
        </p:spPr>
        <p:txBody>
          <a:bodyPr wrap="square">
            <a:spAutoFit/>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sym typeface="+mn-ea"/>
              </a:rPr>
              <a:t>——习近平在中国共产党第二十次全国代表大会上的报告</a:t>
            </a:r>
          </a:p>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sym typeface="+mn-ea"/>
              </a:rPr>
              <a:t>（2022年10月16日）</a:t>
            </a:r>
          </a:p>
        </p:txBody>
      </p:sp>
      <p:pic>
        <p:nvPicPr>
          <p:cNvPr id="3" name="图片 2"/>
          <p:cNvPicPr>
            <a:picLocks noChangeAspect="1"/>
          </p:cNvPicPr>
          <p:nvPr/>
        </p:nvPicPr>
        <p:blipFill rotWithShape="1">
          <a:blip r:embed="rId4"/>
          <a:srcRect l="90547" t="86580" r="5340"/>
          <a:stretch>
            <a:fillRect/>
          </a:stretch>
        </p:blipFill>
        <p:spPr>
          <a:xfrm>
            <a:off x="8386234" y="3383210"/>
            <a:ext cx="355600" cy="420536"/>
          </a:xfrm>
          <a:prstGeom prst="rect">
            <a:avLst/>
          </a:prstGeom>
        </p:spPr>
      </p:pic>
      <p:pic>
        <p:nvPicPr>
          <p:cNvPr id="4" name="图片 3"/>
          <p:cNvPicPr>
            <a:picLocks noChangeAspect="1"/>
          </p:cNvPicPr>
          <p:nvPr/>
        </p:nvPicPr>
        <p:blipFill rotWithShape="1">
          <a:blip r:embed="rId5"/>
          <a:srcRect b="40935"/>
          <a:stretch>
            <a:fillRect/>
          </a:stretch>
        </p:blipFill>
        <p:spPr>
          <a:xfrm>
            <a:off x="1788167" y="1798098"/>
            <a:ext cx="8614395" cy="1512369"/>
          </a:xfrm>
          <a:prstGeom prst="rect">
            <a:avLst/>
          </a:prstGeom>
        </p:spPr>
      </p:pic>
      <p:pic>
        <p:nvPicPr>
          <p:cNvPr id="22" name="图片 21"/>
          <p:cNvPicPr>
            <a:picLocks noChangeAspect="1"/>
          </p:cNvPicPr>
          <p:nvPr/>
        </p:nvPicPr>
        <p:blipFill rotWithShape="1">
          <a:blip r:embed="rId5"/>
          <a:srcRect t="60542" r="23506" b="21602"/>
          <a:stretch>
            <a:fillRect/>
          </a:stretch>
        </p:blipFill>
        <p:spPr>
          <a:xfrm>
            <a:off x="1809438" y="3335867"/>
            <a:ext cx="6589496" cy="457201"/>
          </a:xfrm>
          <a:prstGeom prst="rect">
            <a:avLst/>
          </a:prstGeom>
        </p:spPr>
      </p:pic>
      <p:pic>
        <p:nvPicPr>
          <p:cNvPr id="23" name="图片 22"/>
          <p:cNvPicPr>
            <a:picLocks noChangeAspect="1"/>
          </p:cNvPicPr>
          <p:nvPr/>
        </p:nvPicPr>
        <p:blipFill rotWithShape="1">
          <a:blip r:embed="rId5"/>
          <a:srcRect l="76316" t="60542" r="5158" b="21602"/>
          <a:stretch>
            <a:fillRect/>
          </a:stretch>
        </p:blipFill>
        <p:spPr>
          <a:xfrm>
            <a:off x="8741834" y="3319692"/>
            <a:ext cx="1595966" cy="457201"/>
          </a:xfrm>
          <a:prstGeom prst="rect">
            <a:avLst/>
          </a:prstGeom>
        </p:spPr>
      </p:pic>
      <p:grpSp>
        <p:nvGrpSpPr>
          <p:cNvPr id="27" name="组合 26"/>
          <p:cNvGrpSpPr/>
          <p:nvPr/>
        </p:nvGrpSpPr>
        <p:grpSpPr>
          <a:xfrm>
            <a:off x="1827514" y="3864590"/>
            <a:ext cx="9243199" cy="455595"/>
            <a:chOff x="1827514" y="3674090"/>
            <a:chExt cx="9243199" cy="455595"/>
          </a:xfrm>
        </p:grpSpPr>
        <p:pic>
          <p:nvPicPr>
            <p:cNvPr id="21" name="图片 20"/>
            <p:cNvPicPr>
              <a:picLocks noChangeAspect="1"/>
            </p:cNvPicPr>
            <p:nvPr/>
          </p:nvPicPr>
          <p:blipFill rotWithShape="1">
            <a:blip r:embed="rId5"/>
            <a:srcRect t="82803"/>
            <a:stretch>
              <a:fillRect/>
            </a:stretch>
          </p:blipFill>
          <p:spPr>
            <a:xfrm>
              <a:off x="2456318" y="3674090"/>
              <a:ext cx="8614395" cy="440334"/>
            </a:xfrm>
            <a:prstGeom prst="rect">
              <a:avLst/>
            </a:prstGeom>
          </p:spPr>
        </p:pic>
        <p:pic>
          <p:nvPicPr>
            <p:cNvPr id="7" name="图片 6"/>
            <p:cNvPicPr>
              <a:picLocks noChangeAspect="1"/>
            </p:cNvPicPr>
            <p:nvPr/>
          </p:nvPicPr>
          <p:blipFill rotWithShape="1">
            <a:blip r:embed="rId6"/>
            <a:srcRect l="94690" t="62246" b="21673"/>
            <a:stretch>
              <a:fillRect/>
            </a:stretch>
          </p:blipFill>
          <p:spPr>
            <a:xfrm>
              <a:off x="1827514" y="3716935"/>
              <a:ext cx="457354" cy="412750"/>
            </a:xfrm>
            <a:prstGeom prst="rect">
              <a:avLst/>
            </a:prstGeom>
          </p:spPr>
        </p:pic>
      </p:grpSp>
      <p:pic>
        <p:nvPicPr>
          <p:cNvPr id="16" name="图片 15"/>
          <p:cNvPicPr>
            <a:picLocks noChangeAspect="1"/>
          </p:cNvPicPr>
          <p:nvPr/>
        </p:nvPicPr>
        <p:blipFill rotWithShape="1">
          <a:blip r:embed="rId5"/>
          <a:srcRect l="50760" t="349" r="45826" b="86953"/>
          <a:stretch>
            <a:fillRect/>
          </a:stretch>
        </p:blipFill>
        <p:spPr>
          <a:xfrm>
            <a:off x="2101717" y="3956329"/>
            <a:ext cx="294101" cy="32512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游戏机, 夜空, 星星&#10;&#10;描述已自动生成"/>
          <p:cNvPicPr>
            <a:picLocks noChangeAspect="1"/>
          </p:cNvPicPr>
          <p:nvPr/>
        </p:nvPicPr>
        <p:blipFill rotWithShape="1">
          <a:blip r:embed="rId3">
            <a:extLst>
              <a:ext uri="{28A0092B-C50C-407E-A947-70E740481C1C}">
                <a14:useLocalDpi xmlns:a14="http://schemas.microsoft.com/office/drawing/2010/main" val="0"/>
              </a:ext>
            </a:extLst>
          </a:blip>
          <a:srcRect t="7973" b="7973"/>
          <a:stretch>
            <a:fillRect/>
          </a:stretch>
        </p:blipFill>
        <p:spPr>
          <a:xfrm>
            <a:off x="0" y="1"/>
            <a:ext cx="12192000" cy="6858000"/>
          </a:xfrm>
          <a:prstGeom prst="rect">
            <a:avLst/>
          </a:prstGeom>
        </p:spPr>
      </p:pic>
      <p:sp>
        <p:nvSpPr>
          <p:cNvPr id="7" name="矩形 6"/>
          <p:cNvSpPr/>
          <p:nvPr/>
        </p:nvSpPr>
        <p:spPr>
          <a:xfrm>
            <a:off x="0" y="3429000"/>
            <a:ext cx="12192000" cy="3428996"/>
          </a:xfrm>
          <a:prstGeom prst="rect">
            <a:avLst/>
          </a:prstGeom>
          <a:gradFill>
            <a:gsLst>
              <a:gs pos="0">
                <a:srgbClr val="072F52">
                  <a:alpha val="24000"/>
                </a:srgbClr>
              </a:gs>
              <a:gs pos="100000">
                <a:srgbClr val="032747">
                  <a:alpha val="0"/>
                </a:srgbClr>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sp>
        <p:nvSpPr>
          <p:cNvPr id="16" name="文本框 15"/>
          <p:cNvSpPr txBox="1"/>
          <p:nvPr/>
        </p:nvSpPr>
        <p:spPr>
          <a:xfrm>
            <a:off x="1246360" y="4430554"/>
            <a:ext cx="9699280" cy="1938992"/>
          </a:xfrm>
          <a:prstGeom prst="rect">
            <a:avLst/>
          </a:prstGeom>
          <a:noFill/>
        </p:spPr>
        <p:txBody>
          <a:bodyPr wrap="square" rtlCol="0">
            <a:spAutoFit/>
          </a:bodyPr>
          <a:lstStyle/>
          <a:p>
            <a:pPr algn="just" fontAlgn="auto">
              <a:lnSpc>
                <a:spcPct val="150000"/>
              </a:lnSpc>
            </a:pPr>
            <a:r>
              <a:rPr lang="en-US" altLang="zh-CN" sz="2000" b="1">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各国</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要相互尊重、平等协商，坚决摒弃冷战思维和强权政治。大国要在相互尊重基础上管控矛盾分歧，平等对待小国，不搞唯我独尊、强买强卖的霸道。任何国家都不能随意发动战争，不能破坏国际法治，不能打开潘多拉的盒子，要共同维护比金子还珍贵的和平时光。</a:t>
            </a:r>
          </a:p>
        </p:txBody>
      </p:sp>
      <p:grpSp>
        <p:nvGrpSpPr>
          <p:cNvPr id="6" name="组合 5"/>
          <p:cNvGrpSpPr/>
          <p:nvPr/>
        </p:nvGrpSpPr>
        <p:grpSpPr>
          <a:xfrm>
            <a:off x="337595" y="3618955"/>
            <a:ext cx="11516810" cy="621645"/>
            <a:chOff x="273934" y="1843890"/>
            <a:chExt cx="11516810" cy="621645"/>
          </a:xfrm>
        </p:grpSpPr>
        <p:sp>
          <p:nvSpPr>
            <p:cNvPr id="9" name="矩形 8"/>
            <p:cNvSpPr/>
            <p:nvPr/>
          </p:nvSpPr>
          <p:spPr>
            <a:xfrm>
              <a:off x="2694107" y="1843890"/>
              <a:ext cx="6595439" cy="621645"/>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6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坚持对话协商，建设持久和平的世界</a:t>
              </a:r>
            </a:p>
          </p:txBody>
        </p:sp>
        <p:cxnSp>
          <p:nvCxnSpPr>
            <p:cNvPr id="14" name="直接连接符 13"/>
            <p:cNvCxnSpPr/>
            <p:nvPr/>
          </p:nvCxnSpPr>
          <p:spPr>
            <a:xfrm flipH="1">
              <a:off x="8908648"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3934"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60768"/>
            <a:ext cx="12192000" cy="4337399"/>
          </a:xfrm>
          <a:prstGeom prst="rect">
            <a:avLst/>
          </a:prstGeom>
          <a:gradFill>
            <a:gsLst>
              <a:gs pos="0">
                <a:srgbClr val="C00000"/>
              </a:gs>
              <a:gs pos="100000">
                <a:srgbClr val="9E0406"/>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096000" y="1687660"/>
            <a:ext cx="5471827" cy="3731278"/>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accent2"/>
          </a:lnRef>
          <a:fillRef idx="1">
            <a:schemeClr val="lt1"/>
          </a:fillRef>
          <a:effectRef idx="0">
            <a:schemeClr val="accent2"/>
          </a:effectRef>
          <a:fontRef idx="minor">
            <a:schemeClr val="dk1"/>
          </a:fontRef>
        </p:style>
        <p:txBody>
          <a:bodyPr wrap="square" rtlCol="0" anchor="t">
            <a:spAutoFit/>
          </a:bodyPr>
          <a:lstStyle/>
          <a:p>
            <a:pPr algn="just" fontAlgn="auto">
              <a:lnSpc>
                <a:spcPct val="150000"/>
              </a:lnSpc>
            </a:pPr>
            <a:r>
              <a:rPr lang="en-US"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2019</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月，柬埔寨新闻大臣乔卡纳里向新华社记者表示，从基建、农业、经济特区发展，到文化旅游、生态保护等多种领域，参与“一带一路”建设的国家都能从中受益。“在中国的帮助下，我们如今能够建设一些大型基础设施工程，这些工程对推动经济增长至关重要。”“虽然中国是一个大国，柬埔寨是一个小国，但中国一直对我们</a:t>
            </a: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平等相待</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p>
        </p:txBody>
      </p:sp>
      <p:grpSp>
        <p:nvGrpSpPr>
          <p:cNvPr id="2" name="组合 1"/>
          <p:cNvGrpSpPr/>
          <p:nvPr/>
        </p:nvGrpSpPr>
        <p:grpSpPr>
          <a:xfrm>
            <a:off x="523227" y="1791311"/>
            <a:ext cx="5317853" cy="3816133"/>
            <a:chOff x="516889" y="1834664"/>
            <a:chExt cx="5317853" cy="3816133"/>
          </a:xfrm>
        </p:grpSpPr>
        <p:pic>
          <p:nvPicPr>
            <p:cNvPr id="101" name="图片 100"/>
            <p:cNvPicPr/>
            <p:nvPr/>
          </p:nvPicPr>
          <p:blipFill>
            <a:blip r:embed="rId3"/>
            <a:stretch>
              <a:fillRect/>
            </a:stretch>
          </p:blipFill>
          <p:spPr>
            <a:xfrm>
              <a:off x="516889" y="1834664"/>
              <a:ext cx="5317853" cy="3431599"/>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3" name="文本框 2"/>
            <p:cNvSpPr txBox="1"/>
            <p:nvPr/>
          </p:nvSpPr>
          <p:spPr>
            <a:xfrm>
              <a:off x="1144919" y="5375207"/>
              <a:ext cx="4061791" cy="275590"/>
            </a:xfrm>
            <a:prstGeom prst="rect">
              <a:avLst/>
            </a:prstGeom>
            <a:noFill/>
          </p:spPr>
          <p:txBody>
            <a:bodyPr wrap="square" rtlCol="0">
              <a:spAutoFit/>
            </a:bodyPr>
            <a:lstStyle>
              <a:defPPr>
                <a:defRPr lang="zh-CN"/>
              </a:defPPr>
              <a:lvl1pPr>
                <a:defRPr sz="1400" b="1">
                  <a:solidFill>
                    <a:schemeClr val="tx1">
                      <a:lumMod val="75000"/>
                      <a:lumOff val="25000"/>
                    </a:schemeClr>
                  </a:solidFill>
                  <a:latin typeface="华文中宋" panose="02010600040101010101" pitchFamily="2" charset="-122"/>
                  <a:ea typeface="华文中宋" panose="02010600040101010101" pitchFamily="2" charset="-122"/>
                </a:defRPr>
              </a:lvl1pPr>
            </a:lstStyle>
            <a:p>
              <a:pPr algn="ctr"/>
              <a:r>
                <a:rPr lang="zh-CN" altLang="en-US" sz="1200" b="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中国援建柬埔寨的国家体育馆</a:t>
              </a:r>
            </a:p>
          </p:txBody>
        </p:sp>
      </p:grpSp>
      <p:sp>
        <p:nvSpPr>
          <p:cNvPr id="6" name="文本框 5"/>
          <p:cNvSpPr txBox="1"/>
          <p:nvPr/>
        </p:nvSpPr>
        <p:spPr>
          <a:xfrm>
            <a:off x="378155" y="5852159"/>
            <a:ext cx="11423015" cy="460375"/>
          </a:xfrm>
          <a:prstGeom prst="rect">
            <a:avLst/>
          </a:prstGeom>
          <a:noFill/>
        </p:spPr>
        <p:txBody>
          <a:bodyPr wrap="square" rtlCol="0" anchor="t">
            <a:spAutoFit/>
          </a:bodyPr>
          <a:lstStyle/>
          <a:p>
            <a:pPr algn="ctr"/>
            <a:r>
              <a:rPr lang="zh-CN" altLang="en-US" sz="2400" b="1" dirty="0">
                <a:solidFill>
                  <a:srgbClr val="C00000"/>
                </a:solidFill>
                <a:latin typeface="华文中宋" panose="02010600040101010101" pitchFamily="2" charset="-122"/>
                <a:ea typeface="华文中宋" panose="02010600040101010101" pitchFamily="2" charset="-122"/>
              </a:rPr>
              <a:t>国家不分大小、强弱、贫富，都是国际社会的平等成员</a:t>
            </a:r>
          </a:p>
        </p:txBody>
      </p:sp>
      <p:grpSp>
        <p:nvGrpSpPr>
          <p:cNvPr id="9" name="组合 8"/>
          <p:cNvGrpSpPr/>
          <p:nvPr/>
        </p:nvGrpSpPr>
        <p:grpSpPr>
          <a:xfrm>
            <a:off x="3726758" y="719179"/>
            <a:ext cx="4424783" cy="468000"/>
            <a:chOff x="1195503" y="4601631"/>
            <a:chExt cx="4424783" cy="468000"/>
          </a:xfrm>
        </p:grpSpPr>
        <p:sp>
          <p:nvSpPr>
            <p:cNvPr id="10" name="对角圆角矩形 9"/>
            <p:cNvSpPr/>
            <p:nvPr/>
          </p:nvSpPr>
          <p:spPr>
            <a:xfrm>
              <a:off x="1195503" y="4601631"/>
              <a:ext cx="4424783"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中方一贯坚持大小国家一律平等</a:t>
              </a:r>
            </a:p>
          </p:txBody>
        </p:sp>
        <p:sp>
          <p:nvSpPr>
            <p:cNvPr id="11" name="对角圆角矩形 10"/>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背景图案&#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3805"/>
            <a:ext cx="12192000" cy="8125610"/>
          </a:xfrm>
          <a:prstGeom prst="rect">
            <a:avLst/>
          </a:prstGeom>
        </p:spPr>
      </p:pic>
      <p:sp>
        <p:nvSpPr>
          <p:cNvPr id="17" name="矩形 16"/>
          <p:cNvSpPr/>
          <p:nvPr/>
        </p:nvSpPr>
        <p:spPr>
          <a:xfrm>
            <a:off x="0" y="3429000"/>
            <a:ext cx="12192000" cy="3428996"/>
          </a:xfrm>
          <a:prstGeom prst="rect">
            <a:avLst/>
          </a:prstGeom>
          <a:gradFill>
            <a:gsLst>
              <a:gs pos="0">
                <a:srgbClr val="072F52">
                  <a:alpha val="24000"/>
                </a:srgbClr>
              </a:gs>
              <a:gs pos="100000">
                <a:srgbClr val="032747">
                  <a:alpha val="0"/>
                </a:srgbClr>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sp>
        <p:nvSpPr>
          <p:cNvPr id="12" name="文本框 11"/>
          <p:cNvSpPr txBox="1"/>
          <p:nvPr/>
        </p:nvSpPr>
        <p:spPr>
          <a:xfrm>
            <a:off x="1246360" y="4375241"/>
            <a:ext cx="9699280" cy="1422954"/>
          </a:xfrm>
          <a:prstGeom prst="rect">
            <a:avLst/>
          </a:prstGeom>
          <a:noFill/>
        </p:spPr>
        <p:txBody>
          <a:bodyPr wrap="square" rtlCol="0">
            <a:spAutoFit/>
          </a:bodyPr>
          <a:lstStyle/>
          <a:p>
            <a:pPr algn="just"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世界上没有绝对安全的世外桃源，一个国家的安全不能建立在别国的动荡之上，各方应该树立共同、综合、合作、可持续的安全观，统筹应对传统和非传统安全威胁，反对一切形式的恐怖主义。</a:t>
            </a:r>
          </a:p>
        </p:txBody>
      </p:sp>
      <p:grpSp>
        <p:nvGrpSpPr>
          <p:cNvPr id="14" name="组合 13"/>
          <p:cNvGrpSpPr/>
          <p:nvPr/>
        </p:nvGrpSpPr>
        <p:grpSpPr>
          <a:xfrm>
            <a:off x="337595" y="3618604"/>
            <a:ext cx="11516810" cy="621645"/>
            <a:chOff x="273934" y="1843890"/>
            <a:chExt cx="11516810" cy="621645"/>
          </a:xfrm>
        </p:grpSpPr>
        <p:sp>
          <p:nvSpPr>
            <p:cNvPr id="15" name="矩形 14"/>
            <p:cNvSpPr/>
            <p:nvPr/>
          </p:nvSpPr>
          <p:spPr>
            <a:xfrm>
              <a:off x="2694107" y="1843890"/>
              <a:ext cx="6595439" cy="621645"/>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600" b="1" dirty="0">
                  <a:solidFill>
                    <a:schemeClr val="bg1"/>
                  </a:solidFill>
                  <a:effectLst>
                    <a:outerShdw blurRad="38100" dist="38100" dir="2700000" algn="tl">
                      <a:srgbClr val="000000">
                        <a:alpha val="98000"/>
                      </a:srgbClr>
                    </a:outerShdw>
                  </a:effectLst>
                  <a:latin typeface="华文中宋" panose="02010600040101010101" pitchFamily="2" charset="-122"/>
                  <a:ea typeface="华文中宋" panose="02010600040101010101" pitchFamily="2" charset="-122"/>
                </a:rPr>
                <a:t>坚持共建共享，建设普遍安全的世界</a:t>
              </a:r>
            </a:p>
          </p:txBody>
        </p:sp>
        <p:cxnSp>
          <p:nvCxnSpPr>
            <p:cNvPr id="16" name="直接连接符 15"/>
            <p:cNvCxnSpPr/>
            <p:nvPr/>
          </p:nvCxnSpPr>
          <p:spPr>
            <a:xfrm flipH="1">
              <a:off x="8908648"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73934"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26000" y="1496568"/>
            <a:ext cx="11340000" cy="4140000"/>
          </a:xfrm>
          <a:prstGeom prst="rect">
            <a:avLst/>
          </a:prstGeom>
          <a:solidFill>
            <a:schemeClr val="bg1"/>
          </a:solidFill>
          <a:ln>
            <a:noFill/>
          </a:ln>
          <a:effectLst>
            <a:outerShdw blurRad="317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custDataLst>
              <p:tags r:id="rId1"/>
            </p:custDataLst>
          </p:nvPr>
        </p:nvSpPr>
        <p:spPr>
          <a:xfrm>
            <a:off x="6319013" y="1605117"/>
            <a:ext cx="4680000" cy="3000821"/>
          </a:xfrm>
          <a:prstGeom prst="rect">
            <a:avLst/>
          </a:prstGeom>
          <a:noFill/>
        </p:spPr>
        <p:txBody>
          <a:bodyPr wrap="square" rtlCol="0" anchor="t">
            <a:spAutoFit/>
          </a:bodyPr>
          <a:lstStyle/>
          <a:p>
            <a:pPr marL="342900" indent="-342900" algn="l" fontAlgn="auto">
              <a:lnSpc>
                <a:spcPct val="150000"/>
              </a:lnSpc>
              <a:buClr>
                <a:srgbClr val="C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坚持共同、综合、合作、可持续的安全观</a:t>
            </a:r>
          </a:p>
          <a:p>
            <a:pPr marL="342900" indent="-342900" algn="l" fontAlgn="auto">
              <a:lnSpc>
                <a:spcPct val="150000"/>
              </a:lnSpc>
              <a:buClr>
                <a:srgbClr val="C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坚持尊重各国主权、领土完整</a:t>
            </a:r>
          </a:p>
          <a:p>
            <a:pPr marL="342900" indent="-342900" algn="l" fontAlgn="auto">
              <a:lnSpc>
                <a:spcPct val="150000"/>
              </a:lnSpc>
              <a:buClr>
                <a:srgbClr val="C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坚持遵守联合国宪章宗旨和原则</a:t>
            </a:r>
          </a:p>
          <a:p>
            <a:pPr marL="342900" indent="-342900" algn="l" fontAlgn="auto">
              <a:lnSpc>
                <a:spcPct val="150000"/>
              </a:lnSpc>
              <a:buClr>
                <a:srgbClr val="C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坚持重视各国合理安全关切</a:t>
            </a:r>
          </a:p>
          <a:p>
            <a:pPr marL="342900" indent="-342900" algn="l" fontAlgn="auto">
              <a:lnSpc>
                <a:spcPct val="150000"/>
              </a:lnSpc>
              <a:buClr>
                <a:srgbClr val="C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坚持通过对话协商以和平方式解决国家间的分歧和争端</a:t>
            </a:r>
          </a:p>
          <a:p>
            <a:pPr marL="342900" indent="-342900" algn="l" fontAlgn="auto">
              <a:lnSpc>
                <a:spcPct val="150000"/>
              </a:lnSpc>
              <a:buClr>
                <a:srgbClr val="C00000"/>
              </a:buClr>
              <a:buSzPct val="80000"/>
              <a:buFont typeface="Wingdings" panose="05000000000000000000" pitchFamily="2" charset="2"/>
              <a:buChar char="n"/>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坚持统筹维护传统领域和非传统领域安全</a:t>
            </a:r>
          </a:p>
        </p:txBody>
      </p:sp>
      <p:pic>
        <p:nvPicPr>
          <p:cNvPr id="9" name="全球安全倡议">
            <a:hlinkClick r:id="" action="ppaction://media"/>
          </p:cNvPr>
          <p:cNvPicPr/>
          <p:nvPr>
            <a:videoFile r:link="rId3"/>
            <p:extLst>
              <p:ext uri="{DAA4B4D4-6D71-4841-9C94-3DE7FCFB9230}">
                <p14:media xmlns:p14="http://schemas.microsoft.com/office/powerpoint/2010/main" r:embed="rId2"/>
              </p:ext>
            </p:extLst>
          </p:nvPr>
        </p:nvPicPr>
        <p:blipFill>
          <a:blip r:embed="rId7"/>
          <a:stretch>
            <a:fillRect/>
          </a:stretch>
        </p:blipFill>
        <p:spPr>
          <a:xfrm>
            <a:off x="1243457" y="1758668"/>
            <a:ext cx="4788833" cy="2693718"/>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1" name="矩形 20"/>
          <p:cNvSpPr/>
          <p:nvPr>
            <p:custDataLst>
              <p:tags r:id="rId4"/>
            </p:custDataLst>
          </p:nvPr>
        </p:nvSpPr>
        <p:spPr>
          <a:xfrm>
            <a:off x="0" y="4724399"/>
            <a:ext cx="12192000" cy="1656000"/>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custDataLst>
              <p:tags r:id="rId5"/>
            </p:custDataLst>
          </p:nvPr>
        </p:nvSpPr>
        <p:spPr>
          <a:xfrm>
            <a:off x="948817" y="4804512"/>
            <a:ext cx="10295556" cy="1477328"/>
          </a:xfrm>
          <a:prstGeom prst="rect">
            <a:avLst/>
          </a:prstGeom>
          <a:noFill/>
        </p:spPr>
        <p:txBody>
          <a:bodyPr wrap="square" rtlCol="0" anchor="t">
            <a:spAutoFit/>
          </a:bodyPr>
          <a:lstStyle/>
          <a:p>
            <a:pPr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全球安全倡议是习近平在博鳌亚洲论坛年会开幕式上郑重提出的。这一重大倡议明确回答了“世界需要什么样的安全理念、各国怎样实现共同安全”的时代课题，为应对国际安全挑战提供了中国方案。</a:t>
            </a:r>
          </a:p>
        </p:txBody>
      </p:sp>
      <p:grpSp>
        <p:nvGrpSpPr>
          <p:cNvPr id="11" name="组合 10"/>
          <p:cNvGrpSpPr/>
          <p:nvPr/>
        </p:nvGrpSpPr>
        <p:grpSpPr>
          <a:xfrm>
            <a:off x="4669769" y="736710"/>
            <a:ext cx="2852462" cy="468000"/>
            <a:chOff x="1195504" y="4601631"/>
            <a:chExt cx="2852462" cy="468000"/>
          </a:xfrm>
        </p:grpSpPr>
        <p:sp>
          <p:nvSpPr>
            <p:cNvPr id="12" name="对角圆角矩形 11"/>
            <p:cNvSpPr/>
            <p:nvPr/>
          </p:nvSpPr>
          <p:spPr>
            <a:xfrm>
              <a:off x="1195504" y="4601631"/>
              <a:ext cx="2852462"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提出全球安全倡议</a:t>
              </a:r>
            </a:p>
          </p:txBody>
        </p:sp>
        <p:sp>
          <p:nvSpPr>
            <p:cNvPr id="13" name="对角圆角矩形 12"/>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86686" y="3852852"/>
            <a:ext cx="613410" cy="612775"/>
            <a:chOff x="10027920" y="1418508"/>
            <a:chExt cx="613495" cy="612622"/>
          </a:xfrm>
        </p:grpSpPr>
        <p:sp>
          <p:nvSpPr>
            <p:cNvPr id="15" name="椭圆 14"/>
            <p:cNvSpPr/>
            <p:nvPr/>
          </p:nvSpPr>
          <p:spPr>
            <a:xfrm>
              <a:off x="10027920" y="1418508"/>
              <a:ext cx="609685" cy="609685"/>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iconfont-10043-4933224"/>
            <p:cNvSpPr/>
            <p:nvPr/>
          </p:nvSpPr>
          <p:spPr>
            <a:xfrm>
              <a:off x="10031730" y="1421445"/>
              <a:ext cx="609685" cy="609685"/>
            </a:xfrm>
            <a:custGeom>
              <a:avLst/>
              <a:gdLst>
                <a:gd name="T0" fmla="*/ 5600 w 11200"/>
                <a:gd name="T1" fmla="*/ 11200 h 11200"/>
                <a:gd name="T2" fmla="*/ 0 w 11200"/>
                <a:gd name="T3" fmla="*/ 5600 h 11200"/>
                <a:gd name="T4" fmla="*/ 5600 w 11200"/>
                <a:gd name="T5" fmla="*/ 0 h 11200"/>
                <a:gd name="T6" fmla="*/ 11200 w 11200"/>
                <a:gd name="T7" fmla="*/ 5600 h 11200"/>
                <a:gd name="T8" fmla="*/ 5600 w 11200"/>
                <a:gd name="T9" fmla="*/ 11200 h 11200"/>
                <a:gd name="T10" fmla="*/ 5600 w 11200"/>
                <a:gd name="T11" fmla="*/ 800 h 11200"/>
                <a:gd name="T12" fmla="*/ 800 w 11200"/>
                <a:gd name="T13" fmla="*/ 5600 h 11200"/>
                <a:gd name="T14" fmla="*/ 5600 w 11200"/>
                <a:gd name="T15" fmla="*/ 10400 h 11200"/>
                <a:gd name="T16" fmla="*/ 10400 w 11200"/>
                <a:gd name="T17" fmla="*/ 5600 h 11200"/>
                <a:gd name="T18" fmla="*/ 5600 w 11200"/>
                <a:gd name="T19" fmla="*/ 800 h 11200"/>
                <a:gd name="T20" fmla="*/ 4620 w 11200"/>
                <a:gd name="T21" fmla="*/ 7600 h 11200"/>
                <a:gd name="T22" fmla="*/ 4420 w 11200"/>
                <a:gd name="T23" fmla="*/ 7540 h 11200"/>
                <a:gd name="T24" fmla="*/ 4220 w 11200"/>
                <a:gd name="T25" fmla="*/ 7200 h 11200"/>
                <a:gd name="T26" fmla="*/ 4220 w 11200"/>
                <a:gd name="T27" fmla="*/ 4000 h 11200"/>
                <a:gd name="T28" fmla="*/ 4420 w 11200"/>
                <a:gd name="T29" fmla="*/ 3660 h 11200"/>
                <a:gd name="T30" fmla="*/ 4820 w 11200"/>
                <a:gd name="T31" fmla="*/ 3660 h 11200"/>
                <a:gd name="T32" fmla="*/ 7600 w 11200"/>
                <a:gd name="T33" fmla="*/ 5260 h 11200"/>
                <a:gd name="T34" fmla="*/ 7800 w 11200"/>
                <a:gd name="T35" fmla="*/ 5600 h 11200"/>
                <a:gd name="T36" fmla="*/ 7600 w 11200"/>
                <a:gd name="T37" fmla="*/ 5940 h 11200"/>
                <a:gd name="T38" fmla="*/ 4820 w 11200"/>
                <a:gd name="T39" fmla="*/ 7540 h 11200"/>
                <a:gd name="T40" fmla="*/ 4620 w 11200"/>
                <a:gd name="T41" fmla="*/ 7600 h 11200"/>
                <a:gd name="T42" fmla="*/ 5020 w 11200"/>
                <a:gd name="T43" fmla="*/ 4700 h 11200"/>
                <a:gd name="T44" fmla="*/ 5020 w 11200"/>
                <a:gd name="T45" fmla="*/ 6520 h 11200"/>
                <a:gd name="T46" fmla="*/ 6600 w 11200"/>
                <a:gd name="T47" fmla="*/ 5620 h 11200"/>
                <a:gd name="T48" fmla="*/ 5020 w 11200"/>
                <a:gd name="T49" fmla="*/ 47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00" h="11200">
                  <a:moveTo>
                    <a:pt x="5600" y="11200"/>
                  </a:moveTo>
                  <a:cubicBezTo>
                    <a:pt x="2520" y="11200"/>
                    <a:pt x="0" y="8680"/>
                    <a:pt x="0" y="5600"/>
                  </a:cubicBezTo>
                  <a:cubicBezTo>
                    <a:pt x="0" y="2520"/>
                    <a:pt x="2520" y="0"/>
                    <a:pt x="5600" y="0"/>
                  </a:cubicBezTo>
                  <a:cubicBezTo>
                    <a:pt x="8680" y="0"/>
                    <a:pt x="11200" y="2520"/>
                    <a:pt x="11200" y="5600"/>
                  </a:cubicBezTo>
                  <a:cubicBezTo>
                    <a:pt x="11200" y="8680"/>
                    <a:pt x="8680" y="11200"/>
                    <a:pt x="5600" y="11200"/>
                  </a:cubicBezTo>
                  <a:close/>
                  <a:moveTo>
                    <a:pt x="5600" y="800"/>
                  </a:moveTo>
                  <a:cubicBezTo>
                    <a:pt x="2960" y="800"/>
                    <a:pt x="800" y="2960"/>
                    <a:pt x="800" y="5600"/>
                  </a:cubicBezTo>
                  <a:cubicBezTo>
                    <a:pt x="800" y="8240"/>
                    <a:pt x="2960" y="10400"/>
                    <a:pt x="5600" y="10400"/>
                  </a:cubicBezTo>
                  <a:cubicBezTo>
                    <a:pt x="8240" y="10400"/>
                    <a:pt x="10400" y="8240"/>
                    <a:pt x="10400" y="5600"/>
                  </a:cubicBezTo>
                  <a:cubicBezTo>
                    <a:pt x="10400" y="2960"/>
                    <a:pt x="8240" y="800"/>
                    <a:pt x="5600" y="800"/>
                  </a:cubicBezTo>
                  <a:close/>
                  <a:moveTo>
                    <a:pt x="4620" y="7600"/>
                  </a:moveTo>
                  <a:cubicBezTo>
                    <a:pt x="4560" y="7600"/>
                    <a:pt x="4480" y="7580"/>
                    <a:pt x="4420" y="7540"/>
                  </a:cubicBezTo>
                  <a:cubicBezTo>
                    <a:pt x="4300" y="7460"/>
                    <a:pt x="4220" y="7340"/>
                    <a:pt x="4220" y="7200"/>
                  </a:cubicBezTo>
                  <a:lnTo>
                    <a:pt x="4220" y="4000"/>
                  </a:lnTo>
                  <a:cubicBezTo>
                    <a:pt x="4220" y="3860"/>
                    <a:pt x="4300" y="3720"/>
                    <a:pt x="4420" y="3660"/>
                  </a:cubicBezTo>
                  <a:cubicBezTo>
                    <a:pt x="4540" y="3580"/>
                    <a:pt x="4700" y="3580"/>
                    <a:pt x="4820" y="3660"/>
                  </a:cubicBezTo>
                  <a:lnTo>
                    <a:pt x="7600" y="5260"/>
                  </a:lnTo>
                  <a:cubicBezTo>
                    <a:pt x="7720" y="5340"/>
                    <a:pt x="7800" y="5460"/>
                    <a:pt x="7800" y="5600"/>
                  </a:cubicBezTo>
                  <a:cubicBezTo>
                    <a:pt x="7800" y="5740"/>
                    <a:pt x="7720" y="5880"/>
                    <a:pt x="7600" y="5940"/>
                  </a:cubicBezTo>
                  <a:lnTo>
                    <a:pt x="4820" y="7540"/>
                  </a:lnTo>
                  <a:cubicBezTo>
                    <a:pt x="4760" y="7580"/>
                    <a:pt x="4680" y="7600"/>
                    <a:pt x="4620" y="7600"/>
                  </a:cubicBezTo>
                  <a:close/>
                  <a:moveTo>
                    <a:pt x="5020" y="4700"/>
                  </a:moveTo>
                  <a:lnTo>
                    <a:pt x="5020" y="6520"/>
                  </a:lnTo>
                  <a:lnTo>
                    <a:pt x="6600" y="5620"/>
                  </a:lnTo>
                  <a:lnTo>
                    <a:pt x="5020" y="4700"/>
                  </a:lnTo>
                  <a:close/>
                </a:path>
              </a:pathLst>
            </a:custGeom>
            <a:gradFill>
              <a:gsLst>
                <a:gs pos="0">
                  <a:srgbClr val="FF9000"/>
                </a:gs>
                <a:gs pos="100000">
                  <a:srgbClr val="C00000"/>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afterEffect">
                                  <p:stCondLst>
                                    <p:cond delay="0"/>
                                  </p:stCondLst>
                                  <p:childTnLst>
                                    <p:animEffect transition="out" filter="fade">
                                      <p:cBhvr>
                                        <p:cTn id="6" dur="1000" tmFilter="0, 0; .2, .5; .8, .5; 1, 0"/>
                                        <p:tgtEl>
                                          <p:spTgt spid="14"/>
                                        </p:tgtEl>
                                      </p:cBhvr>
                                    </p:animEffect>
                                    <p:animScale>
                                      <p:cBhvr>
                                        <p:cTn id="7" dur="50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video fullScrn="1">
              <p:cMediaNode>
                <p:cTn id="8" fill="remove" display="1">
                  <p:stCondLst>
                    <p:cond delay="indefinite"/>
                  </p:stCondLst>
                </p:cTn>
                <p:tgtEl>
                  <p:spTgt spid="9"/>
                </p:tgtEl>
              </p:cMediaNode>
            </p:video>
            <p:seq concurrent="1" nextAc="seek">
              <p:cTn id="9" restart="whenNotActive" fill="hold" evtFilter="cancelBubble" nodeType="interactiveSeq">
                <p:stCondLst>
                  <p:cond evt="onClick" delay="0">
                    <p:tgtEl>
                      <p:spTgt spid="14"/>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285613" fill="hold"/>
                                        <p:tgtEl>
                                          <p:spTgt spid="9"/>
                                        </p:tgtEl>
                                      </p:cBhvr>
                                    </p:cmd>
                                  </p:childTnLst>
                                </p:cTn>
                              </p:par>
                            </p:childTnLst>
                          </p:cTn>
                        </p:par>
                      </p:childTnLst>
                    </p:cTn>
                  </p:par>
                </p:childTnLst>
              </p:cTn>
              <p:nextCondLst>
                <p:cond evt="onClick" delay="0">
                  <p:tgtEl>
                    <p:spTgt spid="14"/>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6858000"/>
          </a:xfrm>
          <a:prstGeom prst="rect">
            <a:avLst/>
          </a:pr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a:stretch>
            <a:fillRect/>
          </a:stretch>
        </p:blipFill>
        <p:spPr>
          <a:xfrm>
            <a:off x="7831767" y="1618412"/>
            <a:ext cx="3848367" cy="3298600"/>
          </a:xfrm>
          <a:prstGeom prst="rect">
            <a:avLst/>
          </a:prstGeom>
          <a:effectLst>
            <a:outerShdw blurRad="50800" dist="38100" dir="2700000" algn="tl" rotWithShape="0">
              <a:prstClr val="black">
                <a:alpha val="20000"/>
              </a:prstClr>
            </a:outerShdw>
          </a:effectLst>
        </p:spPr>
      </p:pic>
      <p:pic>
        <p:nvPicPr>
          <p:cNvPr id="7" name="Picture 2" descr="https://pics2.baidu.com/feed/37d12f2eb9389b505981692fe390a9dae6116ef9.jpeg?token=19e3a4d1b4d3bd1ee61ec2238fee3b7d"/>
          <p:cNvPicPr>
            <a:picLocks noChangeAspect="1" noChangeArrowheads="1"/>
          </p:cNvPicPr>
          <p:nvPr/>
        </p:nvPicPr>
        <p:blipFill rotWithShape="1">
          <a:blip r:embed="rId4">
            <a:extLst>
              <a:ext uri="{28A0092B-C50C-407E-A947-70E740481C1C}">
                <a14:useLocalDpi xmlns:a14="http://schemas.microsoft.com/office/drawing/2010/main" val="0"/>
              </a:ext>
            </a:extLst>
          </a:blip>
          <a:srcRect t="16384"/>
          <a:stretch>
            <a:fillRect/>
          </a:stretch>
        </p:blipFill>
        <p:spPr bwMode="auto">
          <a:xfrm>
            <a:off x="4035874" y="576843"/>
            <a:ext cx="3534032" cy="4340169"/>
          </a:xfrm>
          <a:prstGeom prst="rect">
            <a:avLst/>
          </a:prstGeom>
          <a:effectLst>
            <a:outerShdw blurRad="50800" dist="38100" dir="2700000" algn="t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7873060" y="4986185"/>
            <a:ext cx="4061791" cy="276999"/>
          </a:xfrm>
          <a:prstGeom prst="rect">
            <a:avLst/>
          </a:prstGeom>
          <a:noFill/>
        </p:spPr>
        <p:txBody>
          <a:bodyPr wrap="square" rtlCol="0">
            <a:spAutoFit/>
          </a:bodyPr>
          <a:lstStyle>
            <a:defPPr>
              <a:defRPr lang="zh-CN"/>
            </a:defPPr>
            <a:lvl1pPr>
              <a:defRPr sz="1400" b="1">
                <a:solidFill>
                  <a:schemeClr val="tx1">
                    <a:lumMod val="75000"/>
                    <a:lumOff val="25000"/>
                  </a:schemeClr>
                </a:solidFill>
                <a:latin typeface="华文中宋" panose="02010600040101010101" pitchFamily="2" charset="-122"/>
                <a:ea typeface="华文中宋" panose="02010600040101010101" pitchFamily="2" charset="-122"/>
              </a:defRPr>
            </a:lvl1pPr>
          </a:lstStyle>
          <a:p>
            <a:pPr algn="ctr"/>
            <a:r>
              <a:rPr lang="zh-CN" altLang="en-US" sz="1200" b="0" dirty="0">
                <a:solidFill>
                  <a:schemeClr val="bg1"/>
                </a:solidFill>
                <a:latin typeface="微软雅黑" panose="020B0503020204020204" pitchFamily="34" charset="-122"/>
                <a:ea typeface="微软雅黑" panose="020B0503020204020204" pitchFamily="34" charset="-122"/>
              </a:rPr>
              <a:t>中国军队在联合国维和行动中牺牲的官兵</a:t>
            </a:r>
          </a:p>
        </p:txBody>
      </p:sp>
      <p:pic>
        <p:nvPicPr>
          <p:cNvPr id="13" name="图片 12"/>
          <p:cNvPicPr/>
          <p:nvPr/>
        </p:nvPicPr>
        <p:blipFill rotWithShape="1">
          <a:blip r:embed="rId5"/>
          <a:srcRect l="18849" t="4702" r="18175" b="5426"/>
          <a:stretch>
            <a:fillRect/>
          </a:stretch>
        </p:blipFill>
        <p:spPr>
          <a:xfrm>
            <a:off x="469951" y="576843"/>
            <a:ext cx="3315919" cy="4340169"/>
          </a:xfrm>
          <a:prstGeom prst="rect">
            <a:avLst/>
          </a:prstGeom>
          <a:noFill/>
          <a:ln w="9525">
            <a:noFill/>
          </a:ln>
          <a:effectLst>
            <a:outerShdw blurRad="190500" dist="127000" dir="10800000" algn="r" rotWithShape="0">
              <a:prstClr val="black">
                <a:alpha val="15000"/>
              </a:prstClr>
            </a:outerShdw>
          </a:effectLst>
          <a:scene3d>
            <a:camera prst="perspectiveRight"/>
            <a:lightRig rig="threePt" dir="t"/>
          </a:scene3d>
        </p:spPr>
      </p:pic>
      <p:sp>
        <p:nvSpPr>
          <p:cNvPr id="23" name="文本框 22"/>
          <p:cNvSpPr txBox="1"/>
          <p:nvPr/>
        </p:nvSpPr>
        <p:spPr>
          <a:xfrm>
            <a:off x="1976868" y="5521940"/>
            <a:ext cx="8238264" cy="929550"/>
          </a:xfrm>
          <a:prstGeom prst="rect">
            <a:avLst/>
          </a:prstGeom>
          <a:noFill/>
        </p:spPr>
        <p:txBody>
          <a:bodyPr wrap="square" rtlCol="0">
            <a:spAutoFit/>
          </a:bodyPr>
          <a:lstStyle/>
          <a:p>
            <a:pPr algn="just">
              <a:lnSpc>
                <a:spcPct val="130000"/>
              </a:lnSpc>
            </a:pP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截至</a:t>
            </a: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2020</a:t>
            </a: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年</a:t>
            </a: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9</a:t>
            </a: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月，中国军队先后参加</a:t>
            </a: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25项</a:t>
            </a: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联合国维和行动，派出官兵近</a:t>
            </a: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4万</a:t>
            </a: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人次，有</a:t>
            </a: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16名</a:t>
            </a: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官兵献出宝贵生命。</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endParaRPr>
          </a:p>
        </p:txBody>
      </p:sp>
      <p:sp>
        <p:nvSpPr>
          <p:cNvPr id="9" name="文本框 8"/>
          <p:cNvSpPr txBox="1"/>
          <p:nvPr/>
        </p:nvSpPr>
        <p:spPr>
          <a:xfrm>
            <a:off x="4633339" y="4986185"/>
            <a:ext cx="2339102" cy="276999"/>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中国军队参加的联合国维和行动</a:t>
            </a:r>
          </a:p>
        </p:txBody>
      </p:sp>
      <p:cxnSp>
        <p:nvCxnSpPr>
          <p:cNvPr id="10" name="直接连接符 9"/>
          <p:cNvCxnSpPr/>
          <p:nvPr/>
        </p:nvCxnSpPr>
        <p:spPr>
          <a:xfrm>
            <a:off x="355593" y="5383389"/>
            <a:ext cx="11517967" cy="0"/>
          </a:xfrm>
          <a:prstGeom prst="line">
            <a:avLst/>
          </a:prstGeom>
          <a:ln>
            <a:gradFill flip="none" rotWithShape="1">
              <a:gsLst>
                <a:gs pos="0">
                  <a:schemeClr val="bg1">
                    <a:alpha val="0"/>
                  </a:schemeClr>
                </a:gs>
                <a:gs pos="53000">
                  <a:schemeClr val="bg1"/>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户外, 水, 烟, 飞机&#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3604" y="-588421"/>
            <a:ext cx="14699208" cy="7444716"/>
          </a:xfrm>
          <a:prstGeom prst="rect">
            <a:avLst/>
          </a:prstGeom>
        </p:spPr>
      </p:pic>
      <p:sp>
        <p:nvSpPr>
          <p:cNvPr id="6" name="矩形 5"/>
          <p:cNvSpPr/>
          <p:nvPr/>
        </p:nvSpPr>
        <p:spPr>
          <a:xfrm rot="16200000">
            <a:off x="3465729" y="-36728"/>
            <a:ext cx="5260543" cy="12192000"/>
          </a:xfrm>
          <a:prstGeom prst="rect">
            <a:avLst/>
          </a:prstGeom>
          <a:gradFill>
            <a:gsLst>
              <a:gs pos="1000">
                <a:srgbClr val="3F5770"/>
              </a:gs>
              <a:gs pos="91000">
                <a:schemeClr val="accent1">
                  <a:lumMod val="30000"/>
                  <a:lumOff val="70000"/>
                  <a:alpha val="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3429000"/>
            <a:ext cx="12192000" cy="3428996"/>
          </a:xfrm>
          <a:prstGeom prst="rect">
            <a:avLst/>
          </a:prstGeom>
          <a:gradFill>
            <a:gsLst>
              <a:gs pos="0">
                <a:srgbClr val="072F52">
                  <a:alpha val="24000"/>
                </a:srgbClr>
              </a:gs>
              <a:gs pos="100000">
                <a:srgbClr val="032747">
                  <a:alpha val="0"/>
                </a:srgbClr>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sp>
        <p:nvSpPr>
          <p:cNvPr id="5" name="文本框 4"/>
          <p:cNvSpPr txBox="1"/>
          <p:nvPr/>
        </p:nvSpPr>
        <p:spPr>
          <a:xfrm>
            <a:off x="1944622" y="4386889"/>
            <a:ext cx="8302755" cy="1422954"/>
          </a:xfrm>
          <a:prstGeom prst="rect">
            <a:avLst/>
          </a:prstGeom>
          <a:noFill/>
        </p:spPr>
        <p:txBody>
          <a:bodyPr wrap="square" rtlCol="0">
            <a:spAutoFit/>
          </a:bodyPr>
          <a:lstStyle/>
          <a:p>
            <a:pPr algn="just"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发展是第一要务，适用于各国。要抓住新一轮科技革命和产业变革的历史性机遇，转变经济发展方式，坚持创新驱动，进一步发展社会生产力、释放社会创造力。</a:t>
            </a:r>
          </a:p>
        </p:txBody>
      </p:sp>
      <p:grpSp>
        <p:nvGrpSpPr>
          <p:cNvPr id="7" name="组合 6"/>
          <p:cNvGrpSpPr/>
          <p:nvPr/>
        </p:nvGrpSpPr>
        <p:grpSpPr>
          <a:xfrm>
            <a:off x="337595" y="3619688"/>
            <a:ext cx="11516810" cy="621645"/>
            <a:chOff x="273934" y="1843890"/>
            <a:chExt cx="11516810" cy="621645"/>
          </a:xfrm>
        </p:grpSpPr>
        <p:sp>
          <p:nvSpPr>
            <p:cNvPr id="8" name="矩形 7"/>
            <p:cNvSpPr/>
            <p:nvPr/>
          </p:nvSpPr>
          <p:spPr>
            <a:xfrm>
              <a:off x="2694107" y="1843890"/>
              <a:ext cx="6595439" cy="621645"/>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600" b="1" dirty="0">
                  <a:solidFill>
                    <a:schemeClr val="bg1"/>
                  </a:solidFill>
                  <a:effectLst>
                    <a:outerShdw blurRad="38100" dist="38100" dir="2700000" algn="tl">
                      <a:srgbClr val="000000">
                        <a:alpha val="98000"/>
                      </a:srgbClr>
                    </a:outerShdw>
                  </a:effectLst>
                  <a:latin typeface="华文中宋" panose="02010600040101010101" pitchFamily="2" charset="-122"/>
                  <a:ea typeface="华文中宋" panose="02010600040101010101" pitchFamily="2" charset="-122"/>
                </a:rPr>
                <a:t>坚持合作共赢，建设共同繁荣的世界</a:t>
              </a:r>
            </a:p>
          </p:txBody>
        </p:sp>
        <p:cxnSp>
          <p:nvCxnSpPr>
            <p:cNvPr id="9" name="直接连接符 8"/>
            <p:cNvCxnSpPr/>
            <p:nvPr/>
          </p:nvCxnSpPr>
          <p:spPr>
            <a:xfrm flipH="1">
              <a:off x="8908648"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73934"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海上的帆船&#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31564" y="1345308"/>
            <a:ext cx="5060436" cy="3378585"/>
          </a:xfrm>
          <a:prstGeom prst="rect">
            <a:avLst/>
          </a:prstGeom>
        </p:spPr>
      </p:pic>
      <p:sp>
        <p:nvSpPr>
          <p:cNvPr id="6" name="矩形 5"/>
          <p:cNvSpPr/>
          <p:nvPr/>
        </p:nvSpPr>
        <p:spPr>
          <a:xfrm>
            <a:off x="6769101" y="1345309"/>
            <a:ext cx="4618744" cy="3900790"/>
          </a:xfrm>
          <a:prstGeom prst="rect">
            <a:avLst/>
          </a:prstGeom>
          <a:gradFill>
            <a:gsLst>
              <a:gs pos="38679">
                <a:srgbClr val="FFFFFF">
                  <a:alpha val="85000"/>
                </a:srgbClr>
              </a:gs>
              <a:gs pos="1100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0" y="4760856"/>
            <a:ext cx="12192000" cy="1639944"/>
          </a:xfrm>
          <a:prstGeom prst="rect">
            <a:avLst/>
          </a:prstGeom>
          <a:gradFill>
            <a:gsLst>
              <a:gs pos="0">
                <a:srgbClr val="C00000"/>
              </a:gs>
              <a:gs pos="100000">
                <a:srgbClr val="9E0406"/>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750688" y="1478605"/>
            <a:ext cx="6582419" cy="3180551"/>
            <a:chOff x="785632" y="1604725"/>
            <a:chExt cx="6582419" cy="3180551"/>
          </a:xfrm>
        </p:grpSpPr>
        <p:grpSp>
          <p:nvGrpSpPr>
            <p:cNvPr id="12" name="组合 11"/>
            <p:cNvGrpSpPr/>
            <p:nvPr/>
          </p:nvGrpSpPr>
          <p:grpSpPr>
            <a:xfrm>
              <a:off x="785632" y="1604725"/>
              <a:ext cx="6582419" cy="936000"/>
              <a:chOff x="2157233" y="2592868"/>
              <a:chExt cx="7565352" cy="936000"/>
            </a:xfrm>
          </p:grpSpPr>
          <p:sp>
            <p:nvSpPr>
              <p:cNvPr id="13" name="işlídê"/>
              <p:cNvSpPr/>
              <p:nvPr/>
            </p:nvSpPr>
            <p:spPr>
              <a:xfrm>
                <a:off x="2157233" y="2592868"/>
                <a:ext cx="7565352" cy="936000"/>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14" name="文本框 13"/>
              <p:cNvSpPr txBox="1"/>
              <p:nvPr/>
            </p:nvSpPr>
            <p:spPr>
              <a:xfrm>
                <a:off x="2503305" y="2875561"/>
                <a:ext cx="7219280" cy="398780"/>
              </a:xfrm>
              <a:prstGeom prst="rect">
                <a:avLst/>
              </a:prstGeom>
              <a:noFill/>
            </p:spPr>
            <p:txBody>
              <a:bodyPr wrap="square">
                <a:spAutoFit/>
              </a:bodyPr>
              <a:lstStyle/>
              <a:p>
                <a:pPr marL="342900" indent="-342900">
                  <a:spcBef>
                    <a:spcPct val="0"/>
                  </a:spcBef>
                  <a:spcAft>
                    <a:spcPts val="600"/>
                  </a:spcAft>
                  <a:buClr>
                    <a:srgbClr val="C00000"/>
                  </a:buClr>
                  <a:buSzPct val="90000"/>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只有各国共同发展了，世界才能更好发展</a:t>
                </a:r>
              </a:p>
            </p:txBody>
          </p:sp>
        </p:grpSp>
        <p:grpSp>
          <p:nvGrpSpPr>
            <p:cNvPr id="17" name="组合 16"/>
            <p:cNvGrpSpPr/>
            <p:nvPr/>
          </p:nvGrpSpPr>
          <p:grpSpPr>
            <a:xfrm>
              <a:off x="785632" y="2740351"/>
              <a:ext cx="6582419" cy="936000"/>
              <a:chOff x="2157233" y="2592868"/>
              <a:chExt cx="7565352" cy="936000"/>
            </a:xfrm>
          </p:grpSpPr>
          <p:sp>
            <p:nvSpPr>
              <p:cNvPr id="18" name="işlídê"/>
              <p:cNvSpPr/>
              <p:nvPr/>
            </p:nvSpPr>
            <p:spPr>
              <a:xfrm>
                <a:off x="2157233" y="2592868"/>
                <a:ext cx="7565352" cy="936000"/>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23" name="文本框 22"/>
              <p:cNvSpPr txBox="1"/>
              <p:nvPr/>
            </p:nvSpPr>
            <p:spPr>
              <a:xfrm>
                <a:off x="2503305" y="2875561"/>
                <a:ext cx="7219280" cy="398780"/>
              </a:xfrm>
              <a:prstGeom prst="rect">
                <a:avLst/>
              </a:prstGeom>
              <a:noFill/>
            </p:spPr>
            <p:txBody>
              <a:bodyPr wrap="square">
                <a:spAutoFit/>
              </a:bodyPr>
              <a:lstStyle/>
              <a:p>
                <a:pPr marL="342900" indent="-342900">
                  <a:spcBef>
                    <a:spcPct val="0"/>
                  </a:spcBef>
                  <a:spcAft>
                    <a:spcPts val="600"/>
                  </a:spcAft>
                  <a:buClr>
                    <a:srgbClr val="C00000"/>
                  </a:buClr>
                  <a:buSzPct val="90000"/>
                  <a:buFont typeface="Wingdings" panose="05000000000000000000" pitchFamily="2" charset="2"/>
                  <a:buChar char="n"/>
                </a:pPr>
                <a:r>
                  <a:rPr lang="zh-CN" altLang="en-US" sz="2000" dirty="0">
                    <a:latin typeface="微软雅黑" panose="020B0503020204020204" pitchFamily="34" charset="-122"/>
                    <a:ea typeface="微软雅黑" panose="020B0503020204020204" pitchFamily="34" charset="-122"/>
                  </a:rPr>
                  <a:t>越是面临全球性挑战，越要合作应对</a:t>
                </a:r>
                <a:endParaRPr lang="en-US" altLang="zh-CN" sz="2000" dirty="0">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785632" y="3849276"/>
              <a:ext cx="6582419" cy="936000"/>
              <a:chOff x="2157233" y="2592868"/>
              <a:chExt cx="7565352" cy="936000"/>
            </a:xfrm>
          </p:grpSpPr>
          <p:sp>
            <p:nvSpPr>
              <p:cNvPr id="25" name="işlídê"/>
              <p:cNvSpPr/>
              <p:nvPr/>
            </p:nvSpPr>
            <p:spPr>
              <a:xfrm>
                <a:off x="2157233" y="2592868"/>
                <a:ext cx="7565352" cy="936000"/>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26" name="文本框 25"/>
              <p:cNvSpPr txBox="1"/>
              <p:nvPr/>
            </p:nvSpPr>
            <p:spPr>
              <a:xfrm>
                <a:off x="2503305" y="2875561"/>
                <a:ext cx="7219280" cy="398780"/>
              </a:xfrm>
              <a:prstGeom prst="rect">
                <a:avLst/>
              </a:prstGeom>
              <a:noFill/>
            </p:spPr>
            <p:txBody>
              <a:bodyPr wrap="square">
                <a:spAutoFit/>
              </a:bodyPr>
              <a:lstStyle/>
              <a:p>
                <a:pPr marL="342900" indent="-342900">
                  <a:spcBef>
                    <a:spcPct val="0"/>
                  </a:spcBef>
                  <a:spcAft>
                    <a:spcPts val="600"/>
                  </a:spcAft>
                  <a:buClr>
                    <a:srgbClr val="C00000"/>
                  </a:buClr>
                  <a:buSzPct val="90000"/>
                  <a:buFont typeface="Wingdings" panose="05000000000000000000" pitchFamily="2" charset="2"/>
                  <a:buChar char="n"/>
                </a:pPr>
                <a:r>
                  <a:rPr lang="zh-CN" altLang="en-US" sz="2000">
                    <a:latin typeface="微软雅黑" panose="020B0503020204020204" pitchFamily="34" charset="-122"/>
                    <a:ea typeface="微软雅黑" panose="020B0503020204020204" pitchFamily="34" charset="-122"/>
                  </a:rPr>
                  <a:t>世界上的事情只能由各国政府和人民共同商量来办</a:t>
                </a:r>
              </a:p>
            </p:txBody>
          </p:sp>
        </p:grpSp>
      </p:grpSp>
      <p:grpSp>
        <p:nvGrpSpPr>
          <p:cNvPr id="27" name="组合 26"/>
          <p:cNvGrpSpPr/>
          <p:nvPr/>
        </p:nvGrpSpPr>
        <p:grpSpPr>
          <a:xfrm>
            <a:off x="7958244" y="2575974"/>
            <a:ext cx="2146031" cy="1014730"/>
            <a:chOff x="4138058" y="1095453"/>
            <a:chExt cx="2602296" cy="1098738"/>
          </a:xfrm>
        </p:grpSpPr>
        <p:sp>
          <p:nvSpPr>
            <p:cNvPr id="28" name="矩形 27"/>
            <p:cNvSpPr/>
            <p:nvPr/>
          </p:nvSpPr>
          <p:spPr>
            <a:xfrm>
              <a:off x="4194921" y="1150918"/>
              <a:ext cx="2488571" cy="1040874"/>
            </a:xfrm>
            <a:prstGeom prst="rect">
              <a:avLst/>
            </a:prstGeom>
            <a:gradFill>
              <a:gsLst>
                <a:gs pos="0">
                  <a:srgbClr val="F0BC7C"/>
                </a:gs>
                <a:gs pos="50000">
                  <a:srgbClr val="F29341"/>
                </a:gs>
                <a:gs pos="100000">
                  <a:srgbClr val="DA7B43"/>
                </a:gs>
              </a:gsLst>
              <a:lin ang="1800000" scaled="0"/>
            </a:gradFill>
            <a:ln>
              <a:noFill/>
            </a:ln>
            <a:effectLst>
              <a:outerShdw blurRad="76200" dir="13500000" sy="23000" kx="1200000" algn="br"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endParaRPr>
            </a:p>
          </p:txBody>
        </p:sp>
        <p:sp>
          <p:nvSpPr>
            <p:cNvPr id="29" name="文本框 28"/>
            <p:cNvSpPr txBox="1"/>
            <p:nvPr/>
          </p:nvSpPr>
          <p:spPr>
            <a:xfrm>
              <a:off x="4138058" y="1095453"/>
              <a:ext cx="2602296" cy="1098738"/>
            </a:xfrm>
            <a:prstGeom prst="rect">
              <a:avLst/>
            </a:prstGeom>
            <a:gradFill>
              <a:gsLst>
                <a:gs pos="0">
                  <a:srgbClr val="F0BC7C"/>
                </a:gs>
                <a:gs pos="50000">
                  <a:srgbClr val="F29341"/>
                </a:gs>
                <a:gs pos="100000">
                  <a:srgbClr val="DA7B43"/>
                </a:gs>
              </a:gsLst>
              <a:lin ang="1800000" scaled="0"/>
            </a:gradFill>
            <a:ln>
              <a:noFill/>
            </a:ln>
            <a:effectLst>
              <a:outerShdw blurRad="76200" dir="13500000" sy="23000" kx="1200000" algn="br"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lvl="0" algn="ctr">
                <a:defRPr sz="24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dirty="0"/>
                <a:t>同舟共济</a:t>
              </a:r>
            </a:p>
            <a:p>
              <a:r>
                <a:rPr lang="zh-CN" dirty="0"/>
                <a:t>携手应对</a:t>
              </a:r>
            </a:p>
          </p:txBody>
        </p:sp>
      </p:grpSp>
      <p:grpSp>
        <p:nvGrpSpPr>
          <p:cNvPr id="30" name="组合 29"/>
          <p:cNvGrpSpPr/>
          <p:nvPr/>
        </p:nvGrpSpPr>
        <p:grpSpPr>
          <a:xfrm>
            <a:off x="7472825" y="1700206"/>
            <a:ext cx="485419" cy="2705753"/>
            <a:chOff x="7822785" y="1826326"/>
            <a:chExt cx="485419" cy="2705753"/>
          </a:xfrm>
        </p:grpSpPr>
        <p:sp>
          <p:nvSpPr>
            <p:cNvPr id="31" name="右中括号 30"/>
            <p:cNvSpPr/>
            <p:nvPr/>
          </p:nvSpPr>
          <p:spPr>
            <a:xfrm>
              <a:off x="7822785" y="1826326"/>
              <a:ext cx="235974" cy="2705753"/>
            </a:xfrm>
            <a:prstGeom prst="rightBracket">
              <a:avLst/>
            </a:prstGeom>
            <a:ln w="12700">
              <a:solidFill>
                <a:srgbClr val="B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a:stCxn id="31" idx="2"/>
            </p:cNvCxnSpPr>
            <p:nvPr/>
          </p:nvCxnSpPr>
          <p:spPr>
            <a:xfrm flipV="1">
              <a:off x="8058759" y="3179202"/>
              <a:ext cx="249445" cy="1"/>
            </a:xfrm>
            <a:prstGeom prst="line">
              <a:avLst/>
            </a:prstGeom>
            <a:ln w="12700">
              <a:solidFill>
                <a:srgbClr val="B00000"/>
              </a:solidFill>
            </a:ln>
          </p:spPr>
          <p:style>
            <a:lnRef idx="1">
              <a:schemeClr val="accent1"/>
            </a:lnRef>
            <a:fillRef idx="0">
              <a:schemeClr val="accent1"/>
            </a:fillRef>
            <a:effectRef idx="0">
              <a:schemeClr val="accent1"/>
            </a:effectRef>
            <a:fontRef idx="minor">
              <a:schemeClr val="tx1"/>
            </a:fontRef>
          </p:style>
        </p:cxnSp>
      </p:grpSp>
      <p:sp>
        <p:nvSpPr>
          <p:cNvPr id="3" name="矩形 2"/>
          <p:cNvSpPr/>
          <p:nvPr/>
        </p:nvSpPr>
        <p:spPr>
          <a:xfrm>
            <a:off x="1194494" y="4928059"/>
            <a:ext cx="9803012" cy="1286891"/>
          </a:xfrm>
          <a:prstGeom prst="rect">
            <a:avLst/>
          </a:prstGeom>
        </p:spPr>
        <p:txBody>
          <a:bodyPr wrap="square">
            <a:spAutoFit/>
          </a:bodyPr>
          <a:lstStyle/>
          <a:p>
            <a:pPr algn="just" fontAlgn="auto">
              <a:lnSpc>
                <a:spcPct val="150000"/>
              </a:lnSpc>
            </a:pPr>
            <a:r>
              <a:rPr lang="zh-CN" altLang="en-US" b="1" dirty="0">
                <a:solidFill>
                  <a:srgbClr val="4472C4"/>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合作共赢应该成为各国处理国际事务的基本政策取向。</a:t>
            </a:r>
            <a:r>
              <a:rPr 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把本国利益同各国共同利益结合起来，努力扩大各方共同利益的交汇点，不能这边搭台、那边拆台，要相互补台、好戏连台。要积极树立双赢、多赢、共赢的新理念，摒弃你输我赢、赢者通吃的旧思维。</a:t>
            </a:r>
            <a:endParaRPr lang="en-US" altLang="zh-CN" b="1" dirty="0">
              <a:solidFill>
                <a:schemeClr val="bg2">
                  <a:lumMod val="25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p:txBody>
      </p:sp>
      <p:grpSp>
        <p:nvGrpSpPr>
          <p:cNvPr id="32" name="组合 31"/>
          <p:cNvGrpSpPr/>
          <p:nvPr/>
        </p:nvGrpSpPr>
        <p:grpSpPr>
          <a:xfrm>
            <a:off x="5176327" y="592459"/>
            <a:ext cx="1839346" cy="468000"/>
            <a:chOff x="1195504" y="4601631"/>
            <a:chExt cx="1839346" cy="468000"/>
          </a:xfrm>
        </p:grpSpPr>
        <p:sp>
          <p:nvSpPr>
            <p:cNvPr id="33" name="对角圆角矩形 32"/>
            <p:cNvSpPr/>
            <p:nvPr/>
          </p:nvSpPr>
          <p:spPr>
            <a:xfrm>
              <a:off x="1195504" y="4601631"/>
              <a:ext cx="1839346"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合作共赢</a:t>
              </a:r>
            </a:p>
          </p:txBody>
        </p:sp>
        <p:sp>
          <p:nvSpPr>
            <p:cNvPr id="34" name="对角圆角矩形 3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95400" y="1393736"/>
            <a:ext cx="5113180" cy="1346310"/>
            <a:chOff x="809667" y="1610341"/>
            <a:chExt cx="5113180" cy="1346310"/>
          </a:xfrm>
        </p:grpSpPr>
        <p:grpSp>
          <p:nvGrpSpPr>
            <p:cNvPr id="8" name="组合 7"/>
            <p:cNvGrpSpPr/>
            <p:nvPr/>
          </p:nvGrpSpPr>
          <p:grpSpPr>
            <a:xfrm>
              <a:off x="809667" y="1610341"/>
              <a:ext cx="5113180" cy="1346310"/>
              <a:chOff x="5913031" y="2156625"/>
              <a:chExt cx="5113180" cy="1346310"/>
            </a:xfrm>
          </p:grpSpPr>
          <p:sp>
            <p:nvSpPr>
              <p:cNvPr id="9" name="矩形 8"/>
              <p:cNvSpPr/>
              <p:nvPr>
                <p:custDataLst>
                  <p:tags r:id="rId23"/>
                </p:custDataLst>
              </p:nvPr>
            </p:nvSpPr>
            <p:spPr>
              <a:xfrm flipV="1">
                <a:off x="5986211" y="2242935"/>
                <a:ext cx="5040000" cy="126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custDataLst>
                  <p:tags r:id="rId24"/>
                </p:custDataLst>
              </p:nvPr>
            </p:nvSpPr>
            <p:spPr>
              <a:xfrm flipV="1">
                <a:off x="5913031" y="2156625"/>
                <a:ext cx="5040000" cy="126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custDataLst>
                <p:tags r:id="rId22"/>
              </p:custDataLst>
            </p:nvPr>
          </p:nvSpPr>
          <p:spPr>
            <a:xfrm>
              <a:off x="1188674" y="1661914"/>
              <a:ext cx="4281987" cy="1200329"/>
            </a:xfrm>
            <a:prstGeom prst="rect">
              <a:avLst/>
            </a:prstGeom>
          </p:spPr>
          <p:txBody>
            <a:bodyPr wrap="square">
              <a:spAutoFit/>
            </a:bodyPr>
            <a:lstStyle/>
            <a:p>
              <a:pPr algn="just">
                <a:lnSpc>
                  <a:spcPct val="150000"/>
                </a:lnSpc>
                <a:buClrTx/>
                <a:buSzTx/>
                <a:buFontTx/>
              </a:pPr>
              <a:r>
                <a:rPr lang="zh-CN" altLang="en-US" sz="1600" b="1" dirty="0">
                  <a:solidFill>
                    <a:srgbClr val="C00000"/>
                  </a:solidFill>
                  <a:latin typeface="微软雅黑" panose="020B0503020204020204" pitchFamily="34" charset="-122"/>
                  <a:ea typeface="微软雅黑" panose="020B0503020204020204" pitchFamily="34" charset="-122"/>
                  <a:sym typeface="+mn-lt"/>
                </a:rPr>
                <a:t>坚持发展优先</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mn-lt"/>
                </a:rPr>
                <a:t>，将发展置于全球宏观政策框架的突出位置，加快落实联合国2030年可持续发展议程</a:t>
              </a:r>
            </a:p>
          </p:txBody>
        </p:sp>
      </p:grpSp>
      <p:grpSp>
        <p:nvGrpSpPr>
          <p:cNvPr id="16" name="组合 15"/>
          <p:cNvGrpSpPr/>
          <p:nvPr/>
        </p:nvGrpSpPr>
        <p:grpSpPr>
          <a:xfrm>
            <a:off x="695400" y="3221558"/>
            <a:ext cx="5113180" cy="1346310"/>
            <a:chOff x="809667" y="1610341"/>
            <a:chExt cx="5113180" cy="1346310"/>
          </a:xfrm>
        </p:grpSpPr>
        <p:grpSp>
          <p:nvGrpSpPr>
            <p:cNvPr id="19" name="组合 18"/>
            <p:cNvGrpSpPr/>
            <p:nvPr/>
          </p:nvGrpSpPr>
          <p:grpSpPr>
            <a:xfrm>
              <a:off x="809667" y="1610341"/>
              <a:ext cx="5113180" cy="1346310"/>
              <a:chOff x="5913031" y="2156625"/>
              <a:chExt cx="5113180" cy="1346310"/>
            </a:xfrm>
          </p:grpSpPr>
          <p:sp>
            <p:nvSpPr>
              <p:cNvPr id="20" name="矩形 19"/>
              <p:cNvSpPr/>
              <p:nvPr>
                <p:custDataLst>
                  <p:tags r:id="rId20"/>
                </p:custDataLst>
              </p:nvPr>
            </p:nvSpPr>
            <p:spPr>
              <a:xfrm flipV="1">
                <a:off x="5986211" y="2242935"/>
                <a:ext cx="5040000" cy="126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custDataLst>
                  <p:tags r:id="rId21"/>
                </p:custDataLst>
              </p:nvPr>
            </p:nvSpPr>
            <p:spPr>
              <a:xfrm flipV="1">
                <a:off x="5913031" y="2156625"/>
                <a:ext cx="5040000" cy="126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矩形 31"/>
            <p:cNvSpPr/>
            <p:nvPr>
              <p:custDataLst>
                <p:tags r:id="rId19"/>
              </p:custDataLst>
            </p:nvPr>
          </p:nvSpPr>
          <p:spPr>
            <a:xfrm>
              <a:off x="1188674" y="1824843"/>
              <a:ext cx="4281987" cy="830997"/>
            </a:xfrm>
            <a:prstGeom prst="rect">
              <a:avLst/>
            </a:prstGeom>
          </p:spPr>
          <p:txBody>
            <a:bodyPr wrap="square">
              <a:spAutoFit/>
            </a:bodyPr>
            <a:lstStyle/>
            <a:p>
              <a:pPr algn="just">
                <a:lnSpc>
                  <a:spcPct val="150000"/>
                </a:lnSpc>
                <a:buClrTx/>
                <a:buSzTx/>
                <a:buFontTx/>
              </a:pPr>
              <a:r>
                <a:rPr lang="zh-CN" altLang="en-US" sz="1600" b="1" dirty="0">
                  <a:solidFill>
                    <a:srgbClr val="C00000"/>
                  </a:solidFill>
                  <a:latin typeface="微软雅黑" panose="020B0503020204020204" pitchFamily="34" charset="-122"/>
                  <a:ea typeface="微软雅黑" panose="020B0503020204020204" pitchFamily="34" charset="-122"/>
                  <a:sym typeface="+mn-lt"/>
                </a:rPr>
                <a:t>坚持以人民为中心</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mn-lt"/>
                </a:rPr>
                <a:t>，做到发展为了人民、发展依靠人民、发展成果由人民共享</a:t>
              </a:r>
            </a:p>
          </p:txBody>
        </p:sp>
      </p:grpSp>
      <p:grpSp>
        <p:nvGrpSpPr>
          <p:cNvPr id="33" name="组合 32"/>
          <p:cNvGrpSpPr/>
          <p:nvPr/>
        </p:nvGrpSpPr>
        <p:grpSpPr>
          <a:xfrm>
            <a:off x="695400" y="4965910"/>
            <a:ext cx="5113180" cy="1346310"/>
            <a:chOff x="809667" y="1610341"/>
            <a:chExt cx="5113180" cy="1346310"/>
          </a:xfrm>
        </p:grpSpPr>
        <p:grpSp>
          <p:nvGrpSpPr>
            <p:cNvPr id="34" name="组合 33"/>
            <p:cNvGrpSpPr/>
            <p:nvPr/>
          </p:nvGrpSpPr>
          <p:grpSpPr>
            <a:xfrm>
              <a:off x="809667" y="1610341"/>
              <a:ext cx="5113180" cy="1346310"/>
              <a:chOff x="5913031" y="2156625"/>
              <a:chExt cx="5113180" cy="1346310"/>
            </a:xfrm>
          </p:grpSpPr>
          <p:sp>
            <p:nvSpPr>
              <p:cNvPr id="35" name="矩形 34"/>
              <p:cNvSpPr/>
              <p:nvPr>
                <p:custDataLst>
                  <p:tags r:id="rId17"/>
                </p:custDataLst>
              </p:nvPr>
            </p:nvSpPr>
            <p:spPr>
              <a:xfrm flipV="1">
                <a:off x="5986211" y="2242935"/>
                <a:ext cx="5040000" cy="126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custDataLst>
                  <p:tags r:id="rId18"/>
                </p:custDataLst>
              </p:nvPr>
            </p:nvSpPr>
            <p:spPr>
              <a:xfrm flipV="1">
                <a:off x="5913031" y="2156625"/>
                <a:ext cx="5040000" cy="126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custDataLst>
                <p:tags r:id="rId16"/>
              </p:custDataLst>
            </p:nvPr>
          </p:nvSpPr>
          <p:spPr>
            <a:xfrm>
              <a:off x="1188673" y="1640177"/>
              <a:ext cx="4281988" cy="1200329"/>
            </a:xfrm>
            <a:prstGeom prst="rect">
              <a:avLst/>
            </a:prstGeom>
          </p:spPr>
          <p:txBody>
            <a:bodyPr wrap="square">
              <a:spAutoFit/>
            </a:bodyPr>
            <a:lstStyle/>
            <a:p>
              <a:pPr algn="just">
                <a:lnSpc>
                  <a:spcPct val="150000"/>
                </a:lnSpc>
                <a:buClrTx/>
                <a:buSzTx/>
                <a:buFontTx/>
              </a:pPr>
              <a:r>
                <a:rPr lang="zh-CN" altLang="en-US" sz="1600" b="1" dirty="0">
                  <a:solidFill>
                    <a:srgbClr val="C00000"/>
                  </a:solidFill>
                  <a:latin typeface="微软雅黑" panose="020B0503020204020204" pitchFamily="34" charset="-122"/>
                  <a:ea typeface="微软雅黑" panose="020B0503020204020204" pitchFamily="34" charset="-122"/>
                  <a:sym typeface="+mn-lt"/>
                </a:rPr>
                <a:t>坚持普惠包容</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mn-lt"/>
                </a:rPr>
                <a:t>，关注发展中国家特殊需求，着力解决国家间和各国内部发展不平衡、不充分问题</a:t>
              </a:r>
            </a:p>
          </p:txBody>
        </p:sp>
      </p:grpSp>
      <p:grpSp>
        <p:nvGrpSpPr>
          <p:cNvPr id="39" name="组合 38"/>
          <p:cNvGrpSpPr/>
          <p:nvPr/>
        </p:nvGrpSpPr>
        <p:grpSpPr>
          <a:xfrm>
            <a:off x="6384032" y="4960386"/>
            <a:ext cx="5113180" cy="1346310"/>
            <a:chOff x="809667" y="1610341"/>
            <a:chExt cx="5113180" cy="1346310"/>
          </a:xfrm>
        </p:grpSpPr>
        <p:grpSp>
          <p:nvGrpSpPr>
            <p:cNvPr id="40" name="组合 39"/>
            <p:cNvGrpSpPr/>
            <p:nvPr/>
          </p:nvGrpSpPr>
          <p:grpSpPr>
            <a:xfrm>
              <a:off x="809667" y="1610341"/>
              <a:ext cx="5113180" cy="1346310"/>
              <a:chOff x="5913031" y="2156625"/>
              <a:chExt cx="5113180" cy="1346310"/>
            </a:xfrm>
          </p:grpSpPr>
          <p:sp>
            <p:nvSpPr>
              <p:cNvPr id="41" name="矩形 40"/>
              <p:cNvSpPr/>
              <p:nvPr>
                <p:custDataLst>
                  <p:tags r:id="rId14"/>
                </p:custDataLst>
              </p:nvPr>
            </p:nvSpPr>
            <p:spPr>
              <a:xfrm flipV="1">
                <a:off x="5986211" y="2242935"/>
                <a:ext cx="5040000" cy="126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custDataLst>
                  <p:tags r:id="rId15"/>
                </p:custDataLst>
              </p:nvPr>
            </p:nvSpPr>
            <p:spPr>
              <a:xfrm flipV="1">
                <a:off x="5913031" y="2156625"/>
                <a:ext cx="5040000" cy="126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custDataLst>
                <p:tags r:id="rId13"/>
              </p:custDataLst>
            </p:nvPr>
          </p:nvSpPr>
          <p:spPr>
            <a:xfrm>
              <a:off x="1188674" y="1824843"/>
              <a:ext cx="4281987" cy="830997"/>
            </a:xfrm>
            <a:prstGeom prst="rect">
              <a:avLst/>
            </a:prstGeom>
          </p:spPr>
          <p:txBody>
            <a:bodyPr wrap="square">
              <a:spAutoFit/>
            </a:bodyPr>
            <a:lstStyle/>
            <a:p>
              <a:pPr algn="just">
                <a:lnSpc>
                  <a:spcPct val="150000"/>
                </a:lnSpc>
                <a:buClrTx/>
                <a:buSzTx/>
                <a:buFontTx/>
              </a:pPr>
              <a:r>
                <a:rPr lang="zh-CN" altLang="en-US" sz="1600" b="1" dirty="0">
                  <a:solidFill>
                    <a:srgbClr val="C00000"/>
                  </a:solidFill>
                  <a:latin typeface="微软雅黑" panose="020B0503020204020204" pitchFamily="34" charset="-122"/>
                  <a:ea typeface="微软雅黑" panose="020B0503020204020204" pitchFamily="34" charset="-122"/>
                  <a:sym typeface="+mn-lt"/>
                </a:rPr>
                <a:t>坚持行动导向</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mn-lt"/>
                </a:rPr>
                <a:t>，加快落实联合国2030年可持续发展议程，构建全球发展命运共同体</a:t>
              </a:r>
            </a:p>
          </p:txBody>
        </p:sp>
      </p:grpSp>
      <p:grpSp>
        <p:nvGrpSpPr>
          <p:cNvPr id="44" name="组合 43"/>
          <p:cNvGrpSpPr/>
          <p:nvPr/>
        </p:nvGrpSpPr>
        <p:grpSpPr>
          <a:xfrm>
            <a:off x="6384032" y="3221558"/>
            <a:ext cx="5113180" cy="1346310"/>
            <a:chOff x="809667" y="1610341"/>
            <a:chExt cx="5113180" cy="1346310"/>
          </a:xfrm>
        </p:grpSpPr>
        <p:grpSp>
          <p:nvGrpSpPr>
            <p:cNvPr id="45" name="组合 44"/>
            <p:cNvGrpSpPr/>
            <p:nvPr/>
          </p:nvGrpSpPr>
          <p:grpSpPr>
            <a:xfrm>
              <a:off x="809667" y="1610341"/>
              <a:ext cx="5113180" cy="1346310"/>
              <a:chOff x="5913031" y="2156625"/>
              <a:chExt cx="5113180" cy="1346310"/>
            </a:xfrm>
          </p:grpSpPr>
          <p:sp>
            <p:nvSpPr>
              <p:cNvPr id="46" name="矩形 45"/>
              <p:cNvSpPr/>
              <p:nvPr>
                <p:custDataLst>
                  <p:tags r:id="rId11"/>
                </p:custDataLst>
              </p:nvPr>
            </p:nvSpPr>
            <p:spPr>
              <a:xfrm flipV="1">
                <a:off x="5986211" y="2242935"/>
                <a:ext cx="5040000" cy="126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custDataLst>
                  <p:tags r:id="rId12"/>
                </p:custDataLst>
              </p:nvPr>
            </p:nvSpPr>
            <p:spPr>
              <a:xfrm flipV="1">
                <a:off x="5913031" y="2156625"/>
                <a:ext cx="5040000" cy="126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矩形 47"/>
            <p:cNvSpPr/>
            <p:nvPr>
              <p:custDataLst>
                <p:tags r:id="rId10"/>
              </p:custDataLst>
            </p:nvPr>
          </p:nvSpPr>
          <p:spPr>
            <a:xfrm>
              <a:off x="1188674" y="1824843"/>
              <a:ext cx="4281987" cy="830997"/>
            </a:xfrm>
            <a:prstGeom prst="rect">
              <a:avLst/>
            </a:prstGeom>
          </p:spPr>
          <p:txBody>
            <a:bodyPr wrap="square">
              <a:spAutoFit/>
            </a:bodyPr>
            <a:lstStyle/>
            <a:p>
              <a:pPr algn="just">
                <a:lnSpc>
                  <a:spcPct val="150000"/>
                </a:lnSpc>
                <a:buClrTx/>
                <a:buSzTx/>
                <a:buFontTx/>
              </a:pPr>
              <a:r>
                <a:rPr lang="zh-CN" altLang="en-US" sz="1600" b="1" dirty="0">
                  <a:solidFill>
                    <a:srgbClr val="C00000"/>
                  </a:solidFill>
                  <a:latin typeface="微软雅黑" panose="020B0503020204020204" pitchFamily="34" charset="-122"/>
                  <a:ea typeface="微软雅黑" panose="020B0503020204020204" pitchFamily="34" charset="-122"/>
                  <a:sym typeface="+mn-lt"/>
                </a:rPr>
                <a:t>坚持人与自然和谐共生</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mn-lt"/>
                </a:rPr>
                <a:t>，完善全球环境治理，积极应对气候变化，构建人与自然生命共同体</a:t>
              </a:r>
            </a:p>
          </p:txBody>
        </p:sp>
      </p:grpSp>
      <p:grpSp>
        <p:nvGrpSpPr>
          <p:cNvPr id="49" name="组合 48"/>
          <p:cNvGrpSpPr/>
          <p:nvPr/>
        </p:nvGrpSpPr>
        <p:grpSpPr>
          <a:xfrm>
            <a:off x="6384032" y="1389774"/>
            <a:ext cx="5113180" cy="1346310"/>
            <a:chOff x="809667" y="1610341"/>
            <a:chExt cx="5113180" cy="1346310"/>
          </a:xfrm>
        </p:grpSpPr>
        <p:grpSp>
          <p:nvGrpSpPr>
            <p:cNvPr id="50" name="组合 49"/>
            <p:cNvGrpSpPr/>
            <p:nvPr/>
          </p:nvGrpSpPr>
          <p:grpSpPr>
            <a:xfrm>
              <a:off x="809667" y="1610341"/>
              <a:ext cx="5113180" cy="1346310"/>
              <a:chOff x="5913031" y="2156625"/>
              <a:chExt cx="5113180" cy="1346310"/>
            </a:xfrm>
          </p:grpSpPr>
          <p:sp>
            <p:nvSpPr>
              <p:cNvPr id="51" name="矩形 50"/>
              <p:cNvSpPr/>
              <p:nvPr>
                <p:custDataLst>
                  <p:tags r:id="rId8"/>
                </p:custDataLst>
              </p:nvPr>
            </p:nvSpPr>
            <p:spPr>
              <a:xfrm flipV="1">
                <a:off x="5986211" y="2242935"/>
                <a:ext cx="5040000" cy="126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custDataLst>
                  <p:tags r:id="rId9"/>
                </p:custDataLst>
              </p:nvPr>
            </p:nvSpPr>
            <p:spPr>
              <a:xfrm flipV="1">
                <a:off x="5913031" y="2156625"/>
                <a:ext cx="5040000" cy="126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矩形 52"/>
            <p:cNvSpPr/>
            <p:nvPr>
              <p:custDataLst>
                <p:tags r:id="rId7"/>
              </p:custDataLst>
            </p:nvPr>
          </p:nvSpPr>
          <p:spPr>
            <a:xfrm>
              <a:off x="1188674" y="1640177"/>
              <a:ext cx="4281987" cy="1200329"/>
            </a:xfrm>
            <a:prstGeom prst="rect">
              <a:avLst/>
            </a:prstGeom>
          </p:spPr>
          <p:txBody>
            <a:bodyPr wrap="square">
              <a:spAutoFit/>
            </a:bodyPr>
            <a:lstStyle/>
            <a:p>
              <a:pPr algn="just">
                <a:lnSpc>
                  <a:spcPct val="150000"/>
                </a:lnSpc>
                <a:buClrTx/>
                <a:buSzTx/>
                <a:buFontTx/>
              </a:pPr>
              <a:r>
                <a:rPr lang="zh-CN" altLang="en-US" sz="1600" b="1" dirty="0">
                  <a:solidFill>
                    <a:srgbClr val="C00000"/>
                  </a:solidFill>
                  <a:latin typeface="微软雅黑" panose="020B0503020204020204" pitchFamily="34" charset="-122"/>
                  <a:ea typeface="微软雅黑" panose="020B0503020204020204" pitchFamily="34" charset="-122"/>
                  <a:sym typeface="+mn-lt"/>
                </a:rPr>
                <a:t>坚持创新驱动</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mn-lt"/>
                </a:rPr>
                <a:t>，加速科技成果向现实生产力转化，打造开放、公平、公正、非歧视的科技发展环境</a:t>
              </a:r>
            </a:p>
          </p:txBody>
        </p:sp>
      </p:grpSp>
      <p:sp>
        <p:nvSpPr>
          <p:cNvPr id="54" name="文本框 53"/>
          <p:cNvSpPr txBox="1"/>
          <p:nvPr>
            <p:custDataLst>
              <p:tags r:id="rId1"/>
            </p:custDataLst>
          </p:nvPr>
        </p:nvSpPr>
        <p:spPr>
          <a:xfrm>
            <a:off x="622220" y="961688"/>
            <a:ext cx="566420" cy="831222"/>
          </a:xfrm>
          <a:prstGeom prst="rect">
            <a:avLst/>
          </a:prstGeom>
          <a:noFill/>
        </p:spPr>
        <p:txBody>
          <a:bodyPr wrap="none" rtlCol="0">
            <a:spAutoFit/>
          </a:bodyPr>
          <a:lstStyle>
            <a:defPPr>
              <a:defRPr lang="zh-CN"/>
            </a:defPPr>
            <a:lvl1pPr>
              <a:defRPr sz="4800">
                <a:solidFill>
                  <a:srgbClr val="C00000"/>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defRPr>
            </a:lvl1pPr>
          </a:lstStyle>
          <a:p>
            <a:r>
              <a:rPr lang="en-US" altLang="zh-CN" dirty="0">
                <a:solidFill>
                  <a:schemeClr val="bg1">
                    <a:lumMod val="50000"/>
                  </a:schemeClr>
                </a:solidFill>
              </a:rPr>
              <a:t>1</a:t>
            </a:r>
            <a:endParaRPr lang="zh-CN" altLang="en-US" dirty="0">
              <a:solidFill>
                <a:schemeClr val="bg1">
                  <a:lumMod val="50000"/>
                </a:schemeClr>
              </a:solidFill>
            </a:endParaRPr>
          </a:p>
        </p:txBody>
      </p:sp>
      <p:sp>
        <p:nvSpPr>
          <p:cNvPr id="55" name="文本框 54"/>
          <p:cNvSpPr txBox="1"/>
          <p:nvPr>
            <p:custDataLst>
              <p:tags r:id="rId2"/>
            </p:custDataLst>
          </p:nvPr>
        </p:nvSpPr>
        <p:spPr>
          <a:xfrm>
            <a:off x="6349599" y="4528338"/>
            <a:ext cx="566420" cy="831222"/>
          </a:xfrm>
          <a:prstGeom prst="rect">
            <a:avLst/>
          </a:prstGeom>
          <a:noFill/>
        </p:spPr>
        <p:txBody>
          <a:bodyPr wrap="none" rtlCol="0">
            <a:spAutoFit/>
          </a:bodyPr>
          <a:lstStyle/>
          <a:p>
            <a:r>
              <a:rPr lang="en-US" altLang="zh-CN" sz="4800">
                <a:solidFill>
                  <a:schemeClr val="bg1">
                    <a:lumMod val="50000"/>
                  </a:schemeClr>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rPr>
              <a:t>6</a:t>
            </a:r>
            <a:endParaRPr lang="zh-CN" altLang="en-US" sz="4800" dirty="0">
              <a:solidFill>
                <a:schemeClr val="bg1">
                  <a:lumMod val="50000"/>
                </a:schemeClr>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endParaRPr>
          </a:p>
        </p:txBody>
      </p:sp>
      <p:sp>
        <p:nvSpPr>
          <p:cNvPr id="56" name="文本框 55"/>
          <p:cNvSpPr txBox="1"/>
          <p:nvPr>
            <p:custDataLst>
              <p:tags r:id="rId3"/>
            </p:custDataLst>
          </p:nvPr>
        </p:nvSpPr>
        <p:spPr>
          <a:xfrm>
            <a:off x="622220" y="2780236"/>
            <a:ext cx="566420" cy="831222"/>
          </a:xfrm>
          <a:prstGeom prst="rect">
            <a:avLst/>
          </a:prstGeom>
          <a:noFill/>
        </p:spPr>
        <p:txBody>
          <a:bodyPr wrap="none" rtlCol="0">
            <a:spAutoFit/>
          </a:bodyPr>
          <a:lstStyle>
            <a:defPPr>
              <a:defRPr lang="zh-CN"/>
            </a:defPPr>
            <a:lvl1pPr>
              <a:defRPr sz="4800">
                <a:solidFill>
                  <a:srgbClr val="C00000"/>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defRPr>
            </a:lvl1pPr>
          </a:lstStyle>
          <a:p>
            <a:r>
              <a:rPr lang="en-US" altLang="zh-CN">
                <a:solidFill>
                  <a:schemeClr val="bg1">
                    <a:lumMod val="50000"/>
                  </a:schemeClr>
                </a:solidFill>
              </a:rPr>
              <a:t>2</a:t>
            </a:r>
            <a:endParaRPr lang="zh-CN" altLang="en-US" dirty="0">
              <a:solidFill>
                <a:schemeClr val="bg1">
                  <a:lumMod val="50000"/>
                </a:schemeClr>
              </a:solidFill>
            </a:endParaRPr>
          </a:p>
        </p:txBody>
      </p:sp>
      <p:sp>
        <p:nvSpPr>
          <p:cNvPr id="57" name="文本框 56"/>
          <p:cNvSpPr txBox="1"/>
          <p:nvPr>
            <p:custDataLst>
              <p:tags r:id="rId4"/>
            </p:custDataLst>
          </p:nvPr>
        </p:nvSpPr>
        <p:spPr>
          <a:xfrm>
            <a:off x="6349599" y="2780236"/>
            <a:ext cx="566420" cy="831222"/>
          </a:xfrm>
          <a:prstGeom prst="rect">
            <a:avLst/>
          </a:prstGeom>
          <a:noFill/>
        </p:spPr>
        <p:txBody>
          <a:bodyPr wrap="none" rtlCol="0">
            <a:spAutoFit/>
          </a:bodyPr>
          <a:lstStyle/>
          <a:p>
            <a:r>
              <a:rPr lang="en-US" altLang="zh-CN" sz="4800" dirty="0">
                <a:solidFill>
                  <a:schemeClr val="bg1">
                    <a:lumMod val="50000"/>
                  </a:schemeClr>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rPr>
              <a:t>5</a:t>
            </a:r>
            <a:endParaRPr lang="zh-CN" altLang="en-US" sz="4800" dirty="0">
              <a:solidFill>
                <a:schemeClr val="bg1">
                  <a:lumMod val="50000"/>
                </a:schemeClr>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endParaRPr>
          </a:p>
        </p:txBody>
      </p:sp>
      <p:sp>
        <p:nvSpPr>
          <p:cNvPr id="58" name="文本框 57"/>
          <p:cNvSpPr txBox="1"/>
          <p:nvPr>
            <p:custDataLst>
              <p:tags r:id="rId5"/>
            </p:custDataLst>
          </p:nvPr>
        </p:nvSpPr>
        <p:spPr>
          <a:xfrm>
            <a:off x="622220" y="4583988"/>
            <a:ext cx="566420" cy="831222"/>
          </a:xfrm>
          <a:prstGeom prst="rect">
            <a:avLst/>
          </a:prstGeom>
          <a:noFill/>
        </p:spPr>
        <p:txBody>
          <a:bodyPr wrap="none" rtlCol="0">
            <a:spAutoFit/>
          </a:bodyPr>
          <a:lstStyle>
            <a:defPPr>
              <a:defRPr lang="zh-CN"/>
            </a:defPPr>
            <a:lvl1pPr>
              <a:defRPr sz="4800">
                <a:solidFill>
                  <a:srgbClr val="C00000"/>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defRPr>
            </a:lvl1pPr>
          </a:lstStyle>
          <a:p>
            <a:r>
              <a:rPr lang="en-US" altLang="zh-CN">
                <a:solidFill>
                  <a:schemeClr val="bg1">
                    <a:lumMod val="50000"/>
                  </a:schemeClr>
                </a:solidFill>
              </a:rPr>
              <a:t>3</a:t>
            </a:r>
            <a:endParaRPr lang="zh-CN" altLang="en-US" dirty="0">
              <a:solidFill>
                <a:schemeClr val="bg1">
                  <a:lumMod val="50000"/>
                </a:schemeClr>
              </a:solidFill>
            </a:endParaRPr>
          </a:p>
        </p:txBody>
      </p:sp>
      <p:sp>
        <p:nvSpPr>
          <p:cNvPr id="59" name="文本框 58"/>
          <p:cNvSpPr txBox="1"/>
          <p:nvPr>
            <p:custDataLst>
              <p:tags r:id="rId6"/>
            </p:custDataLst>
          </p:nvPr>
        </p:nvSpPr>
        <p:spPr>
          <a:xfrm>
            <a:off x="6349599" y="1007852"/>
            <a:ext cx="566420" cy="831222"/>
          </a:xfrm>
          <a:prstGeom prst="rect">
            <a:avLst/>
          </a:prstGeom>
          <a:noFill/>
        </p:spPr>
        <p:txBody>
          <a:bodyPr wrap="none" rtlCol="0">
            <a:spAutoFit/>
          </a:bodyPr>
          <a:lstStyle/>
          <a:p>
            <a:r>
              <a:rPr lang="en-US" altLang="zh-CN" sz="4800">
                <a:solidFill>
                  <a:schemeClr val="bg1">
                    <a:lumMod val="50000"/>
                  </a:schemeClr>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rPr>
              <a:t>4</a:t>
            </a:r>
            <a:endParaRPr lang="zh-CN" altLang="en-US" sz="4800" dirty="0">
              <a:solidFill>
                <a:schemeClr val="bg1">
                  <a:lumMod val="50000"/>
                </a:schemeClr>
              </a:solidFill>
              <a:effectLst>
                <a:outerShdw blurRad="60007" dist="200025" dir="15000000" sy="30000" kx="-1800000" algn="bl" rotWithShape="0">
                  <a:prstClr val="black">
                    <a:alpha val="32000"/>
                  </a:prstClr>
                </a:outerShdw>
              </a:effectLst>
              <a:latin typeface="华文中宋" panose="02010600040101010101" pitchFamily="2" charset="-122"/>
              <a:ea typeface="华文中宋" panose="02010600040101010101" pitchFamily="2" charset="-122"/>
            </a:endParaRPr>
          </a:p>
        </p:txBody>
      </p:sp>
      <p:grpSp>
        <p:nvGrpSpPr>
          <p:cNvPr id="60" name="组合 59"/>
          <p:cNvGrpSpPr/>
          <p:nvPr/>
        </p:nvGrpSpPr>
        <p:grpSpPr>
          <a:xfrm>
            <a:off x="4696823" y="559351"/>
            <a:ext cx="2874853" cy="468000"/>
            <a:chOff x="1195503" y="4601631"/>
            <a:chExt cx="2874853" cy="468000"/>
          </a:xfrm>
        </p:grpSpPr>
        <p:sp>
          <p:nvSpPr>
            <p:cNvPr id="61" name="对角圆角矩形 60"/>
            <p:cNvSpPr/>
            <p:nvPr/>
          </p:nvSpPr>
          <p:spPr>
            <a:xfrm>
              <a:off x="1195503" y="4601631"/>
              <a:ext cx="2874853"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提出全球发展倡议</a:t>
              </a:r>
            </a:p>
          </p:txBody>
        </p:sp>
        <p:sp>
          <p:nvSpPr>
            <p:cNvPr id="62" name="对角圆角矩形 61"/>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srcRect t="17976" b="20899"/>
          <a:stretch>
            <a:fillRect/>
          </a:stretch>
        </p:blipFill>
        <p:spPr>
          <a:xfrm>
            <a:off x="0" y="1099500"/>
            <a:ext cx="12192000" cy="5314000"/>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grpSp>
        <p:nvGrpSpPr>
          <p:cNvPr id="25" name="组合 24"/>
          <p:cNvGrpSpPr/>
          <p:nvPr/>
        </p:nvGrpSpPr>
        <p:grpSpPr>
          <a:xfrm>
            <a:off x="5476156" y="1623769"/>
            <a:ext cx="6732129" cy="3752176"/>
            <a:chOff x="8088750" y="2984204"/>
            <a:chExt cx="3600000" cy="3281404"/>
          </a:xfrm>
        </p:grpSpPr>
        <p:sp>
          <p:nvSpPr>
            <p:cNvPr id="31" name="işlídê"/>
            <p:cNvSpPr/>
            <p:nvPr/>
          </p:nvSpPr>
          <p:spPr>
            <a:xfrm>
              <a:off x="8088750" y="2984204"/>
              <a:ext cx="3600000" cy="32400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custDataLst>
                <p:tags r:id="rId1"/>
              </p:custDataLst>
            </p:nvPr>
          </p:nvSpPr>
          <p:spPr>
            <a:xfrm>
              <a:off x="8484750" y="3302375"/>
              <a:ext cx="2808000" cy="2592000"/>
            </a:xfrm>
            <a:prstGeom prst="rect">
              <a:avLst/>
            </a:prstGeom>
            <a:noFill/>
          </p:spPr>
          <p:txBody>
            <a:bodyPr wrap="square" lIns="0" tIns="0" rIns="0" bIns="0" rtlCol="0"/>
            <a:lstStyle/>
            <a:p>
              <a:pPr algn="just">
                <a:lnSpc>
                  <a:spcPct val="150000"/>
                </a:lnSpc>
              </a:pP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mn-ea"/>
                </a:rPr>
                <a:t>　　</a:t>
              </a:r>
            </a:p>
          </p:txBody>
        </p:sp>
        <p:sp>
          <p:nvSpPr>
            <p:cNvPr id="35" name="矩形 34"/>
            <p:cNvSpPr/>
            <p:nvPr/>
          </p:nvSpPr>
          <p:spPr>
            <a:xfrm>
              <a:off x="9472796" y="6182800"/>
              <a:ext cx="1219200" cy="82808"/>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6673770" y="1757999"/>
            <a:ext cx="5061149" cy="3415030"/>
          </a:xfrm>
          <a:prstGeom prst="rect">
            <a:avLst/>
          </a:prstGeom>
          <a:noFill/>
        </p:spPr>
        <p:txBody>
          <a:bodyPr wrap="square" rtlCol="0" anchor="t">
            <a:spAutoFit/>
          </a:bodyPr>
          <a:lstStyle/>
          <a:p>
            <a:pPr algn="just">
              <a:lnSpc>
                <a:spcPct val="15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根据中国贸促会的数据，</a:t>
            </a:r>
            <a:r>
              <a:rPr lang="en-US" altLang="zh-CN"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2022</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年前5个月，全国贸促系统原产地证书签证金额共计1553.4亿美元，同比增长</a:t>
            </a:r>
            <a:r>
              <a:rPr lang="zh-CN" altLang="en-US"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23.95%</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。值得注意的是</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区域全面经济伙伴关系协定</a:t>
            </a:r>
            <a:r>
              <a:rPr lang="en-US" altLang="zh-CN"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a:t>
            </a:r>
            <a:r>
              <a:rPr lang="en-GB" altLang="zh-CN" dirty="0">
                <a:latin typeface="微软雅黑" panose="020B0503020204020204" pitchFamily="34" charset="-122"/>
                <a:ea typeface="微软雅黑" panose="020B0503020204020204" pitchFamily="34" charset="-122"/>
                <a:cs typeface="微软雅黑" panose="020B0503020204020204" pitchFamily="34" charset="-122"/>
              </a:rPr>
              <a:t>RCEP</a:t>
            </a:r>
            <a:r>
              <a:rPr lang="zh-CN" altLang="en-GB"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也是中国和日本两国首次达成自贸安排，对中国向日本出口的拉动作用显著。连续5个月，日本位居全国贸促系统RCEP原产地证书签证金额排名首位，每月签证金额占比都超过</a:t>
            </a:r>
            <a:r>
              <a:rPr lang="zh-CN" altLang="en-US"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90%</a:t>
            </a:r>
            <a:r>
              <a:rPr lang="zh-CN" altLang="en-US"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p>
        </p:txBody>
      </p:sp>
      <p:grpSp>
        <p:nvGrpSpPr>
          <p:cNvPr id="3" name="组合 2"/>
          <p:cNvGrpSpPr/>
          <p:nvPr/>
        </p:nvGrpSpPr>
        <p:grpSpPr>
          <a:xfrm>
            <a:off x="241539" y="1432554"/>
            <a:ext cx="5975151" cy="4891810"/>
            <a:chOff x="225254" y="1419854"/>
            <a:chExt cx="5975151" cy="4891810"/>
          </a:xfrm>
        </p:grpSpPr>
        <p:pic>
          <p:nvPicPr>
            <p:cNvPr id="122" name="图片 121"/>
            <p:cNvPicPr/>
            <p:nvPr/>
          </p:nvPicPr>
          <p:blipFill>
            <a:blip r:embed="rId4"/>
            <a:stretch>
              <a:fillRect/>
            </a:stretch>
          </p:blipFill>
          <p:spPr>
            <a:xfrm>
              <a:off x="225254" y="1419854"/>
              <a:ext cx="5975151" cy="4018289"/>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3" name="文本框 12"/>
            <p:cNvSpPr txBox="1"/>
            <p:nvPr/>
          </p:nvSpPr>
          <p:spPr>
            <a:xfrm>
              <a:off x="552179" y="5556649"/>
              <a:ext cx="5321300" cy="755015"/>
            </a:xfrm>
            <a:prstGeom prst="rect">
              <a:avLst/>
            </a:prstGeom>
            <a:noFill/>
          </p:spPr>
          <p:txBody>
            <a:bodyPr wrap="square">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       2020年11月15日上午，国务院总理李克强在北京人民大会堂出席区域全面经济伙伴关系协定（RCEP）</a:t>
              </a:r>
              <a:r>
                <a:rPr lang="zh-CN" altLang="en-US" sz="1200" dirty="0">
                  <a:solidFill>
                    <a:schemeClr val="bg1"/>
                  </a:solidFill>
                  <a:latin typeface="微软雅黑" panose="020B0503020204020204" pitchFamily="34" charset="-122"/>
                  <a:ea typeface="微软雅黑" panose="020B0503020204020204" pitchFamily="34" charset="-122"/>
                  <a:sym typeface="+mn-ea"/>
                </a:rPr>
                <a:t>第四次</a:t>
              </a:r>
              <a:r>
                <a:rPr lang="zh-CN" altLang="en-US" sz="1200" dirty="0">
                  <a:solidFill>
                    <a:schemeClr val="bg1"/>
                  </a:solidFill>
                  <a:latin typeface="微软雅黑" panose="020B0503020204020204" pitchFamily="34" charset="-122"/>
                  <a:ea typeface="微软雅黑" panose="020B0503020204020204" pitchFamily="34" charset="-122"/>
                </a:rPr>
                <a:t>领导人会议。东盟十国以及韩国、日本、澳大利亚、新西兰等国家领导人与会。会议以视频形式举行</a:t>
              </a:r>
              <a:endParaRPr lang="zh-CN" altLang="en-US" sz="1200" dirty="0">
                <a:solidFill>
                  <a:schemeClr val="bg1"/>
                </a:solidFill>
                <a:highlight>
                  <a:srgbClr val="FFFF00"/>
                </a:highligh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山上的风景&#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
            <a:ext cx="16103039" cy="6858000"/>
          </a:xfrm>
          <a:prstGeom prst="rect">
            <a:avLst/>
          </a:prstGeom>
        </p:spPr>
      </p:pic>
      <p:sp>
        <p:nvSpPr>
          <p:cNvPr id="14" name="矩形 13"/>
          <p:cNvSpPr/>
          <p:nvPr/>
        </p:nvSpPr>
        <p:spPr>
          <a:xfrm>
            <a:off x="0" y="3429000"/>
            <a:ext cx="12192000" cy="3428996"/>
          </a:xfrm>
          <a:prstGeom prst="rect">
            <a:avLst/>
          </a:prstGeom>
          <a:gradFill>
            <a:gsLst>
              <a:gs pos="0">
                <a:srgbClr val="1D4C6D">
                  <a:alpha val="22000"/>
                </a:srgbClr>
              </a:gs>
              <a:gs pos="100000">
                <a:srgbClr val="1D4C6D">
                  <a:alpha val="0"/>
                </a:srgbClr>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grpSp>
        <p:nvGrpSpPr>
          <p:cNvPr id="5" name="组合 4"/>
          <p:cNvGrpSpPr/>
          <p:nvPr/>
        </p:nvGrpSpPr>
        <p:grpSpPr>
          <a:xfrm>
            <a:off x="0" y="3428996"/>
            <a:ext cx="12505915" cy="830997"/>
            <a:chOff x="-63661" y="1843890"/>
            <a:chExt cx="12505915" cy="830997"/>
          </a:xfrm>
        </p:grpSpPr>
        <p:sp>
          <p:nvSpPr>
            <p:cNvPr id="6" name="矩形 5"/>
            <p:cNvSpPr/>
            <p:nvPr/>
          </p:nvSpPr>
          <p:spPr>
            <a:xfrm>
              <a:off x="2694107" y="1843890"/>
              <a:ext cx="7072032" cy="830997"/>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3200" b="1" dirty="0">
                  <a:solidFill>
                    <a:schemeClr val="bg1"/>
                  </a:solidFill>
                  <a:effectLst>
                    <a:outerShdw blurRad="38100" dist="38100" dir="2700000" algn="tl">
                      <a:srgbClr val="000000">
                        <a:alpha val="98000"/>
                      </a:srgbClr>
                    </a:outerShdw>
                  </a:effectLst>
                  <a:latin typeface="华文中宋" panose="02010600040101010101" pitchFamily="2" charset="-122"/>
                  <a:ea typeface="华文中宋" panose="02010600040101010101" pitchFamily="2" charset="-122"/>
                </a:rPr>
                <a:t>坚持交流互鉴，建设开放包容的世界</a:t>
              </a:r>
            </a:p>
          </p:txBody>
        </p:sp>
        <p:cxnSp>
          <p:nvCxnSpPr>
            <p:cNvPr id="7" name="直接连接符 6"/>
            <p:cNvCxnSpPr/>
            <p:nvPr/>
          </p:nvCxnSpPr>
          <p:spPr>
            <a:xfrm flipH="1">
              <a:off x="9560158" y="238222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3661" y="238222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sp>
        <p:nvSpPr>
          <p:cNvPr id="10" name="文本框 9"/>
          <p:cNvSpPr txBox="1"/>
          <p:nvPr/>
        </p:nvSpPr>
        <p:spPr>
          <a:xfrm>
            <a:off x="1379220" y="4348333"/>
            <a:ext cx="9433560" cy="1422954"/>
          </a:xfrm>
          <a:prstGeom prst="rect">
            <a:avLst/>
          </a:prstGeom>
          <a:noFill/>
        </p:spPr>
        <p:txBody>
          <a:bodyPr wrap="square" rtlCol="0">
            <a:spAutoFit/>
          </a:bodyPr>
          <a:lstStyle/>
          <a:p>
            <a:pPr algn="just"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不同历史和国情，不同民族和习俗，孕育了不同文明，使世界更加丰富多彩。文明没有高下、优劣之分，只有特色、地域之别。文明差异不应该成为世界冲突的根源，而应该成为人类文明进步的动力。</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 y="0"/>
            <a:ext cx="12192000" cy="6858000"/>
          </a:xfrm>
          <a:prstGeom prst="rect">
            <a:avLst/>
          </a:prstGeom>
          <a:noFill/>
        </p:spPr>
      </p:pic>
      <p:grpSp>
        <p:nvGrpSpPr>
          <p:cNvPr id="12" name="组合 11"/>
          <p:cNvGrpSpPr/>
          <p:nvPr/>
        </p:nvGrpSpPr>
        <p:grpSpPr>
          <a:xfrm>
            <a:off x="321317" y="1757083"/>
            <a:ext cx="11606400" cy="4408179"/>
            <a:chOff x="340243" y="714970"/>
            <a:chExt cx="11515060" cy="5196733"/>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65" r="2569"/>
            <a:stretch>
              <a:fillRect/>
            </a:stretch>
          </p:blipFill>
          <p:spPr>
            <a:xfrm>
              <a:off x="340243" y="1994763"/>
              <a:ext cx="11515060" cy="3916940"/>
            </a:xfrm>
            <a:prstGeom prst="rect">
              <a:avLst/>
            </a:prstGeom>
          </p:spPr>
        </p:pic>
        <p:sp>
          <p:nvSpPr>
            <p:cNvPr id="14" name="矩形 13"/>
            <p:cNvSpPr/>
            <p:nvPr/>
          </p:nvSpPr>
          <p:spPr>
            <a:xfrm>
              <a:off x="1056000" y="714970"/>
              <a:ext cx="10080000" cy="4879793"/>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grpSp>
      <p:sp>
        <p:nvSpPr>
          <p:cNvPr id="15" name="矩形 14"/>
          <p:cNvSpPr/>
          <p:nvPr/>
        </p:nvSpPr>
        <p:spPr>
          <a:xfrm>
            <a:off x="1849785" y="2393070"/>
            <a:ext cx="8545887" cy="2775760"/>
          </a:xfrm>
          <a:prstGeom prst="rect">
            <a:avLst/>
          </a:prstGeom>
        </p:spPr>
        <p:txBody>
          <a:bodyPr wrap="square">
            <a:spAutoFit/>
          </a:bodyPr>
          <a:lstStyle/>
          <a:p>
            <a:pPr indent="558800" algn="just" fontAlgn="auto">
              <a:lnSpc>
                <a:spcPct val="150000"/>
              </a:lnSpc>
            </a:pPr>
            <a:r>
              <a:rPr lang="zh-CN" altLang="en-US" sz="2400" b="1" kern="100" dirty="0">
                <a:latin typeface="楷体" panose="02010609060101010101" pitchFamily="49" charset="-122"/>
                <a:ea typeface="楷体" panose="02010609060101010101" pitchFamily="49" charset="-122"/>
                <a:cs typeface="Times New Roman" panose="02020603050405020304" pitchFamily="18" charset="0"/>
                <a:sym typeface="+mn-ea"/>
              </a:rPr>
              <a:t>习近平外交思想是习近平新时代中国特色社会主义思想的重要组成部分，是马克思主义基本原理同中国特色大国外交实践相结合的重大理论成果，是以习近平同志为核心的党中央治国理政思想在外交领域的集中体现，是新时代我国对外工作的根本遵循和行动指南。 </a:t>
            </a:r>
            <a:endParaRPr lang="en-US" altLang="zh-CN" sz="2400" b="1" kern="100" dirty="0">
              <a:latin typeface="楷体" panose="02010609060101010101" pitchFamily="49" charset="-122"/>
              <a:ea typeface="楷体" panose="02010609060101010101" pitchFamily="49" charset="-122"/>
              <a:cs typeface="Times New Roman" panose="02020603050405020304" pitchFamily="18" charset="0"/>
              <a:sym typeface="+mn-ea"/>
            </a:endParaRPr>
          </a:p>
        </p:txBody>
      </p:sp>
      <p:grpSp>
        <p:nvGrpSpPr>
          <p:cNvPr id="17" name="组合 16"/>
          <p:cNvGrpSpPr/>
          <p:nvPr/>
        </p:nvGrpSpPr>
        <p:grpSpPr>
          <a:xfrm>
            <a:off x="3704100" y="785898"/>
            <a:ext cx="4783801" cy="376895"/>
            <a:chOff x="3704100" y="785898"/>
            <a:chExt cx="4783801" cy="376895"/>
          </a:xfrm>
        </p:grpSpPr>
        <p:sp>
          <p:nvSpPr>
            <p:cNvPr id="19" name="文本框 18"/>
            <p:cNvSpPr txBox="1"/>
            <p:nvPr/>
          </p:nvSpPr>
          <p:spPr>
            <a:xfrm>
              <a:off x="4696836" y="785898"/>
              <a:ext cx="2854953" cy="376895"/>
            </a:xfrm>
            <a:custGeom>
              <a:avLst/>
              <a:gdLst/>
              <a:ahLst/>
              <a:cxnLst/>
              <a:rect l="l" t="t" r="r" b="b"/>
              <a:pathLst>
                <a:path w="2844131" h="375466">
                  <a:moveTo>
                    <a:pt x="2757563" y="260213"/>
                  </a:moveTo>
                  <a:cubicBezTo>
                    <a:pt x="2758555" y="259965"/>
                    <a:pt x="2759795" y="260089"/>
                    <a:pt x="2761283" y="260585"/>
                  </a:cubicBezTo>
                  <a:cubicBezTo>
                    <a:pt x="2798987" y="261577"/>
                    <a:pt x="2825279" y="273484"/>
                    <a:pt x="2840162" y="296304"/>
                  </a:cubicBezTo>
                  <a:cubicBezTo>
                    <a:pt x="2848100" y="314163"/>
                    <a:pt x="2844131" y="328550"/>
                    <a:pt x="2828256" y="339464"/>
                  </a:cubicBezTo>
                  <a:cubicBezTo>
                    <a:pt x="2808412" y="347402"/>
                    <a:pt x="2795514" y="342937"/>
                    <a:pt x="2789561" y="326070"/>
                  </a:cubicBezTo>
                  <a:cubicBezTo>
                    <a:pt x="2783608" y="302257"/>
                    <a:pt x="2773190" y="282413"/>
                    <a:pt x="2758307" y="266538"/>
                  </a:cubicBezTo>
                  <a:cubicBezTo>
                    <a:pt x="2755330" y="264554"/>
                    <a:pt x="2754338" y="263066"/>
                    <a:pt x="2755330" y="262074"/>
                  </a:cubicBezTo>
                  <a:cubicBezTo>
                    <a:pt x="2755826" y="261081"/>
                    <a:pt x="2756571" y="260461"/>
                    <a:pt x="2757563" y="260213"/>
                  </a:cubicBezTo>
                  <a:close/>
                  <a:moveTo>
                    <a:pt x="2527623" y="254632"/>
                  </a:moveTo>
                  <a:cubicBezTo>
                    <a:pt x="2528615" y="253640"/>
                    <a:pt x="2530104" y="254632"/>
                    <a:pt x="2532088" y="257609"/>
                  </a:cubicBezTo>
                  <a:cubicBezTo>
                    <a:pt x="2551932" y="291343"/>
                    <a:pt x="2556397" y="319124"/>
                    <a:pt x="2545483" y="340952"/>
                  </a:cubicBezTo>
                  <a:cubicBezTo>
                    <a:pt x="2534568" y="357820"/>
                    <a:pt x="2520182" y="363277"/>
                    <a:pt x="2502322" y="357323"/>
                  </a:cubicBezTo>
                  <a:cubicBezTo>
                    <a:pt x="2483471" y="346409"/>
                    <a:pt x="2479502" y="334007"/>
                    <a:pt x="2490416" y="320116"/>
                  </a:cubicBezTo>
                  <a:cubicBezTo>
                    <a:pt x="2508275" y="301265"/>
                    <a:pt x="2519686" y="280925"/>
                    <a:pt x="2524647" y="259097"/>
                  </a:cubicBezTo>
                  <a:cubicBezTo>
                    <a:pt x="2525639" y="256120"/>
                    <a:pt x="2526631" y="254632"/>
                    <a:pt x="2527623" y="254632"/>
                  </a:cubicBezTo>
                  <a:close/>
                  <a:moveTo>
                    <a:pt x="2569481" y="252586"/>
                  </a:moveTo>
                  <a:cubicBezTo>
                    <a:pt x="2571093" y="252462"/>
                    <a:pt x="2573016" y="252648"/>
                    <a:pt x="2575248" y="253144"/>
                  </a:cubicBezTo>
                  <a:cubicBezTo>
                    <a:pt x="2591123" y="253144"/>
                    <a:pt x="2607990" y="255624"/>
                    <a:pt x="2625850" y="260585"/>
                  </a:cubicBezTo>
                  <a:cubicBezTo>
                    <a:pt x="2634779" y="264554"/>
                    <a:pt x="2635276" y="270011"/>
                    <a:pt x="2627338" y="276956"/>
                  </a:cubicBezTo>
                  <a:cubicBezTo>
                    <a:pt x="2623369" y="278941"/>
                    <a:pt x="2621385" y="282909"/>
                    <a:pt x="2621385" y="288863"/>
                  </a:cubicBezTo>
                  <a:lnTo>
                    <a:pt x="2621385" y="311187"/>
                  </a:lnTo>
                  <a:cubicBezTo>
                    <a:pt x="2621385" y="319124"/>
                    <a:pt x="2627834" y="323093"/>
                    <a:pt x="2640733" y="323093"/>
                  </a:cubicBezTo>
                  <a:lnTo>
                    <a:pt x="2691334" y="323093"/>
                  </a:lnTo>
                  <a:cubicBezTo>
                    <a:pt x="2706217" y="323093"/>
                    <a:pt x="2717627" y="306226"/>
                    <a:pt x="2725565" y="272491"/>
                  </a:cubicBezTo>
                  <a:cubicBezTo>
                    <a:pt x="2727549" y="263562"/>
                    <a:pt x="2730029" y="259593"/>
                    <a:pt x="2733006" y="260585"/>
                  </a:cubicBezTo>
                  <a:cubicBezTo>
                    <a:pt x="2735983" y="261577"/>
                    <a:pt x="2737967" y="265546"/>
                    <a:pt x="2738959" y="272491"/>
                  </a:cubicBezTo>
                  <a:cubicBezTo>
                    <a:pt x="2738959" y="295312"/>
                    <a:pt x="2745905" y="309202"/>
                    <a:pt x="2759795" y="314163"/>
                  </a:cubicBezTo>
                  <a:cubicBezTo>
                    <a:pt x="2768725" y="319124"/>
                    <a:pt x="2773686" y="324581"/>
                    <a:pt x="2774678" y="330534"/>
                  </a:cubicBezTo>
                  <a:cubicBezTo>
                    <a:pt x="2774678" y="340456"/>
                    <a:pt x="2769717" y="348394"/>
                    <a:pt x="2759795" y="354347"/>
                  </a:cubicBezTo>
                  <a:cubicBezTo>
                    <a:pt x="2741936" y="363277"/>
                    <a:pt x="2722588" y="367741"/>
                    <a:pt x="2701752" y="367741"/>
                  </a:cubicBezTo>
                  <a:lnTo>
                    <a:pt x="2609479" y="367741"/>
                  </a:lnTo>
                  <a:cubicBezTo>
                    <a:pt x="2581697" y="366749"/>
                    <a:pt x="2567311" y="351866"/>
                    <a:pt x="2566318" y="323093"/>
                  </a:cubicBezTo>
                  <a:lnTo>
                    <a:pt x="2566318" y="306722"/>
                  </a:lnTo>
                  <a:cubicBezTo>
                    <a:pt x="2566318" y="282909"/>
                    <a:pt x="2565326" y="268027"/>
                    <a:pt x="2563342" y="262074"/>
                  </a:cubicBezTo>
                  <a:cubicBezTo>
                    <a:pt x="2562598" y="256120"/>
                    <a:pt x="2564644" y="252958"/>
                    <a:pt x="2569481" y="252586"/>
                  </a:cubicBezTo>
                  <a:close/>
                  <a:moveTo>
                    <a:pt x="2105547" y="224866"/>
                  </a:moveTo>
                  <a:cubicBezTo>
                    <a:pt x="2107531" y="224866"/>
                    <a:pt x="2109515" y="226851"/>
                    <a:pt x="2111500" y="230820"/>
                  </a:cubicBezTo>
                  <a:cubicBezTo>
                    <a:pt x="2128367" y="265546"/>
                    <a:pt x="2131839" y="295808"/>
                    <a:pt x="2121918" y="321605"/>
                  </a:cubicBezTo>
                  <a:cubicBezTo>
                    <a:pt x="2111004" y="337480"/>
                    <a:pt x="2095625" y="342441"/>
                    <a:pt x="2075781" y="336488"/>
                  </a:cubicBezTo>
                  <a:cubicBezTo>
                    <a:pt x="2058914" y="325573"/>
                    <a:pt x="2056433" y="311187"/>
                    <a:pt x="2068340" y="293327"/>
                  </a:cubicBezTo>
                  <a:cubicBezTo>
                    <a:pt x="2087191" y="275468"/>
                    <a:pt x="2098105" y="254632"/>
                    <a:pt x="2101082" y="230820"/>
                  </a:cubicBezTo>
                  <a:cubicBezTo>
                    <a:pt x="2101082" y="226851"/>
                    <a:pt x="2102570" y="224866"/>
                    <a:pt x="2105547" y="224866"/>
                  </a:cubicBezTo>
                  <a:close/>
                  <a:moveTo>
                    <a:pt x="2333998" y="224494"/>
                  </a:moveTo>
                  <a:cubicBezTo>
                    <a:pt x="2335486" y="224246"/>
                    <a:pt x="2337222" y="224370"/>
                    <a:pt x="2339207" y="224866"/>
                  </a:cubicBezTo>
                  <a:cubicBezTo>
                    <a:pt x="2379887" y="235781"/>
                    <a:pt x="2406676" y="255624"/>
                    <a:pt x="2419574" y="284398"/>
                  </a:cubicBezTo>
                  <a:cubicBezTo>
                    <a:pt x="2427512" y="303249"/>
                    <a:pt x="2424039" y="318132"/>
                    <a:pt x="2409156" y="329046"/>
                  </a:cubicBezTo>
                  <a:cubicBezTo>
                    <a:pt x="2386336" y="337976"/>
                    <a:pt x="2371453" y="331030"/>
                    <a:pt x="2364508" y="308210"/>
                  </a:cubicBezTo>
                  <a:cubicBezTo>
                    <a:pt x="2360539" y="277452"/>
                    <a:pt x="2349625" y="252648"/>
                    <a:pt x="2331765" y="233796"/>
                  </a:cubicBezTo>
                  <a:cubicBezTo>
                    <a:pt x="2329781" y="230820"/>
                    <a:pt x="2329285" y="228339"/>
                    <a:pt x="2330277" y="226355"/>
                  </a:cubicBezTo>
                  <a:cubicBezTo>
                    <a:pt x="2331269" y="225363"/>
                    <a:pt x="2332509" y="224742"/>
                    <a:pt x="2333998" y="224494"/>
                  </a:cubicBezTo>
                  <a:close/>
                  <a:moveTo>
                    <a:pt x="2151683" y="214449"/>
                  </a:moveTo>
                  <a:cubicBezTo>
                    <a:pt x="2174504" y="217425"/>
                    <a:pt x="2191867" y="220402"/>
                    <a:pt x="2203773" y="223378"/>
                  </a:cubicBezTo>
                  <a:cubicBezTo>
                    <a:pt x="2215679" y="228339"/>
                    <a:pt x="2217168" y="234788"/>
                    <a:pt x="2208238" y="242726"/>
                  </a:cubicBezTo>
                  <a:cubicBezTo>
                    <a:pt x="2204269" y="245702"/>
                    <a:pt x="2202285" y="250663"/>
                    <a:pt x="2202285" y="257609"/>
                  </a:cubicBezTo>
                  <a:lnTo>
                    <a:pt x="2202285" y="296304"/>
                  </a:lnTo>
                  <a:cubicBezTo>
                    <a:pt x="2200300" y="312179"/>
                    <a:pt x="2208734" y="319620"/>
                    <a:pt x="2227586" y="318628"/>
                  </a:cubicBezTo>
                  <a:lnTo>
                    <a:pt x="2267769" y="318628"/>
                  </a:lnTo>
                  <a:cubicBezTo>
                    <a:pt x="2291582" y="321605"/>
                    <a:pt x="2306465" y="304241"/>
                    <a:pt x="2312418" y="266538"/>
                  </a:cubicBezTo>
                  <a:cubicBezTo>
                    <a:pt x="2314402" y="257609"/>
                    <a:pt x="2317379" y="254136"/>
                    <a:pt x="2321347" y="256120"/>
                  </a:cubicBezTo>
                  <a:cubicBezTo>
                    <a:pt x="2324324" y="255128"/>
                    <a:pt x="2325812" y="259097"/>
                    <a:pt x="2325812" y="268027"/>
                  </a:cubicBezTo>
                  <a:cubicBezTo>
                    <a:pt x="2325812" y="288863"/>
                    <a:pt x="2331765" y="302753"/>
                    <a:pt x="2343672" y="309698"/>
                  </a:cubicBezTo>
                  <a:cubicBezTo>
                    <a:pt x="2354586" y="314659"/>
                    <a:pt x="2359546" y="321109"/>
                    <a:pt x="2358554" y="329046"/>
                  </a:cubicBezTo>
                  <a:cubicBezTo>
                    <a:pt x="2359546" y="337976"/>
                    <a:pt x="2354090" y="345913"/>
                    <a:pt x="2342183" y="352859"/>
                  </a:cubicBezTo>
                  <a:cubicBezTo>
                    <a:pt x="2332262" y="360796"/>
                    <a:pt x="2315394" y="364765"/>
                    <a:pt x="2291582" y="364765"/>
                  </a:cubicBezTo>
                  <a:lnTo>
                    <a:pt x="2200797" y="364765"/>
                  </a:lnTo>
                  <a:cubicBezTo>
                    <a:pt x="2162101" y="365757"/>
                    <a:pt x="2143250" y="349386"/>
                    <a:pt x="2144242" y="315652"/>
                  </a:cubicBezTo>
                  <a:lnTo>
                    <a:pt x="2144242" y="281421"/>
                  </a:lnTo>
                  <a:cubicBezTo>
                    <a:pt x="2144242" y="259593"/>
                    <a:pt x="2142754" y="241734"/>
                    <a:pt x="2139777" y="227843"/>
                  </a:cubicBezTo>
                  <a:cubicBezTo>
                    <a:pt x="2137793" y="217921"/>
                    <a:pt x="2141762" y="213456"/>
                    <a:pt x="2151683" y="214449"/>
                  </a:cubicBezTo>
                  <a:close/>
                  <a:moveTo>
                    <a:pt x="2212703" y="202542"/>
                  </a:moveTo>
                  <a:cubicBezTo>
                    <a:pt x="2247429" y="206511"/>
                    <a:pt x="2269754" y="217425"/>
                    <a:pt x="2279675" y="235284"/>
                  </a:cubicBezTo>
                  <a:cubicBezTo>
                    <a:pt x="2284637" y="254136"/>
                    <a:pt x="2279675" y="268523"/>
                    <a:pt x="2264793" y="278445"/>
                  </a:cubicBezTo>
                  <a:cubicBezTo>
                    <a:pt x="2244949" y="286382"/>
                    <a:pt x="2233043" y="280925"/>
                    <a:pt x="2229074" y="262074"/>
                  </a:cubicBezTo>
                  <a:cubicBezTo>
                    <a:pt x="2226097" y="240245"/>
                    <a:pt x="2219152" y="223378"/>
                    <a:pt x="2208238" y="211472"/>
                  </a:cubicBezTo>
                  <a:cubicBezTo>
                    <a:pt x="2206254" y="209488"/>
                    <a:pt x="2205758" y="207503"/>
                    <a:pt x="2206750" y="205519"/>
                  </a:cubicBezTo>
                  <a:cubicBezTo>
                    <a:pt x="2206750" y="203534"/>
                    <a:pt x="2208734" y="202542"/>
                    <a:pt x="2212703" y="202542"/>
                  </a:cubicBezTo>
                  <a:close/>
                  <a:moveTo>
                    <a:pt x="1014934" y="199566"/>
                  </a:moveTo>
                  <a:lnTo>
                    <a:pt x="1014934" y="201054"/>
                  </a:lnTo>
                  <a:lnTo>
                    <a:pt x="1016422" y="201054"/>
                  </a:lnTo>
                  <a:close/>
                  <a:moveTo>
                    <a:pt x="2701752" y="151941"/>
                  </a:moveTo>
                  <a:lnTo>
                    <a:pt x="2701752" y="195101"/>
                  </a:lnTo>
                  <a:lnTo>
                    <a:pt x="2764260" y="195101"/>
                  </a:lnTo>
                  <a:lnTo>
                    <a:pt x="2764260" y="151941"/>
                  </a:lnTo>
                  <a:close/>
                  <a:moveTo>
                    <a:pt x="1853227" y="150824"/>
                  </a:moveTo>
                  <a:cubicBezTo>
                    <a:pt x="1855398" y="151073"/>
                    <a:pt x="1857847" y="151941"/>
                    <a:pt x="1860576" y="153429"/>
                  </a:cubicBezTo>
                  <a:cubicBezTo>
                    <a:pt x="1878435" y="160374"/>
                    <a:pt x="1896294" y="169304"/>
                    <a:pt x="1914154" y="180218"/>
                  </a:cubicBezTo>
                  <a:cubicBezTo>
                    <a:pt x="1918122" y="183195"/>
                    <a:pt x="1920107" y="186667"/>
                    <a:pt x="1920107" y="190636"/>
                  </a:cubicBezTo>
                  <a:cubicBezTo>
                    <a:pt x="1919115" y="193613"/>
                    <a:pt x="1916138" y="196093"/>
                    <a:pt x="1911177" y="198077"/>
                  </a:cubicBezTo>
                  <a:cubicBezTo>
                    <a:pt x="1905224" y="199070"/>
                    <a:pt x="1899271" y="204527"/>
                    <a:pt x="1893318" y="214449"/>
                  </a:cubicBezTo>
                  <a:cubicBezTo>
                    <a:pt x="1887365" y="226355"/>
                    <a:pt x="1877443" y="241734"/>
                    <a:pt x="1863552" y="260585"/>
                  </a:cubicBezTo>
                  <a:cubicBezTo>
                    <a:pt x="1862560" y="262570"/>
                    <a:pt x="1861568" y="264058"/>
                    <a:pt x="1860576" y="265050"/>
                  </a:cubicBezTo>
                  <a:cubicBezTo>
                    <a:pt x="1900263" y="285886"/>
                    <a:pt x="1945904" y="298784"/>
                    <a:pt x="1997497" y="303745"/>
                  </a:cubicBezTo>
                  <a:cubicBezTo>
                    <a:pt x="2003450" y="303745"/>
                    <a:pt x="2006427" y="305730"/>
                    <a:pt x="2006427" y="309698"/>
                  </a:cubicBezTo>
                  <a:cubicBezTo>
                    <a:pt x="2007419" y="311683"/>
                    <a:pt x="2004939" y="314659"/>
                    <a:pt x="1998986" y="318628"/>
                  </a:cubicBezTo>
                  <a:cubicBezTo>
                    <a:pt x="1987079" y="323589"/>
                    <a:pt x="1975173" y="337480"/>
                    <a:pt x="1963267" y="360300"/>
                  </a:cubicBezTo>
                  <a:cubicBezTo>
                    <a:pt x="1959298" y="371214"/>
                    <a:pt x="1952353" y="374191"/>
                    <a:pt x="1942431" y="369230"/>
                  </a:cubicBezTo>
                  <a:cubicBezTo>
                    <a:pt x="1886868" y="348394"/>
                    <a:pt x="1846685" y="327062"/>
                    <a:pt x="1821880" y="305234"/>
                  </a:cubicBezTo>
                  <a:cubicBezTo>
                    <a:pt x="1789138" y="332023"/>
                    <a:pt x="1732087" y="353851"/>
                    <a:pt x="1650728" y="370718"/>
                  </a:cubicBezTo>
                  <a:cubicBezTo>
                    <a:pt x="1642790" y="372702"/>
                    <a:pt x="1638822" y="372206"/>
                    <a:pt x="1638822" y="369230"/>
                  </a:cubicBezTo>
                  <a:cubicBezTo>
                    <a:pt x="1638822" y="364269"/>
                    <a:pt x="1641798" y="360796"/>
                    <a:pt x="1647751" y="358812"/>
                  </a:cubicBezTo>
                  <a:cubicBezTo>
                    <a:pt x="1714228" y="328054"/>
                    <a:pt x="1760861" y="296800"/>
                    <a:pt x="1787650" y="265050"/>
                  </a:cubicBezTo>
                  <a:cubicBezTo>
                    <a:pt x="1774751" y="246198"/>
                    <a:pt x="1760861" y="216929"/>
                    <a:pt x="1745978" y="177241"/>
                  </a:cubicBezTo>
                  <a:cubicBezTo>
                    <a:pt x="1744986" y="172281"/>
                    <a:pt x="1745978" y="168808"/>
                    <a:pt x="1748954" y="166824"/>
                  </a:cubicBezTo>
                  <a:cubicBezTo>
                    <a:pt x="1751931" y="164839"/>
                    <a:pt x="1754908" y="166327"/>
                    <a:pt x="1757884" y="171288"/>
                  </a:cubicBezTo>
                  <a:cubicBezTo>
                    <a:pt x="1770782" y="194109"/>
                    <a:pt x="1788642" y="214449"/>
                    <a:pt x="1811462" y="232308"/>
                  </a:cubicBezTo>
                  <a:cubicBezTo>
                    <a:pt x="1822376" y="216433"/>
                    <a:pt x="1832298" y="194109"/>
                    <a:pt x="1841228" y="165335"/>
                  </a:cubicBezTo>
                  <a:cubicBezTo>
                    <a:pt x="1842716" y="154917"/>
                    <a:pt x="1846716" y="150080"/>
                    <a:pt x="1853227" y="150824"/>
                  </a:cubicBezTo>
                  <a:close/>
                  <a:moveTo>
                    <a:pt x="2269258" y="117710"/>
                  </a:moveTo>
                  <a:lnTo>
                    <a:pt x="2269258" y="178730"/>
                  </a:lnTo>
                  <a:lnTo>
                    <a:pt x="2316883" y="178730"/>
                  </a:lnTo>
                  <a:lnTo>
                    <a:pt x="2316883" y="117710"/>
                  </a:lnTo>
                  <a:close/>
                  <a:moveTo>
                    <a:pt x="2163590" y="117710"/>
                  </a:moveTo>
                  <a:lnTo>
                    <a:pt x="2163590" y="178730"/>
                  </a:lnTo>
                  <a:lnTo>
                    <a:pt x="2211215" y="178730"/>
                  </a:lnTo>
                  <a:lnTo>
                    <a:pt x="2211215" y="117710"/>
                  </a:lnTo>
                  <a:close/>
                  <a:moveTo>
                    <a:pt x="1314972" y="111757"/>
                  </a:moveTo>
                  <a:cubicBezTo>
                    <a:pt x="1305050" y="127632"/>
                    <a:pt x="1293640" y="143011"/>
                    <a:pt x="1280741" y="157894"/>
                  </a:cubicBezTo>
                  <a:cubicBezTo>
                    <a:pt x="1307530" y="163847"/>
                    <a:pt x="1324894" y="174761"/>
                    <a:pt x="1332831" y="190636"/>
                  </a:cubicBezTo>
                  <a:cubicBezTo>
                    <a:pt x="1341761" y="166824"/>
                    <a:pt x="1347714" y="140531"/>
                    <a:pt x="1350690" y="111757"/>
                  </a:cubicBezTo>
                  <a:close/>
                  <a:moveTo>
                    <a:pt x="2701752" y="96874"/>
                  </a:moveTo>
                  <a:lnTo>
                    <a:pt x="2701752" y="140034"/>
                  </a:lnTo>
                  <a:lnTo>
                    <a:pt x="2764260" y="140034"/>
                  </a:lnTo>
                  <a:lnTo>
                    <a:pt x="2764260" y="96874"/>
                  </a:lnTo>
                  <a:close/>
                  <a:moveTo>
                    <a:pt x="2648174" y="92409"/>
                  </a:moveTo>
                  <a:cubicBezTo>
                    <a:pt x="2647182" y="93402"/>
                    <a:pt x="2644701" y="93898"/>
                    <a:pt x="2640733" y="93898"/>
                  </a:cubicBezTo>
                  <a:lnTo>
                    <a:pt x="2593108" y="93898"/>
                  </a:lnTo>
                  <a:lnTo>
                    <a:pt x="2593108" y="122175"/>
                  </a:lnTo>
                  <a:cubicBezTo>
                    <a:pt x="2616920" y="126144"/>
                    <a:pt x="2633291" y="133585"/>
                    <a:pt x="2642221" y="144499"/>
                  </a:cubicBezTo>
                  <a:cubicBezTo>
                    <a:pt x="2645197" y="147476"/>
                    <a:pt x="2647182" y="151445"/>
                    <a:pt x="2648174" y="156406"/>
                  </a:cubicBezTo>
                  <a:cubicBezTo>
                    <a:pt x="2648174" y="148468"/>
                    <a:pt x="2648174" y="140531"/>
                    <a:pt x="2648174" y="132593"/>
                  </a:cubicBezTo>
                  <a:lnTo>
                    <a:pt x="2648174" y="93898"/>
                  </a:lnTo>
                  <a:close/>
                  <a:moveTo>
                    <a:pt x="1842716" y="86456"/>
                  </a:moveTo>
                  <a:cubicBezTo>
                    <a:pt x="1915146" y="98363"/>
                    <a:pt x="1961282" y="118702"/>
                    <a:pt x="1981126" y="147476"/>
                  </a:cubicBezTo>
                  <a:cubicBezTo>
                    <a:pt x="1996009" y="171288"/>
                    <a:pt x="1993033" y="191628"/>
                    <a:pt x="1972197" y="208495"/>
                  </a:cubicBezTo>
                  <a:cubicBezTo>
                    <a:pt x="1953345" y="220402"/>
                    <a:pt x="1937470" y="214945"/>
                    <a:pt x="1924572" y="192124"/>
                  </a:cubicBezTo>
                  <a:cubicBezTo>
                    <a:pt x="1907704" y="159382"/>
                    <a:pt x="1879427" y="126640"/>
                    <a:pt x="1839740" y="93898"/>
                  </a:cubicBezTo>
                  <a:cubicBezTo>
                    <a:pt x="1836763" y="91913"/>
                    <a:pt x="1835771" y="89929"/>
                    <a:pt x="1836763" y="87945"/>
                  </a:cubicBezTo>
                  <a:cubicBezTo>
                    <a:pt x="1836763" y="86952"/>
                    <a:pt x="1838747" y="86456"/>
                    <a:pt x="1842716" y="86456"/>
                  </a:cubicBezTo>
                  <a:close/>
                  <a:moveTo>
                    <a:pt x="1731467" y="83108"/>
                  </a:moveTo>
                  <a:cubicBezTo>
                    <a:pt x="1732707" y="82364"/>
                    <a:pt x="1734072" y="82488"/>
                    <a:pt x="1735560" y="83480"/>
                  </a:cubicBezTo>
                  <a:cubicBezTo>
                    <a:pt x="1763341" y="91417"/>
                    <a:pt x="1783681" y="100347"/>
                    <a:pt x="1796579" y="110269"/>
                  </a:cubicBezTo>
                  <a:cubicBezTo>
                    <a:pt x="1800548" y="112253"/>
                    <a:pt x="1802533" y="115726"/>
                    <a:pt x="1802533" y="120687"/>
                  </a:cubicBezTo>
                  <a:cubicBezTo>
                    <a:pt x="1801540" y="124656"/>
                    <a:pt x="1799060" y="126640"/>
                    <a:pt x="1795091" y="126640"/>
                  </a:cubicBezTo>
                  <a:cubicBezTo>
                    <a:pt x="1789138" y="126640"/>
                    <a:pt x="1784177" y="128624"/>
                    <a:pt x="1780208" y="132593"/>
                  </a:cubicBezTo>
                  <a:cubicBezTo>
                    <a:pt x="1732583" y="177241"/>
                    <a:pt x="1690415" y="209488"/>
                    <a:pt x="1653704" y="229331"/>
                  </a:cubicBezTo>
                  <a:cubicBezTo>
                    <a:pt x="1648743" y="231316"/>
                    <a:pt x="1645767" y="231812"/>
                    <a:pt x="1644775" y="230820"/>
                  </a:cubicBezTo>
                  <a:cubicBezTo>
                    <a:pt x="1643783" y="228835"/>
                    <a:pt x="1644775" y="225859"/>
                    <a:pt x="1647751" y="221890"/>
                  </a:cubicBezTo>
                  <a:cubicBezTo>
                    <a:pt x="1686447" y="171288"/>
                    <a:pt x="1713236" y="126640"/>
                    <a:pt x="1728119" y="87945"/>
                  </a:cubicBezTo>
                  <a:cubicBezTo>
                    <a:pt x="1729111" y="85464"/>
                    <a:pt x="1730227" y="83852"/>
                    <a:pt x="1731467" y="83108"/>
                  </a:cubicBezTo>
                  <a:close/>
                  <a:moveTo>
                    <a:pt x="849363" y="78643"/>
                  </a:moveTo>
                  <a:cubicBezTo>
                    <a:pt x="850603" y="78395"/>
                    <a:pt x="852215" y="78519"/>
                    <a:pt x="854200" y="79015"/>
                  </a:cubicBezTo>
                  <a:cubicBezTo>
                    <a:pt x="892895" y="84968"/>
                    <a:pt x="918692" y="98363"/>
                    <a:pt x="931590" y="119199"/>
                  </a:cubicBezTo>
                  <a:cubicBezTo>
                    <a:pt x="942504" y="144003"/>
                    <a:pt x="937543" y="162359"/>
                    <a:pt x="916708" y="174265"/>
                  </a:cubicBezTo>
                  <a:cubicBezTo>
                    <a:pt x="892895" y="182202"/>
                    <a:pt x="879004" y="173273"/>
                    <a:pt x="875036" y="147476"/>
                  </a:cubicBezTo>
                  <a:cubicBezTo>
                    <a:pt x="870075" y="121679"/>
                    <a:pt x="861145" y="102331"/>
                    <a:pt x="848247" y="89433"/>
                  </a:cubicBezTo>
                  <a:cubicBezTo>
                    <a:pt x="846262" y="86456"/>
                    <a:pt x="845766" y="83480"/>
                    <a:pt x="846758" y="80503"/>
                  </a:cubicBezTo>
                  <a:cubicBezTo>
                    <a:pt x="847254" y="79511"/>
                    <a:pt x="848123" y="78891"/>
                    <a:pt x="849363" y="78643"/>
                  </a:cubicBezTo>
                  <a:close/>
                  <a:moveTo>
                    <a:pt x="81484" y="74550"/>
                  </a:moveTo>
                  <a:cubicBezTo>
                    <a:pt x="125140" y="79511"/>
                    <a:pt x="154410" y="94394"/>
                    <a:pt x="169293" y="119199"/>
                  </a:cubicBezTo>
                  <a:cubicBezTo>
                    <a:pt x="179215" y="143011"/>
                    <a:pt x="172269" y="160374"/>
                    <a:pt x="148457" y="171288"/>
                  </a:cubicBezTo>
                  <a:cubicBezTo>
                    <a:pt x="126629" y="179226"/>
                    <a:pt x="112738" y="172777"/>
                    <a:pt x="106785" y="151941"/>
                  </a:cubicBezTo>
                  <a:cubicBezTo>
                    <a:pt x="102816" y="127136"/>
                    <a:pt x="92398" y="104316"/>
                    <a:pt x="75531" y="83480"/>
                  </a:cubicBezTo>
                  <a:cubicBezTo>
                    <a:pt x="73547" y="80503"/>
                    <a:pt x="73051" y="78519"/>
                    <a:pt x="74043" y="77527"/>
                  </a:cubicBezTo>
                  <a:cubicBezTo>
                    <a:pt x="75035" y="75542"/>
                    <a:pt x="77515" y="74550"/>
                    <a:pt x="81484" y="74550"/>
                  </a:cubicBezTo>
                  <a:close/>
                  <a:moveTo>
                    <a:pt x="2703240" y="43296"/>
                  </a:moveTo>
                  <a:cubicBezTo>
                    <a:pt x="2702248" y="45281"/>
                    <a:pt x="2701752" y="48257"/>
                    <a:pt x="2701752" y="52226"/>
                  </a:cubicBezTo>
                  <a:lnTo>
                    <a:pt x="2701752" y="86456"/>
                  </a:lnTo>
                  <a:lnTo>
                    <a:pt x="2764260" y="86456"/>
                  </a:lnTo>
                  <a:lnTo>
                    <a:pt x="2764260" y="43296"/>
                  </a:lnTo>
                  <a:close/>
                  <a:moveTo>
                    <a:pt x="2279675" y="43296"/>
                  </a:moveTo>
                  <a:cubicBezTo>
                    <a:pt x="2279675" y="46273"/>
                    <a:pt x="2278683" y="48753"/>
                    <a:pt x="2276699" y="50738"/>
                  </a:cubicBezTo>
                  <a:cubicBezTo>
                    <a:pt x="2271738" y="53714"/>
                    <a:pt x="2269258" y="58179"/>
                    <a:pt x="2269258" y="64132"/>
                  </a:cubicBezTo>
                  <a:lnTo>
                    <a:pt x="2269258" y="105804"/>
                  </a:lnTo>
                  <a:lnTo>
                    <a:pt x="2316883" y="105804"/>
                  </a:lnTo>
                  <a:lnTo>
                    <a:pt x="2316883" y="43296"/>
                  </a:lnTo>
                  <a:close/>
                  <a:moveTo>
                    <a:pt x="2168054" y="43296"/>
                  </a:moveTo>
                  <a:cubicBezTo>
                    <a:pt x="2165078" y="44288"/>
                    <a:pt x="2163590" y="47265"/>
                    <a:pt x="2163590" y="52226"/>
                  </a:cubicBezTo>
                  <a:lnTo>
                    <a:pt x="2163590" y="105804"/>
                  </a:lnTo>
                  <a:lnTo>
                    <a:pt x="2211215" y="105804"/>
                  </a:lnTo>
                  <a:lnTo>
                    <a:pt x="2211215" y="43296"/>
                  </a:lnTo>
                  <a:lnTo>
                    <a:pt x="2169543" y="43296"/>
                  </a:lnTo>
                  <a:cubicBezTo>
                    <a:pt x="2169543" y="43296"/>
                    <a:pt x="2169046" y="43296"/>
                    <a:pt x="2168054" y="43296"/>
                  </a:cubicBezTo>
                  <a:close/>
                  <a:moveTo>
                    <a:pt x="255613" y="15019"/>
                  </a:moveTo>
                  <a:cubicBezTo>
                    <a:pt x="273472" y="20972"/>
                    <a:pt x="292820" y="33374"/>
                    <a:pt x="313656" y="52226"/>
                  </a:cubicBezTo>
                  <a:cubicBezTo>
                    <a:pt x="317625" y="58179"/>
                    <a:pt x="315640" y="63140"/>
                    <a:pt x="307703" y="67109"/>
                  </a:cubicBezTo>
                  <a:cubicBezTo>
                    <a:pt x="299765" y="71077"/>
                    <a:pt x="295797" y="76534"/>
                    <a:pt x="295797" y="83480"/>
                  </a:cubicBezTo>
                  <a:cubicBezTo>
                    <a:pt x="294804" y="149956"/>
                    <a:pt x="291828" y="221394"/>
                    <a:pt x="286867" y="297792"/>
                  </a:cubicBezTo>
                  <a:cubicBezTo>
                    <a:pt x="284883" y="320613"/>
                    <a:pt x="275457" y="335495"/>
                    <a:pt x="258590" y="342441"/>
                  </a:cubicBezTo>
                  <a:cubicBezTo>
                    <a:pt x="247676" y="350378"/>
                    <a:pt x="232793" y="355339"/>
                    <a:pt x="213941" y="357323"/>
                  </a:cubicBezTo>
                  <a:cubicBezTo>
                    <a:pt x="202035" y="359308"/>
                    <a:pt x="195586" y="356331"/>
                    <a:pt x="194594" y="348394"/>
                  </a:cubicBezTo>
                  <a:cubicBezTo>
                    <a:pt x="190625" y="330534"/>
                    <a:pt x="173758" y="317636"/>
                    <a:pt x="143992" y="309698"/>
                  </a:cubicBezTo>
                  <a:cubicBezTo>
                    <a:pt x="137047" y="305730"/>
                    <a:pt x="134070" y="302257"/>
                    <a:pt x="135062" y="299281"/>
                  </a:cubicBezTo>
                  <a:cubicBezTo>
                    <a:pt x="135062" y="296304"/>
                    <a:pt x="139527" y="295312"/>
                    <a:pt x="148457" y="296304"/>
                  </a:cubicBezTo>
                  <a:cubicBezTo>
                    <a:pt x="174254" y="298288"/>
                    <a:pt x="193105" y="297792"/>
                    <a:pt x="205012" y="294816"/>
                  </a:cubicBezTo>
                  <a:cubicBezTo>
                    <a:pt x="215926" y="292831"/>
                    <a:pt x="221879" y="285390"/>
                    <a:pt x="222871" y="272491"/>
                  </a:cubicBezTo>
                  <a:cubicBezTo>
                    <a:pt x="226840" y="240741"/>
                    <a:pt x="229320" y="212960"/>
                    <a:pt x="230312" y="189148"/>
                  </a:cubicBezTo>
                  <a:cubicBezTo>
                    <a:pt x="171773" y="224866"/>
                    <a:pt x="116211" y="254632"/>
                    <a:pt x="63625" y="278445"/>
                  </a:cubicBezTo>
                  <a:cubicBezTo>
                    <a:pt x="63625" y="278445"/>
                    <a:pt x="63129" y="278941"/>
                    <a:pt x="62136" y="279933"/>
                  </a:cubicBezTo>
                  <a:cubicBezTo>
                    <a:pt x="56183" y="284894"/>
                    <a:pt x="52711" y="290351"/>
                    <a:pt x="51719" y="296304"/>
                  </a:cubicBezTo>
                  <a:cubicBezTo>
                    <a:pt x="49734" y="301265"/>
                    <a:pt x="46758" y="304241"/>
                    <a:pt x="42789" y="305234"/>
                  </a:cubicBezTo>
                  <a:cubicBezTo>
                    <a:pt x="39812" y="305234"/>
                    <a:pt x="36340" y="302753"/>
                    <a:pt x="32371" y="297792"/>
                  </a:cubicBezTo>
                  <a:cubicBezTo>
                    <a:pt x="23441" y="281917"/>
                    <a:pt x="13023" y="262074"/>
                    <a:pt x="1117" y="238261"/>
                  </a:cubicBezTo>
                  <a:cubicBezTo>
                    <a:pt x="-1860" y="229331"/>
                    <a:pt x="1117" y="224370"/>
                    <a:pt x="10047" y="223378"/>
                  </a:cubicBezTo>
                  <a:cubicBezTo>
                    <a:pt x="33859" y="220402"/>
                    <a:pt x="58664" y="215937"/>
                    <a:pt x="84461" y="209984"/>
                  </a:cubicBezTo>
                  <a:cubicBezTo>
                    <a:pt x="150937" y="195101"/>
                    <a:pt x="199554" y="182699"/>
                    <a:pt x="230312" y="172777"/>
                  </a:cubicBezTo>
                  <a:cubicBezTo>
                    <a:pt x="232297" y="144003"/>
                    <a:pt x="233289" y="102827"/>
                    <a:pt x="233289" y="49249"/>
                  </a:cubicBezTo>
                  <a:lnTo>
                    <a:pt x="72554" y="49249"/>
                  </a:lnTo>
                  <a:cubicBezTo>
                    <a:pt x="52711" y="49249"/>
                    <a:pt x="34851" y="50241"/>
                    <a:pt x="18976" y="52226"/>
                  </a:cubicBezTo>
                  <a:cubicBezTo>
                    <a:pt x="15008" y="52226"/>
                    <a:pt x="12527" y="51234"/>
                    <a:pt x="11535" y="49249"/>
                  </a:cubicBezTo>
                  <a:cubicBezTo>
                    <a:pt x="10543" y="48257"/>
                    <a:pt x="8558" y="45777"/>
                    <a:pt x="5582" y="41808"/>
                  </a:cubicBezTo>
                  <a:cubicBezTo>
                    <a:pt x="7566" y="43792"/>
                    <a:pt x="7070" y="42800"/>
                    <a:pt x="4094" y="38831"/>
                  </a:cubicBezTo>
                  <a:cubicBezTo>
                    <a:pt x="3101" y="36847"/>
                    <a:pt x="3101" y="35359"/>
                    <a:pt x="4094" y="34366"/>
                  </a:cubicBezTo>
                  <a:cubicBezTo>
                    <a:pt x="5086" y="33374"/>
                    <a:pt x="6078" y="33374"/>
                    <a:pt x="7070" y="34366"/>
                  </a:cubicBezTo>
                  <a:cubicBezTo>
                    <a:pt x="28898" y="36351"/>
                    <a:pt x="54695" y="37343"/>
                    <a:pt x="84461" y="37343"/>
                  </a:cubicBezTo>
                  <a:lnTo>
                    <a:pt x="233289" y="37343"/>
                  </a:lnTo>
                  <a:cubicBezTo>
                    <a:pt x="243211" y="23452"/>
                    <a:pt x="250652" y="16011"/>
                    <a:pt x="255613" y="15019"/>
                  </a:cubicBezTo>
                  <a:close/>
                  <a:moveTo>
                    <a:pt x="2331765" y="6089"/>
                  </a:moveTo>
                  <a:cubicBezTo>
                    <a:pt x="2349625" y="11050"/>
                    <a:pt x="2367980" y="21964"/>
                    <a:pt x="2386832" y="38831"/>
                  </a:cubicBezTo>
                  <a:cubicBezTo>
                    <a:pt x="2387824" y="45777"/>
                    <a:pt x="2386336" y="50241"/>
                    <a:pt x="2382367" y="52226"/>
                  </a:cubicBezTo>
                  <a:cubicBezTo>
                    <a:pt x="2378398" y="55202"/>
                    <a:pt x="2375918" y="59171"/>
                    <a:pt x="2374925" y="64132"/>
                  </a:cubicBezTo>
                  <a:lnTo>
                    <a:pt x="2374925" y="80503"/>
                  </a:lnTo>
                  <a:cubicBezTo>
                    <a:pt x="2374925" y="120191"/>
                    <a:pt x="2376414" y="152933"/>
                    <a:pt x="2379390" y="178730"/>
                  </a:cubicBezTo>
                  <a:cubicBezTo>
                    <a:pt x="2381375" y="189644"/>
                    <a:pt x="2377406" y="196589"/>
                    <a:pt x="2367484" y="199566"/>
                  </a:cubicBezTo>
                  <a:cubicBezTo>
                    <a:pt x="2360539" y="202542"/>
                    <a:pt x="2348633" y="205023"/>
                    <a:pt x="2331765" y="207007"/>
                  </a:cubicBezTo>
                  <a:cubicBezTo>
                    <a:pt x="2320851" y="207999"/>
                    <a:pt x="2315890" y="203534"/>
                    <a:pt x="2316883" y="193613"/>
                  </a:cubicBezTo>
                  <a:lnTo>
                    <a:pt x="2316883" y="190636"/>
                  </a:lnTo>
                  <a:lnTo>
                    <a:pt x="2163590" y="190636"/>
                  </a:lnTo>
                  <a:cubicBezTo>
                    <a:pt x="2163590" y="200558"/>
                    <a:pt x="2159125" y="207007"/>
                    <a:pt x="2150195" y="209984"/>
                  </a:cubicBezTo>
                  <a:cubicBezTo>
                    <a:pt x="2146226" y="210976"/>
                    <a:pt x="2137793" y="212464"/>
                    <a:pt x="2124894" y="214449"/>
                  </a:cubicBezTo>
                  <a:cubicBezTo>
                    <a:pt x="2121918" y="215441"/>
                    <a:pt x="2119437" y="215937"/>
                    <a:pt x="2117453" y="215937"/>
                  </a:cubicBezTo>
                  <a:cubicBezTo>
                    <a:pt x="2106539" y="216929"/>
                    <a:pt x="2101578" y="211472"/>
                    <a:pt x="2102570" y="199566"/>
                  </a:cubicBezTo>
                  <a:cubicBezTo>
                    <a:pt x="2105547" y="172777"/>
                    <a:pt x="2107035" y="143011"/>
                    <a:pt x="2107035" y="110269"/>
                  </a:cubicBezTo>
                  <a:lnTo>
                    <a:pt x="2107035" y="84968"/>
                  </a:lnTo>
                  <a:cubicBezTo>
                    <a:pt x="2107035" y="58179"/>
                    <a:pt x="2106043" y="37839"/>
                    <a:pt x="2104058" y="23949"/>
                  </a:cubicBezTo>
                  <a:cubicBezTo>
                    <a:pt x="2103066" y="13034"/>
                    <a:pt x="2107035" y="9066"/>
                    <a:pt x="2115965" y="12042"/>
                  </a:cubicBezTo>
                  <a:cubicBezTo>
                    <a:pt x="2129855" y="14027"/>
                    <a:pt x="2147218" y="19484"/>
                    <a:pt x="2168054" y="28413"/>
                  </a:cubicBezTo>
                  <a:cubicBezTo>
                    <a:pt x="2170039" y="28413"/>
                    <a:pt x="2171527" y="29406"/>
                    <a:pt x="2172519" y="31390"/>
                  </a:cubicBezTo>
                  <a:lnTo>
                    <a:pt x="2309441" y="31390"/>
                  </a:lnTo>
                  <a:cubicBezTo>
                    <a:pt x="2317379" y="17499"/>
                    <a:pt x="2324820" y="9066"/>
                    <a:pt x="2331765" y="6089"/>
                  </a:cubicBezTo>
                  <a:close/>
                  <a:moveTo>
                    <a:pt x="415752" y="6089"/>
                  </a:moveTo>
                  <a:cubicBezTo>
                    <a:pt x="460401" y="6089"/>
                    <a:pt x="487686" y="16507"/>
                    <a:pt x="497608" y="37343"/>
                  </a:cubicBezTo>
                  <a:cubicBezTo>
                    <a:pt x="505545" y="60163"/>
                    <a:pt x="498104" y="77527"/>
                    <a:pt x="475283" y="89433"/>
                  </a:cubicBezTo>
                  <a:cubicBezTo>
                    <a:pt x="458416" y="93402"/>
                    <a:pt x="446510" y="87449"/>
                    <a:pt x="439565" y="71574"/>
                  </a:cubicBezTo>
                  <a:cubicBezTo>
                    <a:pt x="433611" y="47761"/>
                    <a:pt x="424186" y="29406"/>
                    <a:pt x="411287" y="16507"/>
                  </a:cubicBezTo>
                  <a:cubicBezTo>
                    <a:pt x="408311" y="13531"/>
                    <a:pt x="407319" y="11050"/>
                    <a:pt x="408311" y="9066"/>
                  </a:cubicBezTo>
                  <a:cubicBezTo>
                    <a:pt x="409303" y="7081"/>
                    <a:pt x="411783" y="6089"/>
                    <a:pt x="415752" y="6089"/>
                  </a:cubicBezTo>
                  <a:close/>
                  <a:moveTo>
                    <a:pt x="1295066" y="4322"/>
                  </a:moveTo>
                  <a:cubicBezTo>
                    <a:pt x="1296926" y="4012"/>
                    <a:pt x="1299097" y="4105"/>
                    <a:pt x="1301577" y="4601"/>
                  </a:cubicBezTo>
                  <a:cubicBezTo>
                    <a:pt x="1320429" y="9562"/>
                    <a:pt x="1339280" y="16507"/>
                    <a:pt x="1358132" y="25437"/>
                  </a:cubicBezTo>
                  <a:cubicBezTo>
                    <a:pt x="1367061" y="32382"/>
                    <a:pt x="1366565" y="38335"/>
                    <a:pt x="1356644" y="43296"/>
                  </a:cubicBezTo>
                  <a:cubicBezTo>
                    <a:pt x="1351683" y="45281"/>
                    <a:pt x="1348210" y="48753"/>
                    <a:pt x="1346226" y="53714"/>
                  </a:cubicBezTo>
                  <a:cubicBezTo>
                    <a:pt x="1338288" y="70581"/>
                    <a:pt x="1329854" y="85960"/>
                    <a:pt x="1320925" y="99851"/>
                  </a:cubicBezTo>
                  <a:lnTo>
                    <a:pt x="1347714" y="99851"/>
                  </a:lnTo>
                  <a:cubicBezTo>
                    <a:pt x="1356644" y="84968"/>
                    <a:pt x="1363589" y="77527"/>
                    <a:pt x="1368550" y="77527"/>
                  </a:cubicBezTo>
                  <a:cubicBezTo>
                    <a:pt x="1380456" y="78519"/>
                    <a:pt x="1397323" y="88441"/>
                    <a:pt x="1419151" y="107292"/>
                  </a:cubicBezTo>
                  <a:cubicBezTo>
                    <a:pt x="1427089" y="115230"/>
                    <a:pt x="1426097" y="121183"/>
                    <a:pt x="1416175" y="125152"/>
                  </a:cubicBezTo>
                  <a:cubicBezTo>
                    <a:pt x="1411214" y="125152"/>
                    <a:pt x="1408237" y="129120"/>
                    <a:pt x="1407245" y="137058"/>
                  </a:cubicBezTo>
                  <a:cubicBezTo>
                    <a:pt x="1386409" y="247191"/>
                    <a:pt x="1326878" y="315156"/>
                    <a:pt x="1228651" y="340952"/>
                  </a:cubicBezTo>
                  <a:cubicBezTo>
                    <a:pt x="1221706" y="342937"/>
                    <a:pt x="1218233" y="342937"/>
                    <a:pt x="1218233" y="340952"/>
                  </a:cubicBezTo>
                  <a:cubicBezTo>
                    <a:pt x="1216249" y="338968"/>
                    <a:pt x="1218730" y="335495"/>
                    <a:pt x="1225675" y="330534"/>
                  </a:cubicBezTo>
                  <a:cubicBezTo>
                    <a:pt x="1261394" y="306722"/>
                    <a:pt x="1289671" y="276956"/>
                    <a:pt x="1310507" y="241238"/>
                  </a:cubicBezTo>
                  <a:cubicBezTo>
                    <a:pt x="1291655" y="239253"/>
                    <a:pt x="1282229" y="229827"/>
                    <a:pt x="1282229" y="212960"/>
                  </a:cubicBezTo>
                  <a:cubicBezTo>
                    <a:pt x="1280245" y="196093"/>
                    <a:pt x="1276276" y="181210"/>
                    <a:pt x="1270323" y="168312"/>
                  </a:cubicBezTo>
                  <a:cubicBezTo>
                    <a:pt x="1262386" y="177241"/>
                    <a:pt x="1247503" y="189644"/>
                    <a:pt x="1225675" y="205519"/>
                  </a:cubicBezTo>
                  <a:cubicBezTo>
                    <a:pt x="1227659" y="204527"/>
                    <a:pt x="1226667" y="205519"/>
                    <a:pt x="1222698" y="208495"/>
                  </a:cubicBezTo>
                  <a:cubicBezTo>
                    <a:pt x="1219722" y="211472"/>
                    <a:pt x="1217241" y="211968"/>
                    <a:pt x="1215257" y="209984"/>
                  </a:cubicBezTo>
                  <a:cubicBezTo>
                    <a:pt x="1214265" y="207999"/>
                    <a:pt x="1214761" y="205519"/>
                    <a:pt x="1216745" y="202542"/>
                  </a:cubicBezTo>
                  <a:cubicBezTo>
                    <a:pt x="1245518" y="157894"/>
                    <a:pt x="1264866" y="116718"/>
                    <a:pt x="1274788" y="79015"/>
                  </a:cubicBezTo>
                  <a:cubicBezTo>
                    <a:pt x="1280741" y="59171"/>
                    <a:pt x="1284710" y="38831"/>
                    <a:pt x="1286694" y="17995"/>
                  </a:cubicBezTo>
                  <a:cubicBezTo>
                    <a:pt x="1286694" y="9810"/>
                    <a:pt x="1289485" y="5252"/>
                    <a:pt x="1295066" y="4322"/>
                  </a:cubicBezTo>
                  <a:close/>
                  <a:moveTo>
                    <a:pt x="1787650" y="1624"/>
                  </a:moveTo>
                  <a:cubicBezTo>
                    <a:pt x="1830314" y="632"/>
                    <a:pt x="1854126" y="11050"/>
                    <a:pt x="1859087" y="32878"/>
                  </a:cubicBezTo>
                  <a:cubicBezTo>
                    <a:pt x="1861072" y="48753"/>
                    <a:pt x="1854622" y="60659"/>
                    <a:pt x="1839740" y="68597"/>
                  </a:cubicBezTo>
                  <a:lnTo>
                    <a:pt x="1930525" y="68597"/>
                  </a:lnTo>
                  <a:cubicBezTo>
                    <a:pt x="1943423" y="46769"/>
                    <a:pt x="1953345" y="34366"/>
                    <a:pt x="1960290" y="31390"/>
                  </a:cubicBezTo>
                  <a:cubicBezTo>
                    <a:pt x="1973189" y="35359"/>
                    <a:pt x="1989064" y="47265"/>
                    <a:pt x="2007915" y="67109"/>
                  </a:cubicBezTo>
                  <a:cubicBezTo>
                    <a:pt x="2012876" y="75046"/>
                    <a:pt x="2011388" y="80007"/>
                    <a:pt x="2003450" y="81991"/>
                  </a:cubicBezTo>
                  <a:cubicBezTo>
                    <a:pt x="1979638" y="80007"/>
                    <a:pt x="1944911" y="79015"/>
                    <a:pt x="1899271" y="79015"/>
                  </a:cubicBezTo>
                  <a:lnTo>
                    <a:pt x="1704306" y="79015"/>
                  </a:lnTo>
                  <a:cubicBezTo>
                    <a:pt x="1692400" y="79015"/>
                    <a:pt x="1674540" y="80503"/>
                    <a:pt x="1650728" y="83480"/>
                  </a:cubicBezTo>
                  <a:cubicBezTo>
                    <a:pt x="1646759" y="83480"/>
                    <a:pt x="1644279" y="82984"/>
                    <a:pt x="1643286" y="81991"/>
                  </a:cubicBezTo>
                  <a:cubicBezTo>
                    <a:pt x="1640310" y="78023"/>
                    <a:pt x="1637333" y="73062"/>
                    <a:pt x="1634357" y="67109"/>
                  </a:cubicBezTo>
                  <a:cubicBezTo>
                    <a:pt x="1633365" y="64132"/>
                    <a:pt x="1634357" y="63140"/>
                    <a:pt x="1637333" y="64132"/>
                  </a:cubicBezTo>
                  <a:cubicBezTo>
                    <a:pt x="1669083" y="67109"/>
                    <a:pt x="1695872" y="68597"/>
                    <a:pt x="1717701" y="68597"/>
                  </a:cubicBezTo>
                  <a:lnTo>
                    <a:pt x="1809974" y="68597"/>
                  </a:lnTo>
                  <a:cubicBezTo>
                    <a:pt x="1804021" y="65620"/>
                    <a:pt x="1800548" y="58675"/>
                    <a:pt x="1799556" y="47761"/>
                  </a:cubicBezTo>
                  <a:cubicBezTo>
                    <a:pt x="1798564" y="34863"/>
                    <a:pt x="1793107" y="22460"/>
                    <a:pt x="1783185" y="10554"/>
                  </a:cubicBezTo>
                  <a:cubicBezTo>
                    <a:pt x="1780208" y="7577"/>
                    <a:pt x="1779216" y="5593"/>
                    <a:pt x="1780208" y="4601"/>
                  </a:cubicBezTo>
                  <a:cubicBezTo>
                    <a:pt x="1781200" y="2616"/>
                    <a:pt x="1783681" y="1624"/>
                    <a:pt x="1787650" y="1624"/>
                  </a:cubicBezTo>
                  <a:close/>
                  <a:moveTo>
                    <a:pt x="2544180" y="1159"/>
                  </a:moveTo>
                  <a:cubicBezTo>
                    <a:pt x="2545793" y="973"/>
                    <a:pt x="2547715" y="1128"/>
                    <a:pt x="2549947" y="1624"/>
                  </a:cubicBezTo>
                  <a:cubicBezTo>
                    <a:pt x="2562846" y="2616"/>
                    <a:pt x="2577729" y="5593"/>
                    <a:pt x="2594596" y="10554"/>
                  </a:cubicBezTo>
                  <a:cubicBezTo>
                    <a:pt x="2599557" y="12538"/>
                    <a:pt x="2602037" y="14523"/>
                    <a:pt x="2602037" y="16507"/>
                  </a:cubicBezTo>
                  <a:cubicBezTo>
                    <a:pt x="2603029" y="19484"/>
                    <a:pt x="2601541" y="22460"/>
                    <a:pt x="2597572" y="25437"/>
                  </a:cubicBezTo>
                  <a:cubicBezTo>
                    <a:pt x="2594596" y="28413"/>
                    <a:pt x="2593108" y="31886"/>
                    <a:pt x="2593108" y="35855"/>
                  </a:cubicBezTo>
                  <a:lnTo>
                    <a:pt x="2593108" y="79015"/>
                  </a:lnTo>
                  <a:cubicBezTo>
                    <a:pt x="2601045" y="66116"/>
                    <a:pt x="2606998" y="59171"/>
                    <a:pt x="2610967" y="58179"/>
                  </a:cubicBezTo>
                  <a:cubicBezTo>
                    <a:pt x="2620889" y="61156"/>
                    <a:pt x="2632795" y="69093"/>
                    <a:pt x="2646686" y="81991"/>
                  </a:cubicBezTo>
                  <a:cubicBezTo>
                    <a:pt x="2647678" y="81991"/>
                    <a:pt x="2648174" y="82984"/>
                    <a:pt x="2648174" y="84968"/>
                  </a:cubicBezTo>
                  <a:cubicBezTo>
                    <a:pt x="2648174" y="77031"/>
                    <a:pt x="2647678" y="64628"/>
                    <a:pt x="2646686" y="47761"/>
                  </a:cubicBezTo>
                  <a:cubicBezTo>
                    <a:pt x="2646686" y="35855"/>
                    <a:pt x="2646686" y="27917"/>
                    <a:pt x="2646686" y="23949"/>
                  </a:cubicBezTo>
                  <a:cubicBezTo>
                    <a:pt x="2645694" y="17995"/>
                    <a:pt x="2646190" y="14027"/>
                    <a:pt x="2648174" y="12042"/>
                  </a:cubicBezTo>
                  <a:cubicBezTo>
                    <a:pt x="2649166" y="10058"/>
                    <a:pt x="2652143" y="10058"/>
                    <a:pt x="2657104" y="12042"/>
                  </a:cubicBezTo>
                  <a:cubicBezTo>
                    <a:pt x="2673971" y="15019"/>
                    <a:pt x="2689846" y="20476"/>
                    <a:pt x="2704729" y="28413"/>
                  </a:cubicBezTo>
                  <a:cubicBezTo>
                    <a:pt x="2707705" y="28413"/>
                    <a:pt x="2709193" y="29406"/>
                    <a:pt x="2709193" y="31390"/>
                  </a:cubicBezTo>
                  <a:lnTo>
                    <a:pt x="2759795" y="31390"/>
                  </a:lnTo>
                  <a:cubicBezTo>
                    <a:pt x="2766740" y="20476"/>
                    <a:pt x="2772694" y="14523"/>
                    <a:pt x="2777654" y="13531"/>
                  </a:cubicBezTo>
                  <a:cubicBezTo>
                    <a:pt x="2797498" y="19484"/>
                    <a:pt x="2814861" y="29406"/>
                    <a:pt x="2829744" y="43296"/>
                  </a:cubicBezTo>
                  <a:cubicBezTo>
                    <a:pt x="2831729" y="48257"/>
                    <a:pt x="2829744" y="52226"/>
                    <a:pt x="2823791" y="55202"/>
                  </a:cubicBezTo>
                  <a:cubicBezTo>
                    <a:pt x="2819822" y="57187"/>
                    <a:pt x="2817342" y="60163"/>
                    <a:pt x="2816350" y="64132"/>
                  </a:cubicBezTo>
                  <a:lnTo>
                    <a:pt x="2816350" y="123663"/>
                  </a:lnTo>
                  <a:cubicBezTo>
                    <a:pt x="2816350" y="129616"/>
                    <a:pt x="2817342" y="145988"/>
                    <a:pt x="2819326" y="172777"/>
                  </a:cubicBezTo>
                  <a:cubicBezTo>
                    <a:pt x="2820318" y="193613"/>
                    <a:pt x="2820815" y="206015"/>
                    <a:pt x="2820815" y="209984"/>
                  </a:cubicBezTo>
                  <a:cubicBezTo>
                    <a:pt x="2821807" y="221890"/>
                    <a:pt x="2817838" y="229331"/>
                    <a:pt x="2808908" y="232308"/>
                  </a:cubicBezTo>
                  <a:cubicBezTo>
                    <a:pt x="2797002" y="236277"/>
                    <a:pt x="2787576" y="238261"/>
                    <a:pt x="2780631" y="238261"/>
                  </a:cubicBezTo>
                  <a:cubicBezTo>
                    <a:pt x="2768725" y="240245"/>
                    <a:pt x="2763268" y="235284"/>
                    <a:pt x="2764260" y="223378"/>
                  </a:cubicBezTo>
                  <a:lnTo>
                    <a:pt x="2764260" y="205519"/>
                  </a:lnTo>
                  <a:lnTo>
                    <a:pt x="2701752" y="205519"/>
                  </a:lnTo>
                  <a:lnTo>
                    <a:pt x="2701752" y="215937"/>
                  </a:lnTo>
                  <a:cubicBezTo>
                    <a:pt x="2702744" y="226851"/>
                    <a:pt x="2697783" y="233300"/>
                    <a:pt x="2686869" y="235284"/>
                  </a:cubicBezTo>
                  <a:cubicBezTo>
                    <a:pt x="2676947" y="237269"/>
                    <a:pt x="2668514" y="238261"/>
                    <a:pt x="2661568" y="238261"/>
                  </a:cubicBezTo>
                  <a:lnTo>
                    <a:pt x="2657104" y="238261"/>
                  </a:lnTo>
                  <a:cubicBezTo>
                    <a:pt x="2680916" y="248183"/>
                    <a:pt x="2694807" y="260089"/>
                    <a:pt x="2698775" y="273980"/>
                  </a:cubicBezTo>
                  <a:cubicBezTo>
                    <a:pt x="2705721" y="290847"/>
                    <a:pt x="2700264" y="303249"/>
                    <a:pt x="2682404" y="311187"/>
                  </a:cubicBezTo>
                  <a:cubicBezTo>
                    <a:pt x="2662561" y="318132"/>
                    <a:pt x="2651647" y="310691"/>
                    <a:pt x="2649662" y="288863"/>
                  </a:cubicBezTo>
                  <a:cubicBezTo>
                    <a:pt x="2645694" y="268027"/>
                    <a:pt x="2639740" y="252152"/>
                    <a:pt x="2631803" y="241238"/>
                  </a:cubicBezTo>
                  <a:cubicBezTo>
                    <a:pt x="2629818" y="238261"/>
                    <a:pt x="2629322" y="236277"/>
                    <a:pt x="2630315" y="235284"/>
                  </a:cubicBezTo>
                  <a:cubicBezTo>
                    <a:pt x="2631307" y="233300"/>
                    <a:pt x="2633787" y="232804"/>
                    <a:pt x="2637756" y="233796"/>
                  </a:cubicBezTo>
                  <a:cubicBezTo>
                    <a:pt x="2638748" y="234788"/>
                    <a:pt x="2640733" y="235284"/>
                    <a:pt x="2643709" y="235284"/>
                  </a:cubicBezTo>
                  <a:cubicBezTo>
                    <a:pt x="2646686" y="236277"/>
                    <a:pt x="2648670" y="236773"/>
                    <a:pt x="2649662" y="236773"/>
                  </a:cubicBezTo>
                  <a:cubicBezTo>
                    <a:pt x="2646686" y="234788"/>
                    <a:pt x="2645197" y="228835"/>
                    <a:pt x="2645197" y="218913"/>
                  </a:cubicBezTo>
                  <a:cubicBezTo>
                    <a:pt x="2647182" y="206015"/>
                    <a:pt x="2648174" y="189148"/>
                    <a:pt x="2648174" y="168312"/>
                  </a:cubicBezTo>
                  <a:cubicBezTo>
                    <a:pt x="2646189" y="175257"/>
                    <a:pt x="2642221" y="181210"/>
                    <a:pt x="2636268" y="186171"/>
                  </a:cubicBezTo>
                  <a:cubicBezTo>
                    <a:pt x="2617416" y="197085"/>
                    <a:pt x="2606006" y="192620"/>
                    <a:pt x="2602037" y="172777"/>
                  </a:cubicBezTo>
                  <a:cubicBezTo>
                    <a:pt x="2600053" y="162855"/>
                    <a:pt x="2597076" y="152437"/>
                    <a:pt x="2593108" y="141523"/>
                  </a:cubicBezTo>
                  <a:lnTo>
                    <a:pt x="2593108" y="172777"/>
                  </a:lnTo>
                  <a:cubicBezTo>
                    <a:pt x="2593108" y="194605"/>
                    <a:pt x="2593604" y="214449"/>
                    <a:pt x="2594596" y="232308"/>
                  </a:cubicBezTo>
                  <a:cubicBezTo>
                    <a:pt x="2595588" y="239253"/>
                    <a:pt x="2591619" y="244710"/>
                    <a:pt x="2582690" y="248679"/>
                  </a:cubicBezTo>
                  <a:cubicBezTo>
                    <a:pt x="2573760" y="251656"/>
                    <a:pt x="2562846" y="253640"/>
                    <a:pt x="2549947" y="254632"/>
                  </a:cubicBezTo>
                  <a:cubicBezTo>
                    <a:pt x="2543002" y="254632"/>
                    <a:pt x="2539529" y="250663"/>
                    <a:pt x="2539529" y="242726"/>
                  </a:cubicBezTo>
                  <a:cubicBezTo>
                    <a:pt x="2539529" y="237765"/>
                    <a:pt x="2539529" y="228339"/>
                    <a:pt x="2539529" y="214449"/>
                  </a:cubicBezTo>
                  <a:cubicBezTo>
                    <a:pt x="2540521" y="198574"/>
                    <a:pt x="2541018" y="187163"/>
                    <a:pt x="2541018" y="180218"/>
                  </a:cubicBezTo>
                  <a:cubicBezTo>
                    <a:pt x="2528119" y="199070"/>
                    <a:pt x="2507780" y="215441"/>
                    <a:pt x="2479998" y="229331"/>
                  </a:cubicBezTo>
                  <a:cubicBezTo>
                    <a:pt x="2477022" y="231316"/>
                    <a:pt x="2474541" y="231812"/>
                    <a:pt x="2472557" y="230820"/>
                  </a:cubicBezTo>
                  <a:cubicBezTo>
                    <a:pt x="2471565" y="228835"/>
                    <a:pt x="2472061" y="226355"/>
                    <a:pt x="2474045" y="223378"/>
                  </a:cubicBezTo>
                  <a:cubicBezTo>
                    <a:pt x="2502819" y="186667"/>
                    <a:pt x="2523158" y="143507"/>
                    <a:pt x="2535065" y="93898"/>
                  </a:cubicBezTo>
                  <a:lnTo>
                    <a:pt x="2508275" y="93898"/>
                  </a:lnTo>
                  <a:cubicBezTo>
                    <a:pt x="2507283" y="93898"/>
                    <a:pt x="2504307" y="93898"/>
                    <a:pt x="2499346" y="93898"/>
                  </a:cubicBezTo>
                  <a:cubicBezTo>
                    <a:pt x="2493393" y="94890"/>
                    <a:pt x="2489424" y="95386"/>
                    <a:pt x="2487440" y="95386"/>
                  </a:cubicBezTo>
                  <a:cubicBezTo>
                    <a:pt x="2483471" y="96378"/>
                    <a:pt x="2480991" y="95882"/>
                    <a:pt x="2479998" y="93898"/>
                  </a:cubicBezTo>
                  <a:cubicBezTo>
                    <a:pt x="2477022" y="90921"/>
                    <a:pt x="2475037" y="87449"/>
                    <a:pt x="2474045" y="83480"/>
                  </a:cubicBezTo>
                  <a:cubicBezTo>
                    <a:pt x="2473053" y="81495"/>
                    <a:pt x="2473053" y="80503"/>
                    <a:pt x="2474045" y="80503"/>
                  </a:cubicBezTo>
                  <a:cubicBezTo>
                    <a:pt x="2474045" y="79511"/>
                    <a:pt x="2475037" y="79015"/>
                    <a:pt x="2477022" y="79015"/>
                  </a:cubicBezTo>
                  <a:cubicBezTo>
                    <a:pt x="2490912" y="80999"/>
                    <a:pt x="2503811" y="81991"/>
                    <a:pt x="2515717" y="81991"/>
                  </a:cubicBezTo>
                  <a:lnTo>
                    <a:pt x="2541018" y="81991"/>
                  </a:lnTo>
                  <a:lnTo>
                    <a:pt x="2541018" y="52226"/>
                  </a:lnTo>
                  <a:cubicBezTo>
                    <a:pt x="2541018" y="35359"/>
                    <a:pt x="2540026" y="21964"/>
                    <a:pt x="2538041" y="12042"/>
                  </a:cubicBezTo>
                  <a:cubicBezTo>
                    <a:pt x="2537297" y="5345"/>
                    <a:pt x="2539343" y="1717"/>
                    <a:pt x="2544180" y="1159"/>
                  </a:cubicBezTo>
                  <a:close/>
                  <a:moveTo>
                    <a:pt x="690340" y="508"/>
                  </a:moveTo>
                  <a:cubicBezTo>
                    <a:pt x="692324" y="756"/>
                    <a:pt x="694557" y="1624"/>
                    <a:pt x="697037" y="3113"/>
                  </a:cubicBezTo>
                  <a:cubicBezTo>
                    <a:pt x="711920" y="13034"/>
                    <a:pt x="724322" y="25933"/>
                    <a:pt x="734244" y="41808"/>
                  </a:cubicBezTo>
                  <a:cubicBezTo>
                    <a:pt x="737221" y="44784"/>
                    <a:pt x="737717" y="47761"/>
                    <a:pt x="735733" y="50738"/>
                  </a:cubicBezTo>
                  <a:cubicBezTo>
                    <a:pt x="733748" y="53714"/>
                    <a:pt x="730772" y="54706"/>
                    <a:pt x="726803" y="53714"/>
                  </a:cubicBezTo>
                  <a:cubicBezTo>
                    <a:pt x="721842" y="51730"/>
                    <a:pt x="714401" y="51730"/>
                    <a:pt x="704479" y="53714"/>
                  </a:cubicBezTo>
                  <a:cubicBezTo>
                    <a:pt x="675705" y="56691"/>
                    <a:pt x="638994" y="59171"/>
                    <a:pt x="594346" y="61156"/>
                  </a:cubicBezTo>
                  <a:cubicBezTo>
                    <a:pt x="592361" y="64132"/>
                    <a:pt x="591369" y="67605"/>
                    <a:pt x="591369" y="71574"/>
                  </a:cubicBezTo>
                  <a:lnTo>
                    <a:pt x="591369" y="116222"/>
                  </a:lnTo>
                  <a:lnTo>
                    <a:pt x="682154" y="116222"/>
                  </a:lnTo>
                  <a:cubicBezTo>
                    <a:pt x="695053" y="94394"/>
                    <a:pt x="702990" y="83480"/>
                    <a:pt x="705967" y="83480"/>
                  </a:cubicBezTo>
                  <a:cubicBezTo>
                    <a:pt x="721842" y="89433"/>
                    <a:pt x="736725" y="99851"/>
                    <a:pt x="750615" y="114734"/>
                  </a:cubicBezTo>
                  <a:cubicBezTo>
                    <a:pt x="754584" y="122671"/>
                    <a:pt x="753096" y="127136"/>
                    <a:pt x="746151" y="128128"/>
                  </a:cubicBezTo>
                  <a:lnTo>
                    <a:pt x="689596" y="128128"/>
                  </a:lnTo>
                  <a:cubicBezTo>
                    <a:pt x="685627" y="129120"/>
                    <a:pt x="683643" y="132593"/>
                    <a:pt x="683643" y="138546"/>
                  </a:cubicBezTo>
                  <a:lnTo>
                    <a:pt x="683643" y="209984"/>
                  </a:lnTo>
                  <a:cubicBezTo>
                    <a:pt x="683643" y="238757"/>
                    <a:pt x="684635" y="264058"/>
                    <a:pt x="686619" y="285886"/>
                  </a:cubicBezTo>
                  <a:cubicBezTo>
                    <a:pt x="686619" y="295808"/>
                    <a:pt x="682650" y="301761"/>
                    <a:pt x="674713" y="303745"/>
                  </a:cubicBezTo>
                  <a:cubicBezTo>
                    <a:pt x="662807" y="308706"/>
                    <a:pt x="648420" y="311187"/>
                    <a:pt x="631553" y="311187"/>
                  </a:cubicBezTo>
                  <a:cubicBezTo>
                    <a:pt x="624608" y="310195"/>
                    <a:pt x="621135" y="305234"/>
                    <a:pt x="621135" y="296304"/>
                  </a:cubicBezTo>
                  <a:cubicBezTo>
                    <a:pt x="624111" y="270507"/>
                    <a:pt x="626096" y="233796"/>
                    <a:pt x="627088" y="186171"/>
                  </a:cubicBezTo>
                  <a:lnTo>
                    <a:pt x="627088" y="128128"/>
                  </a:lnTo>
                  <a:lnTo>
                    <a:pt x="591369" y="128128"/>
                  </a:lnTo>
                  <a:lnTo>
                    <a:pt x="591369" y="140034"/>
                  </a:lnTo>
                  <a:cubicBezTo>
                    <a:pt x="595338" y="213456"/>
                    <a:pt x="564580" y="263562"/>
                    <a:pt x="499096" y="290351"/>
                  </a:cubicBezTo>
                  <a:cubicBezTo>
                    <a:pt x="511994" y="304241"/>
                    <a:pt x="531838" y="312179"/>
                    <a:pt x="558627" y="314163"/>
                  </a:cubicBezTo>
                  <a:cubicBezTo>
                    <a:pt x="581447" y="315156"/>
                    <a:pt x="612701" y="315156"/>
                    <a:pt x="652389" y="314163"/>
                  </a:cubicBezTo>
                  <a:cubicBezTo>
                    <a:pt x="691084" y="313171"/>
                    <a:pt x="719858" y="311187"/>
                    <a:pt x="738709" y="308210"/>
                  </a:cubicBezTo>
                  <a:cubicBezTo>
                    <a:pt x="747639" y="305234"/>
                    <a:pt x="752600" y="305730"/>
                    <a:pt x="753592" y="309698"/>
                  </a:cubicBezTo>
                  <a:cubicBezTo>
                    <a:pt x="755576" y="311683"/>
                    <a:pt x="753592" y="315156"/>
                    <a:pt x="747639" y="320116"/>
                  </a:cubicBezTo>
                  <a:cubicBezTo>
                    <a:pt x="737717" y="326070"/>
                    <a:pt x="731268" y="337480"/>
                    <a:pt x="728291" y="354347"/>
                  </a:cubicBezTo>
                  <a:cubicBezTo>
                    <a:pt x="729283" y="365261"/>
                    <a:pt x="722834" y="369726"/>
                    <a:pt x="708944" y="367741"/>
                  </a:cubicBezTo>
                  <a:cubicBezTo>
                    <a:pt x="701006" y="367741"/>
                    <a:pt x="689100" y="367741"/>
                    <a:pt x="673225" y="367741"/>
                  </a:cubicBezTo>
                  <a:cubicBezTo>
                    <a:pt x="619647" y="368734"/>
                    <a:pt x="582440" y="367741"/>
                    <a:pt x="561604" y="364765"/>
                  </a:cubicBezTo>
                  <a:cubicBezTo>
                    <a:pt x="519932" y="358812"/>
                    <a:pt x="490662" y="337976"/>
                    <a:pt x="473795" y="302257"/>
                  </a:cubicBezTo>
                  <a:cubicBezTo>
                    <a:pt x="470819" y="295312"/>
                    <a:pt x="465858" y="294816"/>
                    <a:pt x="458912" y="300769"/>
                  </a:cubicBezTo>
                  <a:cubicBezTo>
                    <a:pt x="445022" y="320613"/>
                    <a:pt x="437580" y="337976"/>
                    <a:pt x="436588" y="352859"/>
                  </a:cubicBezTo>
                  <a:cubicBezTo>
                    <a:pt x="435596" y="363773"/>
                    <a:pt x="430139" y="366749"/>
                    <a:pt x="420217" y="361788"/>
                  </a:cubicBezTo>
                  <a:cubicBezTo>
                    <a:pt x="402358" y="347898"/>
                    <a:pt x="389459" y="335495"/>
                    <a:pt x="381522" y="324581"/>
                  </a:cubicBezTo>
                  <a:cubicBezTo>
                    <a:pt x="376561" y="320613"/>
                    <a:pt x="378049" y="315652"/>
                    <a:pt x="385987" y="309698"/>
                  </a:cubicBezTo>
                  <a:cubicBezTo>
                    <a:pt x="419721" y="287870"/>
                    <a:pt x="435100" y="272491"/>
                    <a:pt x="432123" y="263562"/>
                  </a:cubicBezTo>
                  <a:lnTo>
                    <a:pt x="432123" y="153429"/>
                  </a:lnTo>
                  <a:lnTo>
                    <a:pt x="408311" y="153429"/>
                  </a:lnTo>
                  <a:cubicBezTo>
                    <a:pt x="406326" y="153429"/>
                    <a:pt x="403350" y="153429"/>
                    <a:pt x="399381" y="153429"/>
                  </a:cubicBezTo>
                  <a:cubicBezTo>
                    <a:pt x="395412" y="154421"/>
                    <a:pt x="392436" y="154917"/>
                    <a:pt x="390451" y="154917"/>
                  </a:cubicBezTo>
                  <a:cubicBezTo>
                    <a:pt x="386483" y="156902"/>
                    <a:pt x="384002" y="156406"/>
                    <a:pt x="383010" y="153429"/>
                  </a:cubicBezTo>
                  <a:cubicBezTo>
                    <a:pt x="382018" y="152437"/>
                    <a:pt x="381026" y="150949"/>
                    <a:pt x="380033" y="148964"/>
                  </a:cubicBezTo>
                  <a:cubicBezTo>
                    <a:pt x="378049" y="146980"/>
                    <a:pt x="376561" y="145491"/>
                    <a:pt x="375569" y="144499"/>
                  </a:cubicBezTo>
                  <a:cubicBezTo>
                    <a:pt x="374576" y="142515"/>
                    <a:pt x="374576" y="141027"/>
                    <a:pt x="375569" y="140034"/>
                  </a:cubicBezTo>
                  <a:cubicBezTo>
                    <a:pt x="375569" y="140034"/>
                    <a:pt x="377057" y="140034"/>
                    <a:pt x="380033" y="140034"/>
                  </a:cubicBezTo>
                  <a:cubicBezTo>
                    <a:pt x="385987" y="141027"/>
                    <a:pt x="397397" y="141523"/>
                    <a:pt x="414264" y="141523"/>
                  </a:cubicBezTo>
                  <a:lnTo>
                    <a:pt x="427658" y="141523"/>
                  </a:lnTo>
                  <a:cubicBezTo>
                    <a:pt x="437580" y="127632"/>
                    <a:pt x="445022" y="119695"/>
                    <a:pt x="449983" y="117710"/>
                  </a:cubicBezTo>
                  <a:cubicBezTo>
                    <a:pt x="472803" y="124656"/>
                    <a:pt x="490166" y="135570"/>
                    <a:pt x="502072" y="150452"/>
                  </a:cubicBezTo>
                  <a:cubicBezTo>
                    <a:pt x="503065" y="154421"/>
                    <a:pt x="500584" y="157894"/>
                    <a:pt x="494631" y="160870"/>
                  </a:cubicBezTo>
                  <a:cubicBezTo>
                    <a:pt x="490662" y="162855"/>
                    <a:pt x="488678" y="166824"/>
                    <a:pt x="488678" y="172777"/>
                  </a:cubicBezTo>
                  <a:lnTo>
                    <a:pt x="488678" y="260585"/>
                  </a:lnTo>
                  <a:cubicBezTo>
                    <a:pt x="488678" y="266538"/>
                    <a:pt x="490166" y="272988"/>
                    <a:pt x="493143" y="279933"/>
                  </a:cubicBezTo>
                  <a:cubicBezTo>
                    <a:pt x="522908" y="243222"/>
                    <a:pt x="536799" y="196589"/>
                    <a:pt x="534815" y="140034"/>
                  </a:cubicBezTo>
                  <a:lnTo>
                    <a:pt x="534815" y="105804"/>
                  </a:lnTo>
                  <a:cubicBezTo>
                    <a:pt x="534815" y="88937"/>
                    <a:pt x="532830" y="66613"/>
                    <a:pt x="528862" y="38831"/>
                  </a:cubicBezTo>
                  <a:cubicBezTo>
                    <a:pt x="526877" y="29902"/>
                    <a:pt x="530846" y="26429"/>
                    <a:pt x="540768" y="28413"/>
                  </a:cubicBezTo>
                  <a:cubicBezTo>
                    <a:pt x="554658" y="31390"/>
                    <a:pt x="572022" y="37343"/>
                    <a:pt x="592858" y="46273"/>
                  </a:cubicBezTo>
                  <a:lnTo>
                    <a:pt x="595834" y="47761"/>
                  </a:lnTo>
                  <a:cubicBezTo>
                    <a:pt x="631553" y="33870"/>
                    <a:pt x="661319" y="18491"/>
                    <a:pt x="685131" y="1624"/>
                  </a:cubicBezTo>
                  <a:cubicBezTo>
                    <a:pt x="686619" y="632"/>
                    <a:pt x="688356" y="260"/>
                    <a:pt x="690340" y="508"/>
                  </a:cubicBezTo>
                  <a:close/>
                  <a:moveTo>
                    <a:pt x="1435522" y="136"/>
                  </a:moveTo>
                  <a:cubicBezTo>
                    <a:pt x="1457351" y="2120"/>
                    <a:pt x="1475706" y="5593"/>
                    <a:pt x="1490589" y="10554"/>
                  </a:cubicBezTo>
                  <a:cubicBezTo>
                    <a:pt x="1499519" y="15515"/>
                    <a:pt x="1500511" y="20972"/>
                    <a:pt x="1493565" y="26925"/>
                  </a:cubicBezTo>
                  <a:cubicBezTo>
                    <a:pt x="1488605" y="29902"/>
                    <a:pt x="1486124" y="34366"/>
                    <a:pt x="1486124" y="40320"/>
                  </a:cubicBezTo>
                  <a:lnTo>
                    <a:pt x="1486124" y="114734"/>
                  </a:lnTo>
                  <a:cubicBezTo>
                    <a:pt x="1529780" y="121679"/>
                    <a:pt x="1561034" y="139538"/>
                    <a:pt x="1579886" y="168312"/>
                  </a:cubicBezTo>
                  <a:cubicBezTo>
                    <a:pt x="1592784" y="195101"/>
                    <a:pt x="1587823" y="215937"/>
                    <a:pt x="1565003" y="230820"/>
                  </a:cubicBezTo>
                  <a:cubicBezTo>
                    <a:pt x="1548136" y="238757"/>
                    <a:pt x="1536230" y="231812"/>
                    <a:pt x="1529284" y="209984"/>
                  </a:cubicBezTo>
                  <a:cubicBezTo>
                    <a:pt x="1519362" y="175257"/>
                    <a:pt x="1504976" y="148964"/>
                    <a:pt x="1486124" y="131105"/>
                  </a:cubicBezTo>
                  <a:lnTo>
                    <a:pt x="1486124" y="208495"/>
                  </a:lnTo>
                  <a:cubicBezTo>
                    <a:pt x="1486124" y="244214"/>
                    <a:pt x="1487116" y="288863"/>
                    <a:pt x="1489101" y="342441"/>
                  </a:cubicBezTo>
                  <a:cubicBezTo>
                    <a:pt x="1492077" y="356331"/>
                    <a:pt x="1487116" y="364269"/>
                    <a:pt x="1474218" y="366253"/>
                  </a:cubicBezTo>
                  <a:cubicBezTo>
                    <a:pt x="1464296" y="370222"/>
                    <a:pt x="1453878" y="372702"/>
                    <a:pt x="1442964" y="373695"/>
                  </a:cubicBezTo>
                  <a:cubicBezTo>
                    <a:pt x="1429073" y="377663"/>
                    <a:pt x="1423120" y="372206"/>
                    <a:pt x="1425104" y="357323"/>
                  </a:cubicBezTo>
                  <a:cubicBezTo>
                    <a:pt x="1427089" y="303745"/>
                    <a:pt x="1428081" y="237765"/>
                    <a:pt x="1428081" y="159382"/>
                  </a:cubicBezTo>
                  <a:lnTo>
                    <a:pt x="1428081" y="74550"/>
                  </a:lnTo>
                  <a:cubicBezTo>
                    <a:pt x="1428081" y="44784"/>
                    <a:pt x="1426593" y="24445"/>
                    <a:pt x="1423616" y="13531"/>
                  </a:cubicBezTo>
                  <a:cubicBezTo>
                    <a:pt x="1419647" y="3609"/>
                    <a:pt x="1423616" y="-856"/>
                    <a:pt x="1435522" y="136"/>
                  </a:cubicBezTo>
                  <a:close/>
                  <a:moveTo>
                    <a:pt x="1101254" y="136"/>
                  </a:moveTo>
                  <a:cubicBezTo>
                    <a:pt x="1114153" y="4105"/>
                    <a:pt x="1131516" y="16507"/>
                    <a:pt x="1153344" y="37343"/>
                  </a:cubicBezTo>
                  <a:cubicBezTo>
                    <a:pt x="1156321" y="41312"/>
                    <a:pt x="1157313" y="44288"/>
                    <a:pt x="1156321" y="46273"/>
                  </a:cubicBezTo>
                  <a:cubicBezTo>
                    <a:pt x="1155329" y="49249"/>
                    <a:pt x="1152848" y="50738"/>
                    <a:pt x="1148879" y="50738"/>
                  </a:cubicBezTo>
                  <a:cubicBezTo>
                    <a:pt x="1125067" y="49745"/>
                    <a:pt x="1090836" y="49249"/>
                    <a:pt x="1046188" y="49249"/>
                  </a:cubicBezTo>
                  <a:lnTo>
                    <a:pt x="1025352" y="49249"/>
                  </a:lnTo>
                  <a:cubicBezTo>
                    <a:pt x="1028329" y="54210"/>
                    <a:pt x="1027336" y="58675"/>
                    <a:pt x="1022376" y="62644"/>
                  </a:cubicBezTo>
                  <a:cubicBezTo>
                    <a:pt x="1017415" y="65620"/>
                    <a:pt x="1014934" y="70581"/>
                    <a:pt x="1014934" y="77527"/>
                  </a:cubicBezTo>
                  <a:lnTo>
                    <a:pt x="1014934" y="189148"/>
                  </a:lnTo>
                  <a:cubicBezTo>
                    <a:pt x="1039739" y="145491"/>
                    <a:pt x="1055614" y="107788"/>
                    <a:pt x="1062559" y="76038"/>
                  </a:cubicBezTo>
                  <a:cubicBezTo>
                    <a:pt x="1063551" y="68101"/>
                    <a:pt x="1068016" y="65124"/>
                    <a:pt x="1075954" y="67109"/>
                  </a:cubicBezTo>
                  <a:cubicBezTo>
                    <a:pt x="1087860" y="71077"/>
                    <a:pt x="1106215" y="80503"/>
                    <a:pt x="1131020" y="95386"/>
                  </a:cubicBezTo>
                  <a:cubicBezTo>
                    <a:pt x="1138958" y="102331"/>
                    <a:pt x="1137965" y="108284"/>
                    <a:pt x="1128044" y="113245"/>
                  </a:cubicBezTo>
                  <a:cubicBezTo>
                    <a:pt x="1120106" y="113245"/>
                    <a:pt x="1113657" y="116222"/>
                    <a:pt x="1108696" y="122175"/>
                  </a:cubicBezTo>
                  <a:cubicBezTo>
                    <a:pt x="1083891" y="151941"/>
                    <a:pt x="1054622" y="178234"/>
                    <a:pt x="1020887" y="201054"/>
                  </a:cubicBezTo>
                  <a:lnTo>
                    <a:pt x="1081907" y="201054"/>
                  </a:lnTo>
                  <a:cubicBezTo>
                    <a:pt x="1093813" y="177241"/>
                    <a:pt x="1103239" y="163847"/>
                    <a:pt x="1110184" y="160870"/>
                  </a:cubicBezTo>
                  <a:cubicBezTo>
                    <a:pt x="1129036" y="167816"/>
                    <a:pt x="1147887" y="181706"/>
                    <a:pt x="1166739" y="202542"/>
                  </a:cubicBezTo>
                  <a:cubicBezTo>
                    <a:pt x="1170708" y="210480"/>
                    <a:pt x="1169219" y="214945"/>
                    <a:pt x="1162274" y="215937"/>
                  </a:cubicBezTo>
                  <a:cubicBezTo>
                    <a:pt x="1137469" y="214945"/>
                    <a:pt x="1103239" y="214449"/>
                    <a:pt x="1059583" y="214449"/>
                  </a:cubicBezTo>
                  <a:lnTo>
                    <a:pt x="1014934" y="214449"/>
                  </a:lnTo>
                  <a:cubicBezTo>
                    <a:pt x="1014934" y="225363"/>
                    <a:pt x="1015926" y="241734"/>
                    <a:pt x="1017911" y="263562"/>
                  </a:cubicBezTo>
                  <a:cubicBezTo>
                    <a:pt x="1018903" y="296304"/>
                    <a:pt x="1019895" y="322597"/>
                    <a:pt x="1020887" y="342441"/>
                  </a:cubicBezTo>
                  <a:cubicBezTo>
                    <a:pt x="1021879" y="355339"/>
                    <a:pt x="1018407" y="362781"/>
                    <a:pt x="1010469" y="364765"/>
                  </a:cubicBezTo>
                  <a:cubicBezTo>
                    <a:pt x="999555" y="371710"/>
                    <a:pt x="985169" y="375183"/>
                    <a:pt x="967309" y="375183"/>
                  </a:cubicBezTo>
                  <a:cubicBezTo>
                    <a:pt x="955403" y="377167"/>
                    <a:pt x="949946" y="368734"/>
                    <a:pt x="950938" y="349882"/>
                  </a:cubicBezTo>
                  <a:cubicBezTo>
                    <a:pt x="951930" y="332023"/>
                    <a:pt x="952922" y="312675"/>
                    <a:pt x="953915" y="291839"/>
                  </a:cubicBezTo>
                  <a:cubicBezTo>
                    <a:pt x="953915" y="273980"/>
                    <a:pt x="953915" y="248183"/>
                    <a:pt x="953915" y="214449"/>
                  </a:cubicBezTo>
                  <a:lnTo>
                    <a:pt x="864618" y="214449"/>
                  </a:lnTo>
                  <a:cubicBezTo>
                    <a:pt x="849735" y="214449"/>
                    <a:pt x="833364" y="215441"/>
                    <a:pt x="815504" y="217425"/>
                  </a:cubicBezTo>
                  <a:cubicBezTo>
                    <a:pt x="815504" y="217425"/>
                    <a:pt x="815008" y="217425"/>
                    <a:pt x="814016" y="217425"/>
                  </a:cubicBezTo>
                  <a:cubicBezTo>
                    <a:pt x="811040" y="218417"/>
                    <a:pt x="808559" y="217921"/>
                    <a:pt x="806575" y="215937"/>
                  </a:cubicBezTo>
                  <a:cubicBezTo>
                    <a:pt x="803598" y="209984"/>
                    <a:pt x="800622" y="205023"/>
                    <a:pt x="797645" y="201054"/>
                  </a:cubicBezTo>
                  <a:cubicBezTo>
                    <a:pt x="796653" y="199070"/>
                    <a:pt x="796653" y="197581"/>
                    <a:pt x="797645" y="196589"/>
                  </a:cubicBezTo>
                  <a:cubicBezTo>
                    <a:pt x="798637" y="195597"/>
                    <a:pt x="800126" y="195597"/>
                    <a:pt x="802110" y="196589"/>
                  </a:cubicBezTo>
                  <a:cubicBezTo>
                    <a:pt x="832868" y="199566"/>
                    <a:pt x="856680" y="201054"/>
                    <a:pt x="873547" y="201054"/>
                  </a:cubicBezTo>
                  <a:lnTo>
                    <a:pt x="953915" y="201054"/>
                  </a:lnTo>
                  <a:lnTo>
                    <a:pt x="953915" y="175753"/>
                  </a:lnTo>
                  <a:lnTo>
                    <a:pt x="953915" y="49249"/>
                  </a:lnTo>
                  <a:lnTo>
                    <a:pt x="880989" y="49249"/>
                  </a:lnTo>
                  <a:cubicBezTo>
                    <a:pt x="867098" y="49249"/>
                    <a:pt x="852215" y="50241"/>
                    <a:pt x="836340" y="52226"/>
                  </a:cubicBezTo>
                  <a:cubicBezTo>
                    <a:pt x="833364" y="54210"/>
                    <a:pt x="830883" y="53714"/>
                    <a:pt x="828899" y="50738"/>
                  </a:cubicBezTo>
                  <a:cubicBezTo>
                    <a:pt x="827907" y="48753"/>
                    <a:pt x="825922" y="45777"/>
                    <a:pt x="822946" y="41808"/>
                  </a:cubicBezTo>
                  <a:cubicBezTo>
                    <a:pt x="821954" y="39824"/>
                    <a:pt x="820962" y="38335"/>
                    <a:pt x="819969" y="37343"/>
                  </a:cubicBezTo>
                  <a:cubicBezTo>
                    <a:pt x="818977" y="35359"/>
                    <a:pt x="818481" y="34366"/>
                    <a:pt x="818481" y="34366"/>
                  </a:cubicBezTo>
                  <a:cubicBezTo>
                    <a:pt x="819473" y="33374"/>
                    <a:pt x="821458" y="32878"/>
                    <a:pt x="824434" y="32878"/>
                  </a:cubicBezTo>
                  <a:cubicBezTo>
                    <a:pt x="833364" y="34863"/>
                    <a:pt x="853208" y="35855"/>
                    <a:pt x="883965" y="35855"/>
                  </a:cubicBezTo>
                  <a:lnTo>
                    <a:pt x="1072977" y="35855"/>
                  </a:lnTo>
                  <a:cubicBezTo>
                    <a:pt x="1084883" y="14027"/>
                    <a:pt x="1094309" y="2120"/>
                    <a:pt x="1101254" y="136"/>
                  </a:cubicBezTo>
                  <a:close/>
                </a:path>
              </a:pathLst>
            </a:custGeom>
            <a:solidFill>
              <a:schemeClr val="bg1"/>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3000" spc="300">
                  <a:latin typeface="方正粗宋简体" panose="03000509000000000000" pitchFamily="65" charset="-122"/>
                  <a:ea typeface="方正粗宋简体" panose="03000509000000000000" pitchFamily="65" charset="-122"/>
                </a:defRPr>
              </a:lvl1pPr>
            </a:lstStyle>
            <a:p>
              <a:endParaRPr lang="zh-CN" altLang="en-US"/>
            </a:p>
          </p:txBody>
        </p:sp>
        <p:grpSp>
          <p:nvGrpSpPr>
            <p:cNvPr id="4" name="组合 3"/>
            <p:cNvGrpSpPr/>
            <p:nvPr/>
          </p:nvGrpSpPr>
          <p:grpSpPr>
            <a:xfrm>
              <a:off x="3704100" y="848346"/>
              <a:ext cx="4783801" cy="252000"/>
              <a:chOff x="3704100" y="688219"/>
              <a:chExt cx="4783801" cy="252000"/>
            </a:xfrm>
          </p:grpSpPr>
          <p:grpSp>
            <p:nvGrpSpPr>
              <p:cNvPr id="6" name="组合 5"/>
              <p:cNvGrpSpPr/>
              <p:nvPr/>
            </p:nvGrpSpPr>
            <p:grpSpPr>
              <a:xfrm>
                <a:off x="3704100" y="688219"/>
                <a:ext cx="369525" cy="252000"/>
                <a:chOff x="3704100" y="703626"/>
                <a:chExt cx="369525" cy="252000"/>
              </a:xfrm>
            </p:grpSpPr>
            <p:sp>
              <p:nvSpPr>
                <p:cNvPr id="11" name="燕尾形 10"/>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3"/>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flipH="1">
                <a:off x="8118376" y="688219"/>
                <a:ext cx="369525" cy="252000"/>
                <a:chOff x="3704100" y="703626"/>
                <a:chExt cx="369525" cy="252000"/>
              </a:xfrm>
            </p:grpSpPr>
            <p:sp>
              <p:nvSpPr>
                <p:cNvPr id="8" name="燕尾形 16"/>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17"/>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063825" y="1247269"/>
            <a:ext cx="6855031" cy="4438107"/>
            <a:chOff x="2605955" y="1716869"/>
            <a:chExt cx="8751779" cy="2969276"/>
          </a:xfrm>
        </p:grpSpPr>
        <p:sp>
          <p:nvSpPr>
            <p:cNvPr id="10" name="图文框 9"/>
            <p:cNvSpPr/>
            <p:nvPr/>
          </p:nvSpPr>
          <p:spPr>
            <a:xfrm>
              <a:off x="2605955" y="1716869"/>
              <a:ext cx="8565163" cy="2828396"/>
            </a:xfrm>
            <a:prstGeom prst="frame">
              <a:avLst>
                <a:gd name="adj1" fmla="val 289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2833877" y="1856718"/>
              <a:ext cx="8523857" cy="2829427"/>
              <a:chOff x="2833877" y="1856718"/>
              <a:chExt cx="8523857" cy="2829427"/>
            </a:xfrm>
          </p:grpSpPr>
          <p:sp>
            <p:nvSpPr>
              <p:cNvPr id="12" name="矩形 11"/>
              <p:cNvSpPr/>
              <p:nvPr/>
            </p:nvSpPr>
            <p:spPr>
              <a:xfrm>
                <a:off x="2833877" y="1856718"/>
                <a:ext cx="8523857" cy="281452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426145"/>
                <a:ext cx="7380001" cy="1260000"/>
              </a:xfrm>
              <a:prstGeom prst="rect">
                <a:avLst/>
              </a:prstGeom>
            </p:spPr>
          </p:pic>
        </p:grpSp>
      </p:grpSp>
      <p:pic>
        <p:nvPicPr>
          <p:cNvPr id="103" name="图片 102"/>
          <p:cNvPicPr/>
          <p:nvPr/>
        </p:nvPicPr>
        <p:blipFill>
          <a:blip r:embed="rId4"/>
          <a:stretch>
            <a:fillRect/>
          </a:stretch>
        </p:blipFill>
        <p:spPr>
          <a:xfrm>
            <a:off x="186153" y="1715016"/>
            <a:ext cx="5527435" cy="3362990"/>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4" name="矩形 13"/>
          <p:cNvSpPr/>
          <p:nvPr/>
        </p:nvSpPr>
        <p:spPr>
          <a:xfrm>
            <a:off x="5925945" y="1626632"/>
            <a:ext cx="5663258" cy="4009303"/>
          </a:xfrm>
          <a:prstGeom prst="rect">
            <a:avLst/>
          </a:prstGeom>
        </p:spPr>
        <p:txBody>
          <a:bodyPr wrap="square">
            <a:spAutoFit/>
          </a:bodyPr>
          <a:lstStyle/>
          <a:p>
            <a:pPr algn="just">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　　文明交流互鉴应该是对等的、平等的，应该是多元的、多向的，而不应该是强制的、强迫的，不应该是单一的、单向的。我们应该以海纳百川的宽广胸怀打破文化交往的壁垒，以兼收并蓄的态度汲取其他文明的养分，促进亚洲文明在交流互鉴中共同前进。</a:t>
            </a: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solidFill>
                  <a:schemeClr val="bg2">
                    <a:lumMod val="25000"/>
                  </a:schemeClr>
                </a:solidFill>
                <a:latin typeface="楷体" panose="02010609060101010101" pitchFamily="49" charset="-122"/>
                <a:ea typeface="楷体" panose="02010609060101010101" pitchFamily="49" charset="-122"/>
              </a:rPr>
              <a:t>习近平在亚洲文明对话大会开幕式上的主旨演讲</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solidFill>
                  <a:schemeClr val="bg2">
                    <a:lumMod val="25000"/>
                  </a:schemeClr>
                </a:solidFill>
                <a:latin typeface="楷体" panose="02010609060101010101" pitchFamily="49" charset="-122"/>
                <a:ea typeface="楷体" panose="02010609060101010101" pitchFamily="49" charset="-122"/>
              </a:rPr>
              <a:t>（</a:t>
            </a:r>
            <a:r>
              <a:rPr lang="en-US" altLang="zh-CN" b="1" dirty="0">
                <a:solidFill>
                  <a:schemeClr val="bg2">
                    <a:lumMod val="25000"/>
                  </a:schemeClr>
                </a:solidFill>
                <a:latin typeface="楷体" panose="02010609060101010101" pitchFamily="49" charset="-122"/>
                <a:ea typeface="楷体" panose="02010609060101010101" pitchFamily="49" charset="-122"/>
              </a:rPr>
              <a:t>2019</a:t>
            </a:r>
            <a:r>
              <a:rPr lang="zh-CN" altLang="en-US" b="1" dirty="0">
                <a:solidFill>
                  <a:schemeClr val="bg2">
                    <a:lumMod val="25000"/>
                  </a:schemeClr>
                </a:solidFill>
                <a:latin typeface="楷体" panose="02010609060101010101" pitchFamily="49" charset="-122"/>
                <a:ea typeface="楷体" panose="02010609060101010101" pitchFamily="49" charset="-122"/>
              </a:rPr>
              <a:t>年</a:t>
            </a:r>
            <a:r>
              <a:rPr lang="en-US" altLang="zh-CN" b="1" dirty="0">
                <a:solidFill>
                  <a:schemeClr val="bg2">
                    <a:lumMod val="25000"/>
                  </a:schemeClr>
                </a:solidFill>
                <a:latin typeface="楷体" panose="02010609060101010101" pitchFamily="49" charset="-122"/>
                <a:ea typeface="楷体" panose="02010609060101010101" pitchFamily="49" charset="-122"/>
              </a:rPr>
              <a:t>5</a:t>
            </a:r>
            <a:r>
              <a:rPr lang="zh-CN" altLang="en-US" b="1" dirty="0">
                <a:solidFill>
                  <a:schemeClr val="bg2">
                    <a:lumMod val="25000"/>
                  </a:schemeClr>
                </a:solidFill>
                <a:latin typeface="楷体" panose="02010609060101010101" pitchFamily="49" charset="-122"/>
                <a:ea typeface="楷体" panose="02010609060101010101" pitchFamily="49" charset="-122"/>
              </a:rPr>
              <a:t>月</a:t>
            </a:r>
            <a:r>
              <a:rPr lang="en-US" altLang="zh-CN" b="1" dirty="0">
                <a:solidFill>
                  <a:schemeClr val="bg2">
                    <a:lumMod val="25000"/>
                  </a:schemeClr>
                </a:solidFill>
                <a:latin typeface="楷体" panose="02010609060101010101" pitchFamily="49" charset="-122"/>
                <a:ea typeface="楷体" panose="02010609060101010101" pitchFamily="49" charset="-122"/>
              </a:rPr>
              <a:t>15</a:t>
            </a:r>
            <a:r>
              <a:rPr lang="zh-CN" altLang="en-US" b="1" dirty="0">
                <a:solidFill>
                  <a:schemeClr val="bg2">
                    <a:lumMod val="25000"/>
                  </a:schemeClr>
                </a:solidFill>
                <a:latin typeface="楷体" panose="02010609060101010101" pitchFamily="49" charset="-122"/>
                <a:ea typeface="楷体" panose="02010609060101010101" pitchFamily="49" charset="-122"/>
              </a:rPr>
              <a:t>日）</a:t>
            </a:r>
            <a:endParaRPr lang="en-US" altLang="zh-CN" b="1" dirty="0">
              <a:solidFill>
                <a:schemeClr val="bg2">
                  <a:lumMod val="25000"/>
                </a:schemeClr>
              </a:solidFill>
              <a:latin typeface="楷体" panose="02010609060101010101" pitchFamily="49" charset="-122"/>
              <a:ea typeface="楷体" panose="02010609060101010101" pitchFamily="49" charset="-122"/>
            </a:endParaRPr>
          </a:p>
        </p:txBody>
      </p:sp>
      <p:sp>
        <p:nvSpPr>
          <p:cNvPr id="15" name="文本框 14"/>
          <p:cNvSpPr txBox="1"/>
          <p:nvPr/>
        </p:nvSpPr>
        <p:spPr>
          <a:xfrm>
            <a:off x="183157" y="5204734"/>
            <a:ext cx="4789251" cy="961289"/>
          </a:xfrm>
          <a:prstGeom prst="rect">
            <a:avLst/>
          </a:prstGeom>
          <a:noFill/>
        </p:spPr>
        <p:txBody>
          <a:bodyPr wrap="square">
            <a:spAutoFit/>
          </a:bodyPr>
          <a:lstStyle/>
          <a:p>
            <a:pPr algn="just">
              <a:lnSpc>
                <a:spcPct val="120000"/>
              </a:lnSpc>
            </a:pPr>
            <a:r>
              <a:rPr lang="en-US" altLang="zh-CN" sz="1200" b="0" i="0" dirty="0">
                <a:solidFill>
                  <a:schemeClr val="tx1">
                    <a:lumMod val="50000"/>
                    <a:lumOff val="50000"/>
                  </a:schemeClr>
                </a:solidFill>
                <a:effectLst/>
                <a:latin typeface="楷体" panose="02010609060101010101" pitchFamily="49" charset="-122"/>
                <a:ea typeface="楷体" panose="02010609060101010101" pitchFamily="49" charset="-122"/>
              </a:rPr>
              <a:t>    </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日，国家主席习近平在北京国家会议中心出席亚洲文明对话大会开幕式，并发表题为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深化文明交流互鉴 共建亚洲命运共同体</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的主旨演讲。这是开幕式前，中外领导人同出席开幕式的重要嘉宾代表合影留念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67239" y="1895798"/>
            <a:ext cx="5192400" cy="3392400"/>
            <a:chOff x="6667239" y="1812854"/>
            <a:chExt cx="5192400" cy="3392400"/>
          </a:xfrm>
        </p:grpSpPr>
        <p:sp>
          <p:nvSpPr>
            <p:cNvPr id="10" name="图文框 9"/>
            <p:cNvSpPr/>
            <p:nvPr/>
          </p:nvSpPr>
          <p:spPr>
            <a:xfrm>
              <a:off x="6667239" y="1812854"/>
              <a:ext cx="5040000" cy="3240000"/>
            </a:xfrm>
            <a:prstGeom prst="frame">
              <a:avLst>
                <a:gd name="adj1" fmla="val 289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819639" y="1965254"/>
              <a:ext cx="5040000" cy="324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7493790" y="3951162"/>
              <a:ext cx="4365849" cy="1254092"/>
            </a:xfrm>
            <a:prstGeom prst="rect">
              <a:avLst/>
            </a:prstGeom>
          </p:spPr>
        </p:pic>
      </p:grpSp>
      <p:sp>
        <p:nvSpPr>
          <p:cNvPr id="14" name="矩形 13"/>
          <p:cNvSpPr/>
          <p:nvPr/>
        </p:nvSpPr>
        <p:spPr>
          <a:xfrm>
            <a:off x="6839644" y="2530595"/>
            <a:ext cx="4695190" cy="2122805"/>
          </a:xfrm>
          <a:prstGeom prst="rect">
            <a:avLst/>
          </a:prstGeom>
        </p:spPr>
        <p:txBody>
          <a:bodyPr wrap="square">
            <a:spAutoFit/>
          </a:bodyPr>
          <a:lstStyle/>
          <a:p>
            <a:pPr algn="ctr">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共同倡导尊重世界文明多样性</a:t>
            </a:r>
          </a:p>
          <a:p>
            <a:pPr algn="ctr">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共同倡导弘扬全人类共同价值</a:t>
            </a:r>
          </a:p>
          <a:p>
            <a:pPr algn="ctr">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共同倡导重视文明传承和创新</a:t>
            </a:r>
          </a:p>
          <a:p>
            <a:pPr algn="ctr">
              <a:lnSpc>
                <a:spcPct val="150000"/>
              </a:lnSpc>
            </a:pPr>
            <a:r>
              <a:rPr lang="en-US" altLang="zh-CN" sz="2200" b="1" dirty="0">
                <a:solidFill>
                  <a:schemeClr val="bg2">
                    <a:lumMod val="25000"/>
                  </a:schemeClr>
                </a:solidFill>
                <a:latin typeface="楷体" panose="02010609060101010101" pitchFamily="49" charset="-122"/>
                <a:ea typeface="楷体" panose="02010609060101010101" pitchFamily="49" charset="-122"/>
              </a:rPr>
              <a:t>  </a:t>
            </a:r>
            <a:r>
              <a:rPr lang="zh-CN" altLang="en-US" sz="2200" b="1" dirty="0">
                <a:solidFill>
                  <a:schemeClr val="bg2">
                    <a:lumMod val="25000"/>
                  </a:schemeClr>
                </a:solidFill>
                <a:latin typeface="楷体" panose="02010609060101010101" pitchFamily="49" charset="-122"/>
                <a:ea typeface="楷体" panose="02010609060101010101" pitchFamily="49" charset="-122"/>
              </a:rPr>
              <a:t>共同倡导加强国际人文交流合作</a:t>
            </a:r>
          </a:p>
        </p:txBody>
      </p:sp>
      <p:sp>
        <p:nvSpPr>
          <p:cNvPr id="15" name="文本框 14"/>
          <p:cNvSpPr txBox="1"/>
          <p:nvPr/>
        </p:nvSpPr>
        <p:spPr>
          <a:xfrm>
            <a:off x="413660" y="5610302"/>
            <a:ext cx="6331958" cy="533400"/>
          </a:xfrm>
          <a:prstGeom prst="rect">
            <a:avLst/>
          </a:prstGeom>
          <a:noFill/>
        </p:spPr>
        <p:txBody>
          <a:bodyPr wrap="square">
            <a:spAutoFit/>
          </a:bodyPr>
          <a:lstStyle/>
          <a:p>
            <a:pPr algn="just">
              <a:lnSpc>
                <a:spcPct val="120000"/>
              </a:lnSpc>
            </a:pPr>
            <a:r>
              <a:rPr lang="en-US" altLang="zh-CN" sz="1200" b="0" i="0" dirty="0">
                <a:solidFill>
                  <a:schemeClr val="tx1">
                    <a:lumMod val="50000"/>
                    <a:lumOff val="50000"/>
                  </a:schemeClr>
                </a:solidFill>
                <a:latin typeface="楷体" panose="02010609060101010101" pitchFamily="49" charset="-122"/>
                <a:ea typeface="楷体" panose="02010609060101010101" pitchFamily="49" charset="-122"/>
              </a:rPr>
              <a:t>    </a:t>
            </a:r>
            <a:r>
              <a:rPr sz="1200" dirty="0">
                <a:solidFill>
                  <a:schemeClr val="tx1">
                    <a:lumMod val="50000"/>
                    <a:lumOff val="50000"/>
                  </a:schemeClr>
                </a:solidFill>
                <a:latin typeface="微软雅黑" panose="020B0503020204020204" pitchFamily="34" charset="-122"/>
                <a:ea typeface="微软雅黑" panose="020B0503020204020204" pitchFamily="34" charset="-122"/>
              </a:rPr>
              <a:t>2023年3月15日，中共中央总书记、国家主席习近平在北京出席中国共产党与世界政党高层对话会，并发表题为《携手同行现代化之路》的主旨讲话</a:t>
            </a:r>
          </a:p>
        </p:txBody>
      </p:sp>
      <p:pic>
        <p:nvPicPr>
          <p:cNvPr id="100" name="图片 99"/>
          <p:cNvPicPr/>
          <p:nvPr>
            <p:custDataLst>
              <p:tags r:id="rId1"/>
            </p:custDataLst>
          </p:nvPr>
        </p:nvPicPr>
        <p:blipFill>
          <a:blip r:embed="rId5"/>
          <a:stretch>
            <a:fillRect/>
          </a:stretch>
        </p:blipFill>
        <p:spPr>
          <a:xfrm>
            <a:off x="339639" y="1709027"/>
            <a:ext cx="6480000" cy="3765943"/>
          </a:xfrm>
          <a:prstGeom prst="rect">
            <a:avLst/>
          </a:prstGeom>
          <a:noFill/>
          <a:ln w="38100">
            <a:solidFill>
              <a:srgbClr val="FFFFFF"/>
            </a:solidFill>
          </a:ln>
          <a:effectLst>
            <a:outerShdw blurRad="50800" dist="38100" dir="2700000" algn="tl" rotWithShape="0">
              <a:prstClr val="black">
                <a:alpha val="40000"/>
              </a:prstClr>
            </a:outerShdw>
          </a:effectLst>
        </p:spPr>
      </p:pic>
      <p:grpSp>
        <p:nvGrpSpPr>
          <p:cNvPr id="12" name="组合 11"/>
          <p:cNvGrpSpPr/>
          <p:nvPr/>
        </p:nvGrpSpPr>
        <p:grpSpPr>
          <a:xfrm>
            <a:off x="4696823" y="779551"/>
            <a:ext cx="2874853" cy="468000"/>
            <a:chOff x="1195503" y="4601631"/>
            <a:chExt cx="2874853" cy="468000"/>
          </a:xfrm>
        </p:grpSpPr>
        <p:sp>
          <p:nvSpPr>
            <p:cNvPr id="16" name="对角圆角矩形 15"/>
            <p:cNvSpPr/>
            <p:nvPr/>
          </p:nvSpPr>
          <p:spPr>
            <a:xfrm>
              <a:off x="1195503" y="4601631"/>
              <a:ext cx="2874853"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提出全球文明倡议</a:t>
              </a:r>
            </a:p>
          </p:txBody>
        </p:sp>
        <p:sp>
          <p:nvSpPr>
            <p:cNvPr id="17" name="对角圆角矩形 16"/>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715000" y="1426032"/>
            <a:ext cx="6255438" cy="4962068"/>
            <a:chOff x="4412234" y="1442048"/>
            <a:chExt cx="6945498" cy="3727852"/>
          </a:xfrm>
        </p:grpSpPr>
        <p:sp>
          <p:nvSpPr>
            <p:cNvPr id="9" name="图文框 8"/>
            <p:cNvSpPr/>
            <p:nvPr/>
          </p:nvSpPr>
          <p:spPr>
            <a:xfrm>
              <a:off x="4412234" y="1442048"/>
              <a:ext cx="6753741" cy="3557062"/>
            </a:xfrm>
            <a:prstGeom prst="frame">
              <a:avLst>
                <a:gd name="adj1" fmla="val 2337"/>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630303" y="1595461"/>
              <a:ext cx="6727429" cy="3574439"/>
              <a:chOff x="4630303" y="1595461"/>
              <a:chExt cx="6727429" cy="3574439"/>
            </a:xfrm>
          </p:grpSpPr>
          <p:sp>
            <p:nvSpPr>
              <p:cNvPr id="11" name="矩形 10"/>
              <p:cNvSpPr/>
              <p:nvPr/>
            </p:nvSpPr>
            <p:spPr>
              <a:xfrm>
                <a:off x="4630303" y="1595461"/>
                <a:ext cx="6727429" cy="3574439"/>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11"/>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17796" b="50000"/>
              <a:stretch>
                <a:fillRect/>
              </a:stretch>
            </p:blipFill>
            <p:spPr>
              <a:xfrm flipH="1">
                <a:off x="4859080" y="3909900"/>
                <a:ext cx="6498651" cy="1260000"/>
              </a:xfrm>
              <a:prstGeom prst="rect">
                <a:avLst/>
              </a:prstGeom>
            </p:spPr>
          </p:pic>
        </p:grpSp>
      </p:grpSp>
      <p:sp>
        <p:nvSpPr>
          <p:cNvPr id="15" name="işlídê"/>
          <p:cNvSpPr/>
          <p:nvPr/>
        </p:nvSpPr>
        <p:spPr>
          <a:xfrm>
            <a:off x="437145" y="1348518"/>
            <a:ext cx="5147227" cy="52451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p>
        </p:txBody>
      </p:sp>
      <p:sp>
        <p:nvSpPr>
          <p:cNvPr id="18" name="文本框 17"/>
          <p:cNvSpPr txBox="1"/>
          <p:nvPr/>
        </p:nvSpPr>
        <p:spPr>
          <a:xfrm>
            <a:off x="689699" y="6127350"/>
            <a:ext cx="4460875" cy="460375"/>
          </a:xfrm>
          <a:prstGeom prst="rect">
            <a:avLst/>
          </a:prstGeom>
        </p:spPr>
        <p:txBody>
          <a:bodyPr wrap="square">
            <a:spAutoFit/>
          </a:bodyPr>
          <a:lstStyle>
            <a:defPPr>
              <a:defRPr lang="zh-CN"/>
            </a:defPPr>
            <a:lvl1pPr algn="r">
              <a:lnSpc>
                <a:spcPct val="10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l"/>
            <a:r>
              <a:rPr lang="zh-CN" altLang="en-US" dirty="0">
                <a:sym typeface="+mn-ea"/>
              </a:rPr>
              <a:t>资料来源：教育部中外人文交流中心</a:t>
            </a:r>
          </a:p>
          <a:p>
            <a:pPr algn="l"/>
            <a:r>
              <a:rPr lang="zh-CN" altLang="en-US" dirty="0"/>
              <a:t>（参见https://www.ccipe.edu.cn/rwjljz.htm）</a:t>
            </a:r>
          </a:p>
        </p:txBody>
      </p:sp>
      <p:sp>
        <p:nvSpPr>
          <p:cNvPr id="13" name="矩形 12"/>
          <p:cNvSpPr/>
          <p:nvPr/>
        </p:nvSpPr>
        <p:spPr>
          <a:xfrm>
            <a:off x="6051967" y="1755811"/>
            <a:ext cx="5637406" cy="4442460"/>
          </a:xfrm>
          <a:prstGeom prst="rect">
            <a:avLst/>
          </a:prstGeom>
        </p:spPr>
        <p:txBody>
          <a:bodyPr wrap="square">
            <a:spAutoFit/>
          </a:bodyPr>
          <a:lstStyle/>
          <a:p>
            <a:pPr algn="just" fontAlgn="auto">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　　要深入开展各种形式的人文交流活动，通过多种途径推动我国同各国的人文交流和民心相通。要创新体制机制，把我们的制度优势、组织优势、人力优势转化为传播优势。要更好发挥高层次专家作用，利用重要国际会议论坛、外国主流媒体等平台和渠道发声。</a:t>
            </a:r>
            <a:endParaRPr lang="en-US" altLang="zh-CN" sz="2200" b="1" dirty="0">
              <a:solidFill>
                <a:schemeClr val="bg2">
                  <a:lumMod val="25000"/>
                </a:schemeClr>
              </a:solidFill>
              <a:latin typeface="楷体" panose="02010609060101010101" pitchFamily="49" charset="-122"/>
              <a:ea typeface="楷体" panose="02010609060101010101" pitchFamily="49" charset="-122"/>
            </a:endParaRPr>
          </a:p>
          <a:p>
            <a:pPr algn="r" fontAlgn="auto">
              <a:lnSpc>
                <a:spcPct val="120000"/>
              </a:lnSpc>
              <a:spcBef>
                <a:spcPts val="800"/>
              </a:spcBef>
            </a:pPr>
            <a:r>
              <a:rPr lang="en-US" altLang="zh-CN" b="1" dirty="0">
                <a:solidFill>
                  <a:schemeClr val="bg2">
                    <a:lumMod val="25000"/>
                  </a:schemeClr>
                </a:solidFill>
                <a:latin typeface="微软雅黑" panose="020B0503020204020204" pitchFamily="34" charset="-122"/>
                <a:ea typeface="微软雅黑" panose="020B0503020204020204" pitchFamily="34" charset="-122"/>
              </a:rPr>
              <a:t> </a:t>
            </a:r>
            <a:r>
              <a:rPr lang="en-US" altLang="zh-CN" b="1" dirty="0">
                <a:latin typeface="楷体" panose="02010609060101010101" pitchFamily="49" charset="-122"/>
                <a:ea typeface="楷体" panose="02010609060101010101" pitchFamily="49" charset="-122"/>
              </a:rPr>
              <a:t>——</a:t>
            </a:r>
            <a:r>
              <a:rPr lang="zh-CN" altLang="en-US" b="1" dirty="0">
                <a:solidFill>
                  <a:schemeClr val="bg2">
                    <a:lumMod val="25000"/>
                  </a:schemeClr>
                </a:solidFill>
                <a:latin typeface="楷体" panose="02010609060101010101" pitchFamily="49" charset="-122"/>
                <a:ea typeface="楷体" panose="02010609060101010101" pitchFamily="49" charset="-122"/>
              </a:rPr>
              <a:t>习近平在主持十九届中央政治局</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fontAlgn="auto">
              <a:lnSpc>
                <a:spcPct val="120000"/>
              </a:lnSpc>
              <a:spcBef>
                <a:spcPts val="800"/>
              </a:spcBef>
            </a:pPr>
            <a:r>
              <a:rPr lang="zh-CN" altLang="en-US" b="1" dirty="0">
                <a:solidFill>
                  <a:schemeClr val="bg2">
                    <a:lumMod val="25000"/>
                  </a:schemeClr>
                </a:solidFill>
                <a:latin typeface="楷体" panose="02010609060101010101" pitchFamily="49" charset="-122"/>
                <a:ea typeface="楷体" panose="02010609060101010101" pitchFamily="49" charset="-122"/>
              </a:rPr>
              <a:t>第三十次集体学习时的讲话</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fontAlgn="auto">
              <a:lnSpc>
                <a:spcPct val="120000"/>
              </a:lnSpc>
              <a:spcBef>
                <a:spcPts val="800"/>
              </a:spcBef>
            </a:pPr>
            <a:r>
              <a:rPr lang="zh-CN" altLang="en-US" b="1" dirty="0">
                <a:solidFill>
                  <a:schemeClr val="bg2">
                    <a:lumMod val="25000"/>
                  </a:schemeClr>
                </a:solidFill>
                <a:latin typeface="楷体" panose="02010609060101010101" pitchFamily="49" charset="-122"/>
                <a:ea typeface="楷体" panose="02010609060101010101" pitchFamily="49" charset="-122"/>
              </a:rPr>
              <a:t>（</a:t>
            </a:r>
            <a:r>
              <a:rPr lang="en-US" altLang="zh-CN" b="1" dirty="0">
                <a:solidFill>
                  <a:schemeClr val="bg2">
                    <a:lumMod val="25000"/>
                  </a:schemeClr>
                </a:solidFill>
                <a:latin typeface="楷体" panose="02010609060101010101" pitchFamily="49" charset="-122"/>
                <a:ea typeface="楷体" panose="02010609060101010101" pitchFamily="49" charset="-122"/>
              </a:rPr>
              <a:t>2021</a:t>
            </a:r>
            <a:r>
              <a:rPr lang="zh-CN" altLang="en-US" b="1" dirty="0">
                <a:solidFill>
                  <a:schemeClr val="bg2">
                    <a:lumMod val="25000"/>
                  </a:schemeClr>
                </a:solidFill>
                <a:latin typeface="楷体" panose="02010609060101010101" pitchFamily="49" charset="-122"/>
                <a:ea typeface="楷体" panose="02010609060101010101" pitchFamily="49" charset="-122"/>
              </a:rPr>
              <a:t>年</a:t>
            </a:r>
            <a:r>
              <a:rPr lang="en-US" altLang="zh-CN" b="1" dirty="0">
                <a:solidFill>
                  <a:schemeClr val="bg2">
                    <a:lumMod val="25000"/>
                  </a:schemeClr>
                </a:solidFill>
                <a:latin typeface="楷体" panose="02010609060101010101" pitchFamily="49" charset="-122"/>
                <a:ea typeface="楷体" panose="02010609060101010101" pitchFamily="49" charset="-122"/>
              </a:rPr>
              <a:t>5</a:t>
            </a:r>
            <a:r>
              <a:rPr lang="zh-CN" altLang="en-US" b="1" dirty="0">
                <a:solidFill>
                  <a:schemeClr val="bg2">
                    <a:lumMod val="25000"/>
                  </a:schemeClr>
                </a:solidFill>
                <a:latin typeface="楷体" panose="02010609060101010101" pitchFamily="49" charset="-122"/>
                <a:ea typeface="楷体" panose="02010609060101010101" pitchFamily="49" charset="-122"/>
              </a:rPr>
              <a:t>月</a:t>
            </a:r>
            <a:r>
              <a:rPr lang="en-US" altLang="zh-CN" b="1" dirty="0">
                <a:solidFill>
                  <a:schemeClr val="bg2">
                    <a:lumMod val="25000"/>
                  </a:schemeClr>
                </a:solidFill>
                <a:latin typeface="楷体" panose="02010609060101010101" pitchFamily="49" charset="-122"/>
                <a:ea typeface="楷体" panose="02010609060101010101" pitchFamily="49" charset="-122"/>
              </a:rPr>
              <a:t>31</a:t>
            </a:r>
            <a:r>
              <a:rPr lang="zh-CN" altLang="en-US" b="1" dirty="0">
                <a:solidFill>
                  <a:schemeClr val="bg2">
                    <a:lumMod val="25000"/>
                  </a:schemeClr>
                </a:solidFill>
                <a:latin typeface="楷体" panose="02010609060101010101" pitchFamily="49" charset="-122"/>
                <a:ea typeface="楷体" panose="02010609060101010101" pitchFamily="49" charset="-122"/>
              </a:rPr>
              <a:t>日）</a:t>
            </a:r>
            <a:endParaRPr lang="en-US" altLang="zh-CN" b="1" dirty="0">
              <a:solidFill>
                <a:schemeClr val="bg2">
                  <a:lumMod val="25000"/>
                </a:schemeClr>
              </a:solidFill>
              <a:latin typeface="楷体" panose="02010609060101010101" pitchFamily="49" charset="-122"/>
              <a:ea typeface="楷体" panose="02010609060101010101" pitchFamily="49" charset="-122"/>
            </a:endParaRPr>
          </a:p>
        </p:txBody>
      </p:sp>
      <p:graphicFrame>
        <p:nvGraphicFramePr>
          <p:cNvPr id="14" name="表格 14"/>
          <p:cNvGraphicFramePr>
            <a:graphicFrameLocks noGrp="1"/>
          </p:cNvGraphicFramePr>
          <p:nvPr>
            <p:custDataLst>
              <p:tags r:id="rId1"/>
            </p:custDataLst>
          </p:nvPr>
        </p:nvGraphicFramePr>
        <p:xfrm>
          <a:off x="820752" y="1616387"/>
          <a:ext cx="4380013" cy="4385599"/>
        </p:xfrm>
        <a:graphic>
          <a:graphicData uri="http://schemas.openxmlformats.org/drawingml/2006/table">
            <a:tbl>
              <a:tblPr firstRow="1" bandRow="1">
                <a:tableStyleId>{5C22544A-7EE6-4342-B048-85BDC9FD1C3A}</a:tableStyleId>
              </a:tblPr>
              <a:tblGrid>
                <a:gridCol w="1490415">
                  <a:extLst>
                    <a:ext uri="{9D8B030D-6E8A-4147-A177-3AD203B41FA5}">
                      <a16:colId xmlns:a16="http://schemas.microsoft.com/office/drawing/2014/main" val="20000"/>
                    </a:ext>
                  </a:extLst>
                </a:gridCol>
                <a:gridCol w="2889598">
                  <a:extLst>
                    <a:ext uri="{9D8B030D-6E8A-4147-A177-3AD203B41FA5}">
                      <a16:colId xmlns:a16="http://schemas.microsoft.com/office/drawing/2014/main" val="20001"/>
                    </a:ext>
                  </a:extLst>
                </a:gridCol>
              </a:tblGrid>
              <a:tr h="423199">
                <a:tc>
                  <a:txBody>
                    <a:bodyPr/>
                    <a:lstStyle/>
                    <a:p>
                      <a:pPr algn="ctr" fontAlgn="auto">
                        <a:lnSpc>
                          <a:spcPct val="125000"/>
                        </a:lnSpc>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建立时间</a:t>
                      </a:r>
                    </a:p>
                  </a:txBody>
                  <a:tcPr>
                    <a:solidFill>
                      <a:srgbClr val="AD0000"/>
                    </a:solidFill>
                  </a:tcPr>
                </a:tc>
                <a:tc>
                  <a:txBody>
                    <a:bodyPr/>
                    <a:lstStyle/>
                    <a:p>
                      <a:pPr algn="ctr" fontAlgn="auto">
                        <a:lnSpc>
                          <a:spcPct val="125000"/>
                        </a:lnSpc>
                      </a:pP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人文交流机制名称</a:t>
                      </a:r>
                    </a:p>
                  </a:txBody>
                  <a:tcPr>
                    <a:solidFill>
                      <a:srgbClr val="AD0000"/>
                    </a:solidFill>
                  </a:tcPr>
                </a:tc>
                <a:extLst>
                  <a:ext uri="{0D108BD9-81ED-4DB2-BD59-A6C34878D82A}">
                    <a16:rowId xmlns:a16="http://schemas.microsoft.com/office/drawing/2014/main" val="10000"/>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2000</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11</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solidFill>
                  </a:tcPr>
                </a:tc>
                <a:tc>
                  <a:txBody>
                    <a:bodyPr/>
                    <a:lstStyle/>
                    <a:p>
                      <a:pPr marL="0" marR="0" indent="0" algn="ctr" defTabSz="914400" rtl="0" fontAlgn="auto">
                        <a:lnSpc>
                          <a:spcPct val="125000"/>
                        </a:lnSpc>
                        <a:spcBef>
                          <a:spcPts val="0"/>
                        </a:spcBef>
                        <a:spcAft>
                          <a:spcPts val="0"/>
                        </a:spcAft>
                        <a:buClrTx/>
                        <a:buSzTx/>
                        <a:buFontTx/>
                        <a:buNone/>
                        <a:defRPr/>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中俄人文交流机制</a:t>
                      </a:r>
                    </a:p>
                  </a:txBody>
                  <a:tcPr>
                    <a:solidFill>
                      <a:schemeClr val="bg1"/>
                    </a:solidFill>
                  </a:tcPr>
                </a:tc>
                <a:extLst>
                  <a:ext uri="{0D108BD9-81ED-4DB2-BD59-A6C34878D82A}">
                    <a16:rowId xmlns:a16="http://schemas.microsoft.com/office/drawing/2014/main" val="10001"/>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2010</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lumMod val="95000"/>
                      </a:schemeClr>
                    </a:solidFill>
                  </a:tcPr>
                </a:tc>
                <a:tc>
                  <a:txBody>
                    <a:bodyPr/>
                    <a:lstStyle/>
                    <a:p>
                      <a:pPr marL="0" marR="0" indent="0" algn="ctr" defTabSz="914400" rtl="0" fontAlgn="auto">
                        <a:lnSpc>
                          <a:spcPct val="125000"/>
                        </a:lnSpc>
                        <a:spcBef>
                          <a:spcPts val="0"/>
                        </a:spcBef>
                        <a:spcAft>
                          <a:spcPts val="0"/>
                        </a:spcAft>
                        <a:buClrTx/>
                        <a:buSzTx/>
                        <a:buFontTx/>
                        <a:buNone/>
                        <a:defRPr/>
                      </a:pPr>
                      <a:r>
                        <a:rPr lang="zh-CN" altLang="en-US" sz="1600" b="0" dirty="0">
                          <a:solidFill>
                            <a:schemeClr val="tx1"/>
                          </a:solidFill>
                          <a:latin typeface="微软雅黑" panose="020B0503020204020204" pitchFamily="34" charset="-122"/>
                          <a:ea typeface="微软雅黑" panose="020B0503020204020204" pitchFamily="34" charset="-122"/>
                        </a:rPr>
                        <a:t>中美人文交流高层磋商机制</a:t>
                      </a:r>
                    </a:p>
                  </a:txBody>
                  <a:tcPr>
                    <a:solidFill>
                      <a:schemeClr val="bg1">
                        <a:lumMod val="95000"/>
                      </a:schemeClr>
                    </a:solidFill>
                  </a:tcPr>
                </a:tc>
                <a:extLst>
                  <a:ext uri="{0D108BD9-81ED-4DB2-BD59-A6C34878D82A}">
                    <a16:rowId xmlns:a16="http://schemas.microsoft.com/office/drawing/2014/main" val="10002"/>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2012</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中欧高级别人文交流对话机制</a:t>
                      </a:r>
                    </a:p>
                  </a:txBody>
                  <a:tcPr>
                    <a:solidFill>
                      <a:schemeClr val="bg1"/>
                    </a:solidFill>
                  </a:tcPr>
                </a:tc>
                <a:extLst>
                  <a:ext uri="{0D108BD9-81ED-4DB2-BD59-A6C34878D82A}">
                    <a16:rowId xmlns:a16="http://schemas.microsoft.com/office/drawing/2014/main" val="10003"/>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2012</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lumMod val="95000"/>
                      </a:schemeClr>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中英高级别人文交流机制</a:t>
                      </a:r>
                    </a:p>
                  </a:txBody>
                  <a:tcPr>
                    <a:solidFill>
                      <a:schemeClr val="bg1">
                        <a:lumMod val="95000"/>
                      </a:schemeClr>
                    </a:solidFill>
                  </a:tcPr>
                </a:tc>
                <a:extLst>
                  <a:ext uri="{0D108BD9-81ED-4DB2-BD59-A6C34878D82A}">
                    <a16:rowId xmlns:a16="http://schemas.microsoft.com/office/drawing/2014/main" val="10004"/>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2014</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中法高级别人文交流机制</a:t>
                      </a:r>
                    </a:p>
                  </a:txBody>
                  <a:tcPr>
                    <a:solidFill>
                      <a:schemeClr val="bg1"/>
                    </a:solidFill>
                  </a:tcPr>
                </a:tc>
                <a:extLst>
                  <a:ext uri="{0D108BD9-81ED-4DB2-BD59-A6C34878D82A}">
                    <a16:rowId xmlns:a16="http://schemas.microsoft.com/office/drawing/2014/main" val="10005"/>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2015</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lumMod val="95000"/>
                      </a:schemeClr>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中印尼副总理级人文交流机制</a:t>
                      </a:r>
                    </a:p>
                  </a:txBody>
                  <a:tcPr>
                    <a:solidFill>
                      <a:schemeClr val="bg1">
                        <a:lumMod val="95000"/>
                      </a:schemeClr>
                    </a:solidFill>
                  </a:tcPr>
                </a:tc>
                <a:extLst>
                  <a:ext uri="{0D108BD9-81ED-4DB2-BD59-A6C34878D82A}">
                    <a16:rowId xmlns:a16="http://schemas.microsoft.com/office/drawing/2014/main" val="10006"/>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2017</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中南高级别人文交流机制</a:t>
                      </a:r>
                    </a:p>
                  </a:txBody>
                  <a:tcPr>
                    <a:solidFill>
                      <a:schemeClr val="bg1"/>
                    </a:solidFill>
                  </a:tcPr>
                </a:tc>
                <a:extLst>
                  <a:ext uri="{0D108BD9-81ED-4DB2-BD59-A6C34878D82A}">
                    <a16:rowId xmlns:a16="http://schemas.microsoft.com/office/drawing/2014/main" val="10007"/>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2017</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lumMod val="95000"/>
                      </a:schemeClr>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中德高级别人文交流对话机制</a:t>
                      </a:r>
                    </a:p>
                  </a:txBody>
                  <a:tcPr>
                    <a:solidFill>
                      <a:schemeClr val="bg1">
                        <a:lumMod val="95000"/>
                      </a:schemeClr>
                    </a:solidFill>
                  </a:tcPr>
                </a:tc>
                <a:extLst>
                  <a:ext uri="{0D108BD9-81ED-4DB2-BD59-A6C34878D82A}">
                    <a16:rowId xmlns:a16="http://schemas.microsoft.com/office/drawing/2014/main" val="10008"/>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2018</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中印高级别人文交流机制</a:t>
                      </a:r>
                    </a:p>
                  </a:txBody>
                  <a:tcPr>
                    <a:solidFill>
                      <a:schemeClr val="bg1"/>
                    </a:solidFill>
                  </a:tcPr>
                </a:tc>
                <a:extLst>
                  <a:ext uri="{0D108BD9-81ED-4DB2-BD59-A6C34878D82A}">
                    <a16:rowId xmlns:a16="http://schemas.microsoft.com/office/drawing/2014/main" val="10009"/>
                  </a:ext>
                </a:extLst>
              </a:tr>
              <a:tr h="396070">
                <a:tc>
                  <a:txBody>
                    <a:bodyPr/>
                    <a:lstStyle/>
                    <a:p>
                      <a:pPr algn="ctr" fontAlgn="auto">
                        <a:lnSpc>
                          <a:spcPct val="125000"/>
                        </a:lnSpc>
                      </a:pP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2019</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11</a:t>
                      </a:r>
                      <a:r>
                        <a:rPr lang="zh-CN" altLang="en-US" sz="1600" b="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月</a:t>
                      </a:r>
                    </a:p>
                  </a:txBody>
                  <a:tcPr>
                    <a:solidFill>
                      <a:schemeClr val="bg1">
                        <a:lumMod val="95000"/>
                      </a:schemeClr>
                    </a:solidFill>
                  </a:tcPr>
                </a:tc>
                <a:tc>
                  <a:txBody>
                    <a:bodyPr/>
                    <a:lstStyle/>
                    <a:p>
                      <a:pPr algn="ctr" fontAlgn="auto">
                        <a:lnSpc>
                          <a:spcPct val="125000"/>
                        </a:lnSpc>
                      </a:pPr>
                      <a:r>
                        <a:rPr lang="zh-CN" altLang="en-US" sz="1600" b="0" i="0" u="none" strike="noStrike" kern="1200" dirty="0">
                          <a:solidFill>
                            <a:schemeClr val="tx1"/>
                          </a:solidFill>
                          <a:effectLst/>
                          <a:latin typeface="微软雅黑" panose="020B0503020204020204" pitchFamily="34" charset="-122"/>
                          <a:ea typeface="微软雅黑" panose="020B0503020204020204" pitchFamily="34" charset="-122"/>
                          <a:cs typeface="+mn-cs"/>
                        </a:rPr>
                        <a:t>中日高级别人文交流磋商机制</a:t>
                      </a:r>
                    </a:p>
                  </a:txBody>
                  <a:tcPr>
                    <a:solidFill>
                      <a:schemeClr val="bg1">
                        <a:lumMod val="95000"/>
                      </a:schemeClr>
                    </a:solidFill>
                  </a:tcPr>
                </a:tc>
                <a:extLst>
                  <a:ext uri="{0D108BD9-81ED-4DB2-BD59-A6C34878D82A}">
                    <a16:rowId xmlns:a16="http://schemas.microsoft.com/office/drawing/2014/main" val="10010"/>
                  </a:ext>
                </a:extLst>
              </a:tr>
            </a:tbl>
          </a:graphicData>
        </a:graphic>
      </p:graphicFrame>
      <p:grpSp>
        <p:nvGrpSpPr>
          <p:cNvPr id="16" name="组合 15"/>
          <p:cNvGrpSpPr/>
          <p:nvPr/>
        </p:nvGrpSpPr>
        <p:grpSpPr>
          <a:xfrm>
            <a:off x="4696823" y="600400"/>
            <a:ext cx="2874853" cy="468000"/>
            <a:chOff x="1195503" y="4601631"/>
            <a:chExt cx="2874853" cy="468000"/>
          </a:xfrm>
        </p:grpSpPr>
        <p:sp>
          <p:nvSpPr>
            <p:cNvPr id="17" name="对角圆角矩形 16"/>
            <p:cNvSpPr/>
            <p:nvPr/>
          </p:nvSpPr>
          <p:spPr>
            <a:xfrm>
              <a:off x="1195503" y="4601631"/>
              <a:ext cx="2874853"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人文交流机制建设</a:t>
              </a:r>
            </a:p>
          </p:txBody>
        </p:sp>
        <p:sp>
          <p:nvSpPr>
            <p:cNvPr id="19" name="对角圆角矩形 18"/>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山上的风景&#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12829"/>
            <a:ext cx="12191999" cy="8197326"/>
          </a:xfrm>
          <a:prstGeom prst="rect">
            <a:avLst/>
          </a:prstGeom>
        </p:spPr>
      </p:pic>
      <p:sp>
        <p:nvSpPr>
          <p:cNvPr id="12" name="矩形 11"/>
          <p:cNvSpPr/>
          <p:nvPr/>
        </p:nvSpPr>
        <p:spPr>
          <a:xfrm>
            <a:off x="0" y="3429000"/>
            <a:ext cx="12192000" cy="3428996"/>
          </a:xfrm>
          <a:prstGeom prst="rect">
            <a:avLst/>
          </a:prstGeom>
          <a:gradFill>
            <a:gsLst>
              <a:gs pos="0">
                <a:srgbClr val="405114">
                  <a:alpha val="46000"/>
                </a:srgbClr>
              </a:gs>
              <a:gs pos="100000">
                <a:srgbClr val="1B1E0A">
                  <a:alpha val="0"/>
                </a:srgbClr>
              </a:gs>
            </a:gsLst>
            <a:lin ang="5400000" scaled="0"/>
          </a:gradFill>
          <a:ln w="19050">
            <a:noFill/>
          </a:ln>
          <a:effectLst>
            <a:outerShdw dist="63500" dir="54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sym typeface="Helvetica" panose="020B0604020202020204" pitchFamily="34" charset="0"/>
            </a:endParaRPr>
          </a:p>
        </p:txBody>
      </p:sp>
      <p:grpSp>
        <p:nvGrpSpPr>
          <p:cNvPr id="5" name="组合 4"/>
          <p:cNvGrpSpPr/>
          <p:nvPr/>
        </p:nvGrpSpPr>
        <p:grpSpPr>
          <a:xfrm>
            <a:off x="337595" y="3744042"/>
            <a:ext cx="11516810" cy="621645"/>
            <a:chOff x="273934" y="1843890"/>
            <a:chExt cx="11516810" cy="621645"/>
          </a:xfrm>
        </p:grpSpPr>
        <p:sp>
          <p:nvSpPr>
            <p:cNvPr id="6" name="矩形 5"/>
            <p:cNvSpPr/>
            <p:nvPr/>
          </p:nvSpPr>
          <p:spPr>
            <a:xfrm>
              <a:off x="2694107" y="1843890"/>
              <a:ext cx="6595439" cy="621645"/>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600" b="1" dirty="0">
                  <a:solidFill>
                    <a:schemeClr val="bg1"/>
                  </a:solidFill>
                  <a:effectLst>
                    <a:outerShdw blurRad="38100" dist="38100" dir="2700000" algn="tl">
                      <a:srgbClr val="000000">
                        <a:alpha val="98000"/>
                      </a:srgbClr>
                    </a:outerShdw>
                  </a:effectLst>
                  <a:latin typeface="华文中宋" panose="02010600040101010101" pitchFamily="2" charset="-122"/>
                  <a:ea typeface="华文中宋" panose="02010600040101010101" pitchFamily="2" charset="-122"/>
                </a:rPr>
                <a:t>坚持绿色低碳，建设清洁美丽的世界</a:t>
              </a:r>
            </a:p>
          </p:txBody>
        </p:sp>
        <p:cxnSp>
          <p:nvCxnSpPr>
            <p:cNvPr id="7" name="直接连接符 6"/>
            <p:cNvCxnSpPr/>
            <p:nvPr/>
          </p:nvCxnSpPr>
          <p:spPr>
            <a:xfrm flipH="1">
              <a:off x="8908648"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73934" y="2222208"/>
              <a:ext cx="288209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sp>
        <p:nvSpPr>
          <p:cNvPr id="10" name="文本框 9"/>
          <p:cNvSpPr txBox="1"/>
          <p:nvPr/>
        </p:nvSpPr>
        <p:spPr>
          <a:xfrm>
            <a:off x="1457960" y="4482546"/>
            <a:ext cx="9276080" cy="1422954"/>
          </a:xfrm>
          <a:prstGeom prst="rect">
            <a:avLst/>
          </a:prstGeom>
          <a:noFill/>
        </p:spPr>
        <p:txBody>
          <a:bodyPr wrap="square" rtlCol="0">
            <a:spAutoFit/>
          </a:bodyPr>
          <a:lstStyle/>
          <a:p>
            <a:pPr algn="just"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生态文明建设关乎人类未来，建设美丽家园是人类的共同梦想。要牢固树立尊重自然、顺应自然、保护自然的意识，解决好工业文明带来的矛盾，以人与自然和谐相处为目标，实现世界的可持续发展和人的全面发展。</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flipV="1">
            <a:off x="0" y="4304193"/>
            <a:ext cx="12192000" cy="2553807"/>
            <a:chOff x="0" y="2870944"/>
            <a:chExt cx="12192000" cy="2553807"/>
          </a:xfrm>
        </p:grpSpPr>
        <p:pic>
          <p:nvPicPr>
            <p:cNvPr id="21" name="图片 20"/>
            <p:cNvPicPr>
              <a:picLocks noChangeAspect="1"/>
            </p:cNvPicPr>
            <p:nvPr/>
          </p:nvPicPr>
          <p:blipFill>
            <a:blip r:embed="rId2"/>
            <a:srcRect t="29232" b="20899"/>
            <a:stretch>
              <a:fillRect/>
            </a:stretch>
          </p:blipFill>
          <p:spPr>
            <a:xfrm>
              <a:off x="1" y="2870944"/>
              <a:ext cx="12191999" cy="2553807"/>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22" name="矩形 21"/>
            <p:cNvSpPr/>
            <p:nvPr/>
          </p:nvSpPr>
          <p:spPr>
            <a:xfrm>
              <a:off x="0" y="5388750"/>
              <a:ext cx="12192000" cy="36000"/>
            </a:xfrm>
            <a:prstGeom prst="rect">
              <a:avLst/>
            </a:prstGeom>
            <a:gradFill>
              <a:gsLst>
                <a:gs pos="100000">
                  <a:srgbClr val="FFFDEB"/>
                </a:gs>
                <a:gs pos="48000">
                  <a:srgbClr val="FAE7D0"/>
                </a:gs>
                <a:gs pos="0">
                  <a:srgbClr val="D49A78"/>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8" name="图片 107"/>
          <p:cNvPicPr>
            <a:picLocks noChangeAspect="1"/>
          </p:cNvPicPr>
          <p:nvPr/>
        </p:nvPicPr>
        <p:blipFill rotWithShape="1">
          <a:blip r:embed="rId3"/>
          <a:srcRect t="30094" b="32621"/>
          <a:stretch>
            <a:fillRect/>
          </a:stretch>
        </p:blipFill>
        <p:spPr>
          <a:xfrm>
            <a:off x="1218112" y="3768733"/>
            <a:ext cx="9755777" cy="2431278"/>
          </a:xfrm>
          <a:prstGeom prst="rect">
            <a:avLst/>
          </a:prstGeom>
          <a:noFill/>
          <a:ln w="38100">
            <a:solidFill>
              <a:srgbClr val="FFFFFF"/>
            </a:solidFill>
          </a:ln>
          <a:effectLst>
            <a:outerShdw blurRad="50800" dist="38100" dir="2700000" algn="tl" rotWithShape="0">
              <a:prstClr val="black">
                <a:alpha val="40000"/>
              </a:prstClr>
            </a:outerShdw>
            <a:reflection blurRad="6350" stA="52000" endA="300" endPos="35000" dir="5400000" sy="-100000" algn="bl" rotWithShape="0"/>
          </a:effectLst>
        </p:spPr>
      </p:pic>
      <p:grpSp>
        <p:nvGrpSpPr>
          <p:cNvPr id="13" name="组合 12"/>
          <p:cNvGrpSpPr/>
          <p:nvPr/>
        </p:nvGrpSpPr>
        <p:grpSpPr>
          <a:xfrm>
            <a:off x="949488" y="651299"/>
            <a:ext cx="10293024" cy="2938733"/>
            <a:chOff x="1064709" y="2517985"/>
            <a:chExt cx="10293024" cy="2938733"/>
          </a:xfrm>
        </p:grpSpPr>
        <p:sp>
          <p:nvSpPr>
            <p:cNvPr id="14" name="图文框 13"/>
            <p:cNvSpPr/>
            <p:nvPr/>
          </p:nvSpPr>
          <p:spPr>
            <a:xfrm>
              <a:off x="1064709" y="2517985"/>
              <a:ext cx="10080000" cy="2720648"/>
            </a:xfrm>
            <a:prstGeom prst="frame">
              <a:avLst>
                <a:gd name="adj1" fmla="val 47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5" name="组合 14"/>
            <p:cNvGrpSpPr/>
            <p:nvPr/>
          </p:nvGrpSpPr>
          <p:grpSpPr>
            <a:xfrm>
              <a:off x="1277733" y="2736070"/>
              <a:ext cx="10080000" cy="2720648"/>
              <a:chOff x="1277733" y="2736070"/>
              <a:chExt cx="10080000" cy="2720648"/>
            </a:xfrm>
          </p:grpSpPr>
          <p:sp>
            <p:nvSpPr>
              <p:cNvPr id="16" name="矩形 15"/>
              <p:cNvSpPr/>
              <p:nvPr/>
            </p:nvSpPr>
            <p:spPr>
              <a:xfrm>
                <a:off x="1277733" y="2736070"/>
                <a:ext cx="10080000" cy="2720648"/>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2" name="矩形 11"/>
          <p:cNvSpPr/>
          <p:nvPr/>
        </p:nvSpPr>
        <p:spPr>
          <a:xfrm>
            <a:off x="1508624" y="958542"/>
            <a:ext cx="9174752" cy="2484120"/>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绿水青山就是金山银山。良好生态环境既是自然财富，也是经济财富，关系经济社会发展潜力和后劲。我们要加快形成绿色发展方式，促进经济发展和环境保护双赢，构建经济与环境协同共进的地球家园。</a:t>
            </a: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生物多样性公约</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第十五次缔约方大会领导人峰会上的主旨讲话</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日）</a:t>
            </a:r>
            <a:endParaRPr lang="en-US" altLang="zh-CN" b="1" dirty="0">
              <a:latin typeface="楷体" panose="02010609060101010101" pitchFamily="49" charset="-122"/>
              <a:ea typeface="楷体" panose="02010609060101010101" pitchFamily="49" charset="-122"/>
            </a:endParaRPr>
          </a:p>
        </p:txBody>
      </p:sp>
      <p:sp>
        <p:nvSpPr>
          <p:cNvPr id="23" name="文本框 22"/>
          <p:cNvSpPr txBox="1"/>
          <p:nvPr/>
        </p:nvSpPr>
        <p:spPr>
          <a:xfrm>
            <a:off x="4045803" y="6335060"/>
            <a:ext cx="4081145" cy="275590"/>
          </a:xfrm>
          <a:prstGeom prst="rect">
            <a:avLst/>
          </a:prstGeom>
        </p:spPr>
        <p:txBody>
          <a:bodyPr wrap="square">
            <a:spAutoFit/>
          </a:bodyPr>
          <a:lstStyle>
            <a:defPPr>
              <a:defRPr lang="zh-CN"/>
            </a:defPPr>
            <a:lvl1pPr algn="ctr">
              <a:lnSpc>
                <a:spcPct val="10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altLang="zh-CN" b="1" dirty="0">
                <a:solidFill>
                  <a:schemeClr val="bg1"/>
                </a:solidFill>
                <a:effectLst>
                  <a:outerShdw blurRad="38100" dist="38100" dir="2700000" algn="tl">
                    <a:srgbClr val="000000">
                      <a:alpha val="43137"/>
                    </a:srgbClr>
                  </a:outerShdw>
                </a:effectLst>
              </a:rPr>
              <a:t>2021</a:t>
            </a:r>
            <a:r>
              <a:rPr lang="zh-CN" altLang="en-US" b="1" dirty="0">
                <a:solidFill>
                  <a:schemeClr val="bg1"/>
                </a:solidFill>
                <a:effectLst>
                  <a:outerShdw blurRad="38100" dist="38100" dir="2700000" algn="tl">
                    <a:srgbClr val="000000">
                      <a:alpha val="43137"/>
                    </a:srgbClr>
                  </a:outerShdw>
                </a:effectLst>
              </a:rPr>
              <a:t>年联合国《生物多样性公约》第十五次缔约方大会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V="1">
            <a:off x="0" y="730961"/>
            <a:ext cx="12192000" cy="2553807"/>
            <a:chOff x="0" y="2870944"/>
            <a:chExt cx="12192000" cy="2553807"/>
          </a:xfrm>
        </p:grpSpPr>
        <p:pic>
          <p:nvPicPr>
            <p:cNvPr id="5" name="图片 4"/>
            <p:cNvPicPr>
              <a:picLocks noChangeAspect="1"/>
            </p:cNvPicPr>
            <p:nvPr/>
          </p:nvPicPr>
          <p:blipFill>
            <a:blip r:embed="rId2"/>
            <a:srcRect t="29232" b="20899"/>
            <a:stretch>
              <a:fillRect/>
            </a:stretch>
          </p:blipFill>
          <p:spPr>
            <a:xfrm>
              <a:off x="1" y="2870944"/>
              <a:ext cx="12191999" cy="2553807"/>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6" name="矩形 5"/>
            <p:cNvSpPr/>
            <p:nvPr/>
          </p:nvSpPr>
          <p:spPr>
            <a:xfrm>
              <a:off x="0" y="5388750"/>
              <a:ext cx="12192000" cy="36000"/>
            </a:xfrm>
            <a:prstGeom prst="rect">
              <a:avLst/>
            </a:prstGeom>
            <a:gradFill>
              <a:gsLst>
                <a:gs pos="100000">
                  <a:srgbClr val="FFFDEB"/>
                </a:gs>
                <a:gs pos="48000">
                  <a:srgbClr val="FAE7D0"/>
                </a:gs>
                <a:gs pos="0">
                  <a:srgbClr val="D49A78"/>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4916418" y="2007864"/>
            <a:ext cx="7000400" cy="3978801"/>
            <a:chOff x="1406111" y="1856717"/>
            <a:chExt cx="9951623" cy="3000485"/>
          </a:xfrm>
        </p:grpSpPr>
        <p:sp>
          <p:nvSpPr>
            <p:cNvPr id="13" name="矩形 12"/>
            <p:cNvSpPr/>
            <p:nvPr/>
          </p:nvSpPr>
          <p:spPr>
            <a:xfrm>
              <a:off x="1406111" y="1856717"/>
              <a:ext cx="9951623" cy="3000485"/>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086914" y="3445110"/>
              <a:ext cx="8270820" cy="1412091"/>
            </a:xfrm>
            <a:prstGeom prst="rect">
              <a:avLst/>
            </a:prstGeom>
          </p:spPr>
        </p:pic>
      </p:grpSp>
      <p:sp>
        <p:nvSpPr>
          <p:cNvPr id="15" name="矩形 14"/>
          <p:cNvSpPr/>
          <p:nvPr/>
        </p:nvSpPr>
        <p:spPr>
          <a:xfrm>
            <a:off x="5246434" y="2269741"/>
            <a:ext cx="6444330" cy="3501471"/>
          </a:xfrm>
          <a:prstGeom prst="rect">
            <a:avLst/>
          </a:prstGeom>
        </p:spPr>
        <p:txBody>
          <a:bodyPr wrap="square">
            <a:spAutoFit/>
          </a:bodyPr>
          <a:lstStyle/>
          <a:p>
            <a:pPr algn="just">
              <a:lnSpc>
                <a:spcPct val="150000"/>
              </a:lnSpc>
            </a:pPr>
            <a:r>
              <a:rPr lang="zh-CN" altLang="en-US" sz="2200" b="1" dirty="0">
                <a:solidFill>
                  <a:schemeClr val="bg2">
                    <a:lumMod val="25000"/>
                  </a:schemeClr>
                </a:solidFill>
                <a:latin typeface="楷体" panose="02010609060101010101" pitchFamily="49" charset="-122"/>
                <a:ea typeface="楷体" panose="02010609060101010101" pitchFamily="49" charset="-122"/>
              </a:rPr>
              <a:t>　　鉴往知来，中国正在大力推进生态文明建设，推动绿色循环低碳发展。中国把应对气候变化融入国家经济社会发展中长期规划，坚持减缓和适应气候变化并重，通过法律、行政、技术、市场等多种手段，全力推进各项工作。</a:t>
            </a: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solidFill>
                  <a:schemeClr val="bg2">
                    <a:lumMod val="25000"/>
                  </a:schemeClr>
                </a:solidFill>
                <a:latin typeface="楷体" panose="02010609060101010101" pitchFamily="49" charset="-122"/>
                <a:ea typeface="楷体" panose="02010609060101010101" pitchFamily="49" charset="-122"/>
              </a:rPr>
              <a:t>习近平在气候变化巴黎大会开幕式上的讲话</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solidFill>
                  <a:schemeClr val="bg2">
                    <a:lumMod val="25000"/>
                  </a:schemeClr>
                </a:solidFill>
                <a:latin typeface="楷体" panose="02010609060101010101" pitchFamily="49" charset="-122"/>
                <a:ea typeface="楷体" panose="02010609060101010101" pitchFamily="49" charset="-122"/>
              </a:rPr>
              <a:t>（</a:t>
            </a:r>
            <a:r>
              <a:rPr lang="en-US" altLang="zh-CN" b="1" dirty="0">
                <a:solidFill>
                  <a:schemeClr val="bg2">
                    <a:lumMod val="25000"/>
                  </a:schemeClr>
                </a:solidFill>
                <a:latin typeface="楷体" panose="02010609060101010101" pitchFamily="49" charset="-122"/>
                <a:ea typeface="楷体" panose="02010609060101010101" pitchFamily="49" charset="-122"/>
              </a:rPr>
              <a:t>2015</a:t>
            </a:r>
            <a:r>
              <a:rPr lang="zh-CN" altLang="en-US" b="1" dirty="0">
                <a:solidFill>
                  <a:schemeClr val="bg2">
                    <a:lumMod val="25000"/>
                  </a:schemeClr>
                </a:solidFill>
                <a:latin typeface="楷体" panose="02010609060101010101" pitchFamily="49" charset="-122"/>
                <a:ea typeface="楷体" panose="02010609060101010101" pitchFamily="49" charset="-122"/>
              </a:rPr>
              <a:t>年</a:t>
            </a:r>
            <a:r>
              <a:rPr lang="en-US" altLang="zh-CN" b="1" dirty="0">
                <a:solidFill>
                  <a:schemeClr val="bg2">
                    <a:lumMod val="25000"/>
                  </a:schemeClr>
                </a:solidFill>
                <a:latin typeface="楷体" panose="02010609060101010101" pitchFamily="49" charset="-122"/>
                <a:ea typeface="楷体" panose="02010609060101010101" pitchFamily="49" charset="-122"/>
              </a:rPr>
              <a:t>11</a:t>
            </a:r>
            <a:r>
              <a:rPr lang="zh-CN" altLang="en-US" b="1" dirty="0">
                <a:solidFill>
                  <a:schemeClr val="bg2">
                    <a:lumMod val="25000"/>
                  </a:schemeClr>
                </a:solidFill>
                <a:latin typeface="楷体" panose="02010609060101010101" pitchFamily="49" charset="-122"/>
                <a:ea typeface="楷体" panose="02010609060101010101" pitchFamily="49" charset="-122"/>
              </a:rPr>
              <a:t>月</a:t>
            </a:r>
            <a:r>
              <a:rPr lang="en-US" altLang="zh-CN" b="1" dirty="0">
                <a:solidFill>
                  <a:schemeClr val="bg2">
                    <a:lumMod val="25000"/>
                  </a:schemeClr>
                </a:solidFill>
                <a:latin typeface="楷体" panose="02010609060101010101" pitchFamily="49" charset="-122"/>
                <a:ea typeface="楷体" panose="02010609060101010101" pitchFamily="49" charset="-122"/>
              </a:rPr>
              <a:t>30</a:t>
            </a:r>
            <a:r>
              <a:rPr lang="zh-CN" altLang="en-US" b="1" dirty="0">
                <a:solidFill>
                  <a:schemeClr val="bg2">
                    <a:lumMod val="25000"/>
                  </a:schemeClr>
                </a:solidFill>
                <a:latin typeface="楷体" panose="02010609060101010101" pitchFamily="49" charset="-122"/>
                <a:ea typeface="楷体" panose="02010609060101010101" pitchFamily="49" charset="-122"/>
              </a:rPr>
              <a:t>日）</a:t>
            </a:r>
            <a:endParaRPr lang="en-US" altLang="zh-CN" b="1" dirty="0">
              <a:solidFill>
                <a:schemeClr val="bg2">
                  <a:lumMod val="25000"/>
                </a:schemeClr>
              </a:solidFill>
              <a:latin typeface="楷体" panose="02010609060101010101" pitchFamily="49" charset="-122"/>
              <a:ea typeface="楷体" panose="02010609060101010101" pitchFamily="49" charset="-122"/>
            </a:endParaRPr>
          </a:p>
        </p:txBody>
      </p:sp>
      <p:sp>
        <p:nvSpPr>
          <p:cNvPr id="3" name="矩形 146"/>
          <p:cNvSpPr>
            <a:spLocks noChangeArrowheads="1"/>
          </p:cNvSpPr>
          <p:nvPr/>
        </p:nvSpPr>
        <p:spPr bwMode="auto">
          <a:xfrm>
            <a:off x="1416000" y="1139248"/>
            <a:ext cx="9360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ctr">
              <a:lnSpc>
                <a:spcPct val="100000"/>
              </a:lnSpc>
              <a:spcBef>
                <a:spcPct val="0"/>
              </a:spcBef>
              <a:buNone/>
            </a:pPr>
            <a:r>
              <a:rPr lang="zh-CN" altLang="en-US" sz="24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中国是全球应对气候变化事业的积极参与者</a:t>
            </a:r>
          </a:p>
        </p:txBody>
      </p:sp>
      <p:grpSp>
        <p:nvGrpSpPr>
          <p:cNvPr id="7" name="组合 6"/>
          <p:cNvGrpSpPr/>
          <p:nvPr/>
        </p:nvGrpSpPr>
        <p:grpSpPr>
          <a:xfrm>
            <a:off x="454110" y="2033348"/>
            <a:ext cx="4555768" cy="4025316"/>
            <a:chOff x="175310" y="2101722"/>
            <a:chExt cx="4555768" cy="4025316"/>
          </a:xfrm>
        </p:grpSpPr>
        <p:pic>
          <p:nvPicPr>
            <p:cNvPr id="104" name="图片 103"/>
            <p:cNvPicPr/>
            <p:nvPr/>
          </p:nvPicPr>
          <p:blipFill>
            <a:blip r:embed="rId5"/>
            <a:stretch>
              <a:fillRect/>
            </a:stretch>
          </p:blipFill>
          <p:spPr>
            <a:xfrm>
              <a:off x="175310" y="2101722"/>
              <a:ext cx="4555768" cy="3228316"/>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6" name="文本框 15"/>
            <p:cNvSpPr txBox="1"/>
            <p:nvPr/>
          </p:nvSpPr>
          <p:spPr>
            <a:xfrm>
              <a:off x="357530" y="5480707"/>
              <a:ext cx="4191328" cy="646331"/>
            </a:xfrm>
            <a:prstGeom prst="rect">
              <a:avLst/>
            </a:prstGeom>
            <a:noFill/>
          </p:spPr>
          <p:txBody>
            <a:bodyPr wrap="square">
              <a:spAutoFit/>
            </a:bodyPr>
            <a:lstStyle/>
            <a:p>
              <a:pPr algn="just"/>
              <a:r>
                <a:rPr lang="en-US" altLang="zh-CN" sz="1200" b="0" i="0" dirty="0">
                  <a:solidFill>
                    <a:schemeClr val="tx1">
                      <a:lumMod val="85000"/>
                      <a:lumOff val="15000"/>
                    </a:schemeClr>
                  </a:solidFill>
                  <a:effectLst/>
                  <a:latin typeface="楷体" panose="02010609060101010101" pitchFamily="49" charset="-122"/>
                  <a:ea typeface="楷体" panose="02010609060101010101" pitchFamily="49" charset="-122"/>
                </a:rPr>
                <a:t>    </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30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日，国家主席习近平在巴黎出席气候变化巴黎大会开幕式并发表题为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携手构建合作共赢、公平合理的气候变化治理机制</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的重要讲话</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2" cstate="print">
            <a:extLst>
              <a:ext uri="{28A0092B-C50C-407E-A947-70E740481C1C}">
                <a14:useLocalDpi xmlns:a14="http://schemas.microsoft.com/office/drawing/2010/main" val="0"/>
              </a:ext>
            </a:extLst>
          </a:blip>
          <a:srcRect t="29937" b="29938"/>
          <a:stretch>
            <a:fillRect/>
          </a:stretch>
        </p:blipFill>
        <p:spPr>
          <a:xfrm>
            <a:off x="5310131" y="0"/>
            <a:ext cx="6881870" cy="6858000"/>
          </a:xfrm>
          <a:prstGeom prst="cube">
            <a:avLst>
              <a:gd name="adj" fmla="val 0"/>
            </a:avLst>
          </a:prstGeom>
          <a:noFill/>
          <a:effectLst>
            <a:outerShdw blurRad="381000" dist="127000" dir="5400000" algn="t" rotWithShape="0">
              <a:prstClr val="black">
                <a:alpha val="15000"/>
              </a:prstClr>
            </a:outerShdw>
          </a:effectLst>
        </p:spPr>
      </p:pic>
      <p:sp>
        <p:nvSpPr>
          <p:cNvPr id="9" name="文本框 8"/>
          <p:cNvSpPr txBox="1"/>
          <p:nvPr/>
        </p:nvSpPr>
        <p:spPr>
          <a:xfrm>
            <a:off x="6427241" y="1264401"/>
            <a:ext cx="5201588" cy="4801314"/>
          </a:xfrm>
          <a:prstGeom prst="rect">
            <a:avLst/>
          </a:prstGeom>
          <a:noFill/>
          <a:ln w="9525">
            <a:noFill/>
          </a:ln>
        </p:spPr>
        <p:txBody>
          <a:bodyPr wrap="square">
            <a:spAutoFit/>
          </a:bodyPr>
          <a:lstStyle/>
          <a:p>
            <a:pPr indent="0" algn="just" fontAlgn="auto">
              <a:lnSpc>
                <a:spcPct val="150000"/>
              </a:lnSpc>
            </a:pPr>
            <a:r>
              <a:rPr lang="en-US" altLang="zh-CN" sz="2400" b="1">
                <a:solidFill>
                  <a:srgbClr val="22222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2000"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2020年</a:t>
            </a: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中国碳排放强度比2005年下降</a:t>
            </a:r>
            <a:r>
              <a:rPr lang="zh-CN"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48.4%</a:t>
            </a: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超额完成了</a:t>
            </a: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中国向国际社会承诺的到2020年下降40%至45%的目标，累计少排放二氧化碳约</a:t>
            </a:r>
            <a:r>
              <a:rPr lang="zh-CN"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58亿吨</a:t>
            </a: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，基本扭转了二氧化碳排放快速增长的局面。</a:t>
            </a:r>
          </a:p>
          <a:p>
            <a:pPr indent="0" algn="just" fontAlgn="auto">
              <a:lnSpc>
                <a:spcPct val="150000"/>
              </a:lnSpc>
            </a:pP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世界银行公布的数据显示，从2005年开始，中国累计节能量占全球</a:t>
            </a:r>
            <a:r>
              <a:rPr lang="zh-CN"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50%以上</a:t>
            </a: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。中国可再生能源的投资连续多年排在世界第一，可再生能源成本正在日趋下降。中国还建造了大量的太阳能和风电场。</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rotWithShape="1">
          <a:blip r:embed="rId3"/>
          <a:srcRect t="931"/>
          <a:stretch/>
        </p:blipFill>
        <p:spPr>
          <a:xfrm>
            <a:off x="327025" y="914400"/>
            <a:ext cx="5853438" cy="3840281"/>
          </a:xfrm>
          <a:prstGeom prst="rect">
            <a:avLst/>
          </a:prstGeom>
          <a:ln>
            <a:noFill/>
          </a:ln>
          <a:effectLst>
            <a:outerShdw blurRad="292100" dist="139700" dir="2700000" algn="tl" rotWithShape="0">
              <a:srgbClr val="333333">
                <a:alpha val="15000"/>
              </a:srgbClr>
            </a:outerShdw>
          </a:effectLst>
        </p:spPr>
      </p:pic>
      <p:sp>
        <p:nvSpPr>
          <p:cNvPr id="10" name="文本框 9"/>
          <p:cNvSpPr txBox="1"/>
          <p:nvPr/>
        </p:nvSpPr>
        <p:spPr>
          <a:xfrm>
            <a:off x="327025" y="4836989"/>
            <a:ext cx="5853438"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t">
            <a:spAutoFit/>
          </a:bodyPr>
          <a:lstStyle/>
          <a:p>
            <a:pPr fontAlgn="auto">
              <a:lnSpc>
                <a:spcPct val="150000"/>
              </a:lnSpc>
            </a:pPr>
            <a:r>
              <a:rPr lang="en-US" altLang="zh-CN" b="1"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我国已经成立了中央层面的碳达峰碳中和工作领导小组，组织制定并将陆续发布</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“1+N”</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政策体系。“1”是碳达峰、碳中和指导意见，“N”包括2030年前碳达峰行动方案以及重点领域和行业政策措施和行动。</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stretch>
            <a:fillRect/>
          </a:stretch>
        </p:blipFill>
        <p:spPr>
          <a:xfrm>
            <a:off x="1" y="0"/>
            <a:ext cx="12192000" cy="6858000"/>
          </a:xfrm>
          <a:prstGeom prst="rect">
            <a:avLst/>
          </a:prstGeom>
          <a:noFill/>
        </p:spPr>
      </p:pic>
      <p:grpSp>
        <p:nvGrpSpPr>
          <p:cNvPr id="17" name="组合 16"/>
          <p:cNvGrpSpPr/>
          <p:nvPr/>
        </p:nvGrpSpPr>
        <p:grpSpPr>
          <a:xfrm>
            <a:off x="876300" y="1614303"/>
            <a:ext cx="10440035" cy="4514717"/>
            <a:chOff x="876300" y="1614303"/>
            <a:chExt cx="10440035" cy="4514717"/>
          </a:xfrm>
        </p:grpSpPr>
        <p:sp>
          <p:nvSpPr>
            <p:cNvPr id="18" name="矩形: 圆角 53"/>
            <p:cNvSpPr/>
            <p:nvPr/>
          </p:nvSpPr>
          <p:spPr>
            <a:xfrm>
              <a:off x="1235710" y="1953257"/>
              <a:ext cx="9719945"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9" name="图文框 18"/>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7" name="矩形 246"/>
          <p:cNvSpPr/>
          <p:nvPr/>
        </p:nvSpPr>
        <p:spPr>
          <a:xfrm>
            <a:off x="2855681" y="885323"/>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（三）弘扬全人类共同价值</a:t>
            </a:r>
          </a:p>
        </p:txBody>
      </p:sp>
      <p:sp>
        <p:nvSpPr>
          <p:cNvPr id="15" name="矩形 14"/>
          <p:cNvSpPr/>
          <p:nvPr/>
        </p:nvSpPr>
        <p:spPr>
          <a:xfrm>
            <a:off x="1527208" y="2412663"/>
            <a:ext cx="9197849" cy="2954655"/>
          </a:xfrm>
          <a:prstGeom prst="rect">
            <a:avLst/>
          </a:prstGeom>
        </p:spPr>
        <p:txBody>
          <a:bodyPr wrap="square">
            <a:spAutoFit/>
          </a:bodyPr>
          <a:lstStyle/>
          <a:p>
            <a:pPr algn="just">
              <a:lnSpc>
                <a:spcPct val="150000"/>
              </a:lnSpc>
            </a:pPr>
            <a:r>
              <a:rPr lang="zh-CN" altLang="en-US" sz="2200" b="1" dirty="0">
                <a:solidFill>
                  <a:schemeClr val="tx1">
                    <a:lumMod val="95000"/>
                    <a:lumOff val="5000"/>
                  </a:schemeClr>
                </a:solidFill>
                <a:latin typeface="楷体" panose="02010609060101010101" pitchFamily="49" charset="-122"/>
                <a:ea typeface="楷体" panose="02010609060101010101" pitchFamily="49" charset="-122"/>
              </a:rPr>
              <a:t>　　我们真诚呼吁，世界各国弘扬和平、发展、公平、正义、民主、自由的全人类共同价值，促进各国人民相知相亲，尊重世界文明多样性，以文明交流超越文明隔阂、文明互鉴超越文明冲突、文明共存超越文明优越，共同应对各种全球性挑战。</a:t>
            </a:r>
            <a:endParaRPr lang="en-US" altLang="zh-CN" sz="2200" b="1" dirty="0">
              <a:solidFill>
                <a:schemeClr val="tx1">
                  <a:lumMod val="95000"/>
                  <a:lumOff val="5000"/>
                </a:schemeClr>
              </a:solidFill>
              <a:latin typeface="楷体" panose="02010609060101010101" pitchFamily="49" charset="-122"/>
              <a:ea typeface="楷体" panose="02010609060101010101" pitchFamily="49" charset="-122"/>
            </a:endParaRPr>
          </a:p>
          <a:p>
            <a:pPr algn="r">
              <a:lnSpc>
                <a:spcPct val="150000"/>
              </a:lnSpc>
            </a:pPr>
            <a:r>
              <a:rPr lang="en-US" altLang="zh-CN" b="1" dirty="0">
                <a:solidFill>
                  <a:schemeClr val="bg2">
                    <a:lumMod val="25000"/>
                  </a:schemeClr>
                </a:solidFill>
                <a:latin typeface="微软雅黑" panose="020B0503020204020204" pitchFamily="34" charset="-122"/>
                <a:ea typeface="微软雅黑" panose="020B0503020204020204" pitchFamily="34" charset="-122"/>
              </a:rPr>
              <a:t> </a:t>
            </a:r>
            <a:r>
              <a:rPr lang="en-US" altLang="zh-CN" b="1" dirty="0">
                <a:latin typeface="楷体" panose="02010609060101010101" pitchFamily="49" charset="-122"/>
                <a:ea typeface="楷体" panose="02010609060101010101" pitchFamily="49" charset="-122"/>
              </a:rPr>
              <a:t>——</a:t>
            </a:r>
            <a:r>
              <a:rPr lang="zh-CN" altLang="en-US" b="1" dirty="0">
                <a:solidFill>
                  <a:schemeClr val="bg2">
                    <a:lumMod val="25000"/>
                  </a:schemeClr>
                </a:solidFill>
                <a:latin typeface="楷体" panose="02010609060101010101" pitchFamily="49" charset="-122"/>
                <a:ea typeface="楷体" panose="02010609060101010101" pitchFamily="49" charset="-122"/>
              </a:rPr>
              <a:t>习近平在中国共产党第二十次全国代表大会上的报告</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a:lnSpc>
                <a:spcPct val="150000"/>
              </a:lnSpc>
            </a:pPr>
            <a:r>
              <a:rPr lang="zh-CN" altLang="en-US" b="1" dirty="0">
                <a:solidFill>
                  <a:schemeClr val="bg2">
                    <a:lumMod val="25000"/>
                  </a:schemeClr>
                </a:solidFill>
                <a:latin typeface="楷体" panose="02010609060101010101" pitchFamily="49" charset="-122"/>
                <a:ea typeface="楷体" panose="02010609060101010101" pitchFamily="49" charset="-122"/>
              </a:rPr>
              <a:t>（</a:t>
            </a:r>
            <a:r>
              <a:rPr lang="en-US" altLang="zh-CN" b="1" dirty="0">
                <a:solidFill>
                  <a:schemeClr val="bg2">
                    <a:lumMod val="25000"/>
                  </a:schemeClr>
                </a:solidFill>
                <a:latin typeface="楷体" panose="02010609060101010101" pitchFamily="49" charset="-122"/>
                <a:ea typeface="楷体" panose="02010609060101010101" pitchFamily="49" charset="-122"/>
              </a:rPr>
              <a:t>2022</a:t>
            </a:r>
            <a:r>
              <a:rPr lang="zh-CN" altLang="en-US" b="1" dirty="0">
                <a:solidFill>
                  <a:schemeClr val="bg2">
                    <a:lumMod val="25000"/>
                  </a:schemeClr>
                </a:solidFill>
                <a:latin typeface="楷体" panose="02010609060101010101" pitchFamily="49" charset="-122"/>
                <a:ea typeface="楷体" panose="02010609060101010101" pitchFamily="49" charset="-122"/>
              </a:rPr>
              <a:t>年</a:t>
            </a:r>
            <a:r>
              <a:rPr lang="en-US" altLang="zh-CN" b="1" dirty="0">
                <a:solidFill>
                  <a:schemeClr val="bg2">
                    <a:lumMod val="25000"/>
                  </a:schemeClr>
                </a:solidFill>
                <a:latin typeface="楷体" panose="02010609060101010101" pitchFamily="49" charset="-122"/>
                <a:ea typeface="楷体" panose="02010609060101010101" pitchFamily="49" charset="-122"/>
              </a:rPr>
              <a:t>10</a:t>
            </a:r>
            <a:r>
              <a:rPr lang="zh-CN" altLang="en-US" b="1" dirty="0">
                <a:solidFill>
                  <a:schemeClr val="bg2">
                    <a:lumMod val="25000"/>
                  </a:schemeClr>
                </a:solidFill>
                <a:latin typeface="楷体" panose="02010609060101010101" pitchFamily="49" charset="-122"/>
                <a:ea typeface="楷体" panose="02010609060101010101" pitchFamily="49" charset="-122"/>
              </a:rPr>
              <a:t>月</a:t>
            </a:r>
            <a:r>
              <a:rPr lang="en-US" altLang="zh-CN" b="1" dirty="0">
                <a:solidFill>
                  <a:schemeClr val="bg2">
                    <a:lumMod val="25000"/>
                  </a:schemeClr>
                </a:solidFill>
                <a:latin typeface="楷体" panose="02010609060101010101" pitchFamily="49" charset="-122"/>
                <a:ea typeface="楷体" panose="02010609060101010101" pitchFamily="49" charset="-122"/>
              </a:rPr>
              <a:t>16</a:t>
            </a:r>
            <a:r>
              <a:rPr lang="zh-CN" altLang="en-US" b="1" dirty="0">
                <a:solidFill>
                  <a:schemeClr val="bg2">
                    <a:lumMod val="25000"/>
                  </a:schemeClr>
                </a:solidFill>
                <a:latin typeface="楷体" panose="02010609060101010101" pitchFamily="49" charset="-122"/>
                <a:ea typeface="楷体" panose="02010609060101010101" pitchFamily="49" charset="-122"/>
              </a:rPr>
              <a:t>日）</a:t>
            </a:r>
            <a:endParaRPr lang="en-US" altLang="zh-CN" b="1" dirty="0">
              <a:solidFill>
                <a:schemeClr val="bg2">
                  <a:lumMod val="25000"/>
                </a:schemeClr>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işlídê"/>
          <p:cNvSpPr/>
          <p:nvPr/>
        </p:nvSpPr>
        <p:spPr>
          <a:xfrm>
            <a:off x="4514215" y="1442219"/>
            <a:ext cx="7503795" cy="488124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p>
        </p:txBody>
      </p:sp>
      <p:grpSp>
        <p:nvGrpSpPr>
          <p:cNvPr id="83" name="组合 82"/>
          <p:cNvGrpSpPr/>
          <p:nvPr/>
        </p:nvGrpSpPr>
        <p:grpSpPr>
          <a:xfrm>
            <a:off x="325755" y="1598429"/>
            <a:ext cx="4973561" cy="1910715"/>
            <a:chOff x="296842" y="1513330"/>
            <a:chExt cx="11466530" cy="1234123"/>
          </a:xfrm>
        </p:grpSpPr>
        <p:sp>
          <p:nvSpPr>
            <p:cNvPr id="84" name="işlídê"/>
            <p:cNvSpPr/>
            <p:nvPr/>
          </p:nvSpPr>
          <p:spPr>
            <a:xfrm>
              <a:off x="300672" y="1513330"/>
              <a:ext cx="11462700" cy="1234123"/>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85" name="矩形 84"/>
            <p:cNvSpPr/>
            <p:nvPr/>
          </p:nvSpPr>
          <p:spPr>
            <a:xfrm>
              <a:off x="296842" y="151333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îṡľíḑé"/>
          <p:cNvSpPr/>
          <p:nvPr/>
        </p:nvSpPr>
        <p:spPr>
          <a:xfrm>
            <a:off x="5759440" y="1957852"/>
            <a:ext cx="2099536" cy="1013082"/>
          </a:xfrm>
          <a:prstGeom prst="bevel">
            <a:avLst>
              <a:gd name="adj" fmla="val 4978"/>
            </a:avLst>
          </a:prstGeom>
          <a:solidFill>
            <a:schemeClr val="accent6"/>
          </a:solidFill>
          <a:ln w="12700" cap="flat">
            <a:noFill/>
            <a:prstDash val="solid"/>
            <a:miter/>
          </a:ln>
          <a:effectLst>
            <a:outerShdw blurRad="127000" dist="63500" dir="2700000" algn="tl" rotWithShape="0">
              <a:schemeClr val="accent6">
                <a:alpha val="40000"/>
              </a:schemeClr>
            </a:outerShdw>
          </a:effectLst>
        </p:spPr>
        <p:txBody>
          <a:bodyPr rtlCol="0" anchor="ctr"/>
          <a:lstStyle/>
          <a:p>
            <a:endParaRPr lang="en-US" altLang="zh-CN" sz="1200" dirty="0">
              <a:solidFill>
                <a:schemeClr val="tx1"/>
              </a:solidFill>
            </a:endParaRPr>
          </a:p>
        </p:txBody>
      </p:sp>
      <p:sp>
        <p:nvSpPr>
          <p:cNvPr id="75" name="ïṡļïḓè"/>
          <p:cNvSpPr/>
          <p:nvPr/>
        </p:nvSpPr>
        <p:spPr>
          <a:xfrm>
            <a:off x="8153567" y="1957851"/>
            <a:ext cx="2099536" cy="1013082"/>
          </a:xfrm>
          <a:prstGeom prst="bevel">
            <a:avLst>
              <a:gd name="adj" fmla="val 6232"/>
            </a:avLst>
          </a:prstGeom>
          <a:solidFill>
            <a:schemeClr val="accent1"/>
          </a:solidFill>
          <a:ln w="12700" cap="flat">
            <a:noFill/>
            <a:prstDash val="solid"/>
            <a:miter/>
          </a:ln>
          <a:effectLst>
            <a:outerShdw blurRad="127000" dist="63500" dir="2700000" algn="tl" rotWithShape="0">
              <a:schemeClr val="accent1">
                <a:alpha val="40000"/>
              </a:schemeClr>
            </a:outerShdw>
          </a:effectLst>
        </p:spPr>
        <p:txBody>
          <a:bodyPr rtlCol="0" anchor="ctr"/>
          <a:lstStyle/>
          <a:p>
            <a:endParaRPr lang="en-US" altLang="zh-CN" sz="1200" dirty="0"/>
          </a:p>
        </p:txBody>
      </p:sp>
      <p:sp>
        <p:nvSpPr>
          <p:cNvPr id="71" name="iṧ1ídè"/>
          <p:cNvSpPr/>
          <p:nvPr/>
        </p:nvSpPr>
        <p:spPr>
          <a:xfrm>
            <a:off x="5759440" y="3325490"/>
            <a:ext cx="2099536" cy="1013082"/>
          </a:xfrm>
          <a:prstGeom prst="bevel">
            <a:avLst>
              <a:gd name="adj" fmla="val 3725"/>
            </a:avLst>
          </a:prstGeom>
          <a:solidFill>
            <a:schemeClr val="accent2"/>
          </a:solidFill>
          <a:ln w="12700" cap="flat">
            <a:noFill/>
            <a:prstDash val="solid"/>
            <a:miter/>
          </a:ln>
          <a:effectLst>
            <a:outerShdw blurRad="127000" dist="63500" dir="2700000" algn="tl" rotWithShape="0">
              <a:schemeClr val="accent2">
                <a:alpha val="40000"/>
              </a:schemeClr>
            </a:outerShdw>
          </a:effectLst>
        </p:spPr>
        <p:txBody>
          <a:bodyPr rtlCol="0" anchor="ctr"/>
          <a:lstStyle/>
          <a:p>
            <a:endParaRPr lang="en-US" altLang="zh-CN" sz="1200" dirty="0"/>
          </a:p>
        </p:txBody>
      </p:sp>
      <p:sp>
        <p:nvSpPr>
          <p:cNvPr id="67" name="îṣ1ïdê"/>
          <p:cNvSpPr/>
          <p:nvPr/>
        </p:nvSpPr>
        <p:spPr>
          <a:xfrm>
            <a:off x="8153567" y="3325489"/>
            <a:ext cx="2099536" cy="1013082"/>
          </a:xfrm>
          <a:prstGeom prst="bevel">
            <a:avLst>
              <a:gd name="adj" fmla="val 4978"/>
            </a:avLst>
          </a:prstGeom>
          <a:solidFill>
            <a:srgbClr val="D60000"/>
          </a:solidFill>
          <a:ln w="12700" cap="flat">
            <a:noFill/>
            <a:prstDash val="solid"/>
            <a:miter/>
          </a:ln>
          <a:effectLst>
            <a:outerShdw blurRad="127000" dist="63500" dir="2700000" algn="tl" rotWithShape="0">
              <a:srgbClr val="C00000">
                <a:alpha val="40000"/>
              </a:srgbClr>
            </a:outerShdw>
          </a:effectLst>
        </p:spPr>
        <p:txBody>
          <a:bodyPr rtlCol="0" anchor="ctr"/>
          <a:lstStyle/>
          <a:p>
            <a:endParaRPr lang="en-US" altLang="zh-CN" sz="1200" dirty="0"/>
          </a:p>
        </p:txBody>
      </p:sp>
      <p:sp>
        <p:nvSpPr>
          <p:cNvPr id="63" name="îṧḻiďê"/>
          <p:cNvSpPr/>
          <p:nvPr/>
        </p:nvSpPr>
        <p:spPr>
          <a:xfrm>
            <a:off x="5759440" y="4693128"/>
            <a:ext cx="2099536" cy="1013082"/>
          </a:xfrm>
          <a:prstGeom prst="bevel">
            <a:avLst>
              <a:gd name="adj" fmla="val 4978"/>
            </a:avLst>
          </a:prstGeom>
          <a:solidFill>
            <a:schemeClr val="accent4"/>
          </a:solidFill>
          <a:ln w="12700" cap="flat">
            <a:noFill/>
            <a:prstDash val="solid"/>
            <a:miter/>
          </a:ln>
          <a:effectLst>
            <a:outerShdw blurRad="127000" dist="63500" dir="2700000" algn="tl" rotWithShape="0">
              <a:schemeClr val="accent4">
                <a:alpha val="40000"/>
              </a:schemeClr>
            </a:outerShdw>
          </a:effectLst>
        </p:spPr>
        <p:txBody>
          <a:bodyPr rtlCol="0" anchor="ctr"/>
          <a:lstStyle/>
          <a:p>
            <a:endParaRPr lang="en-US" altLang="zh-CN" sz="1200" dirty="0"/>
          </a:p>
        </p:txBody>
      </p:sp>
      <p:sp>
        <p:nvSpPr>
          <p:cNvPr id="59" name="îṣlîdè"/>
          <p:cNvSpPr/>
          <p:nvPr/>
        </p:nvSpPr>
        <p:spPr>
          <a:xfrm>
            <a:off x="8153567" y="4693128"/>
            <a:ext cx="2099536" cy="1013082"/>
          </a:xfrm>
          <a:prstGeom prst="bevel">
            <a:avLst>
              <a:gd name="adj" fmla="val 4978"/>
            </a:avLst>
          </a:prstGeom>
          <a:solidFill>
            <a:schemeClr val="accent5"/>
          </a:solidFill>
          <a:ln w="12700" cap="flat">
            <a:noFill/>
            <a:prstDash val="solid"/>
            <a:miter/>
          </a:ln>
          <a:effectLst>
            <a:outerShdw blurRad="127000" dist="63500" dir="2700000" algn="tl" rotWithShape="0">
              <a:schemeClr val="accent5">
                <a:alpha val="40000"/>
              </a:schemeClr>
            </a:outerShdw>
          </a:effectLst>
        </p:spPr>
        <p:txBody>
          <a:bodyPr rtlCol="0" anchor="ctr"/>
          <a:lstStyle/>
          <a:p>
            <a:endParaRPr lang="en-US" altLang="zh-CN" sz="1200" dirty="0"/>
          </a:p>
        </p:txBody>
      </p:sp>
      <p:sp>
        <p:nvSpPr>
          <p:cNvPr id="86" name="文本框 85"/>
          <p:cNvSpPr txBox="1"/>
          <p:nvPr/>
        </p:nvSpPr>
        <p:spPr>
          <a:xfrm>
            <a:off x="10547694" y="1354740"/>
            <a:ext cx="1107996" cy="4694224"/>
          </a:xfrm>
          <a:prstGeom prst="rect">
            <a:avLst/>
          </a:prstGeom>
          <a:noFill/>
        </p:spPr>
        <p:txBody>
          <a:bodyPr vert="eaVert"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000" b="1" dirty="0">
                <a:solidFill>
                  <a:schemeClr val="bg1">
                    <a:lumMod val="85000"/>
                  </a:schemeClr>
                </a:solidFill>
                <a:latin typeface="华文中宋" panose="02010600040101010101" pitchFamily="2" charset="-122"/>
                <a:ea typeface="华文中宋" panose="02010600040101010101" pitchFamily="2" charset="-122"/>
                <a:cs typeface="+mn-ea"/>
                <a:sym typeface="+mn-lt"/>
              </a:rPr>
              <a:t>价值追求</a:t>
            </a:r>
            <a:endParaRPr lang="zh-CN" altLang="en-US" sz="6000" dirty="0">
              <a:solidFill>
                <a:schemeClr val="bg1">
                  <a:lumMod val="85000"/>
                </a:schemeClr>
              </a:solidFill>
            </a:endParaRPr>
          </a:p>
        </p:txBody>
      </p:sp>
      <p:sp>
        <p:nvSpPr>
          <p:cNvPr id="89" name="文本框 88"/>
          <p:cNvSpPr txBox="1"/>
          <p:nvPr/>
        </p:nvSpPr>
        <p:spPr>
          <a:xfrm>
            <a:off x="6144541" y="2141226"/>
            <a:ext cx="1329333" cy="646331"/>
          </a:xfrm>
          <a:prstGeom prst="rect">
            <a:avLst/>
          </a:prstGeom>
          <a:noFill/>
        </p:spPr>
        <p:txBody>
          <a:bodyPr wrap="square">
            <a:spAutoFit/>
          </a:bodyPr>
          <a:lstStyle/>
          <a:p>
            <a:pPr algn="ctr"/>
            <a:r>
              <a:rPr lang="zh-CN" altLang="en-US" sz="3600" b="1" i="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和平</a:t>
            </a:r>
            <a:endParaRPr lang="zh-CN" altLang="en-US" sz="36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90" name="文本框 89"/>
          <p:cNvSpPr txBox="1"/>
          <p:nvPr/>
        </p:nvSpPr>
        <p:spPr>
          <a:xfrm>
            <a:off x="8538668" y="2094737"/>
            <a:ext cx="1329333" cy="646331"/>
          </a:xfrm>
          <a:prstGeom prst="rect">
            <a:avLst/>
          </a:prstGeom>
          <a:noFill/>
        </p:spPr>
        <p:txBody>
          <a:bodyPr wrap="square">
            <a:spAutoFit/>
          </a:bodyPr>
          <a:lstStyle/>
          <a:p>
            <a:pPr algn="ctr"/>
            <a:r>
              <a:rPr lang="zh-CN" altLang="en-US" sz="3600" b="1" i="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发展</a:t>
            </a:r>
            <a:endParaRPr lang="zh-CN" altLang="en-US" sz="36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91" name="文本框 90"/>
          <p:cNvSpPr txBox="1"/>
          <p:nvPr/>
        </p:nvSpPr>
        <p:spPr>
          <a:xfrm>
            <a:off x="6144540" y="3508864"/>
            <a:ext cx="1329333" cy="646331"/>
          </a:xfrm>
          <a:prstGeom prst="rect">
            <a:avLst/>
          </a:prstGeom>
          <a:noFill/>
        </p:spPr>
        <p:txBody>
          <a:bodyPr wrap="square">
            <a:spAutoFit/>
          </a:bodyPr>
          <a:lstStyle/>
          <a:p>
            <a:pPr algn="ctr"/>
            <a:r>
              <a:rPr lang="zh-CN" altLang="en-US" sz="3600" b="1" i="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公平</a:t>
            </a:r>
            <a:endParaRPr lang="zh-CN" altLang="en-US" sz="36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92" name="文本框 91"/>
          <p:cNvSpPr txBox="1"/>
          <p:nvPr/>
        </p:nvSpPr>
        <p:spPr>
          <a:xfrm>
            <a:off x="6144540" y="4876503"/>
            <a:ext cx="1329333" cy="646331"/>
          </a:xfrm>
          <a:prstGeom prst="rect">
            <a:avLst/>
          </a:prstGeom>
          <a:noFill/>
        </p:spPr>
        <p:txBody>
          <a:bodyPr wrap="square">
            <a:spAutoFit/>
          </a:bodyPr>
          <a:lstStyle/>
          <a:p>
            <a:pPr algn="ctr"/>
            <a:r>
              <a:rPr lang="zh-CN" altLang="en-US" sz="3600" b="1" i="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民主</a:t>
            </a:r>
            <a:endParaRPr lang="zh-CN" altLang="en-US" sz="36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93" name="文本框 92"/>
          <p:cNvSpPr txBox="1"/>
          <p:nvPr/>
        </p:nvSpPr>
        <p:spPr>
          <a:xfrm>
            <a:off x="8500997" y="4872081"/>
            <a:ext cx="1329333" cy="646331"/>
          </a:xfrm>
          <a:prstGeom prst="rect">
            <a:avLst/>
          </a:prstGeom>
          <a:noFill/>
        </p:spPr>
        <p:txBody>
          <a:bodyPr wrap="square">
            <a:spAutoFit/>
          </a:bodyPr>
          <a:lstStyle/>
          <a:p>
            <a:pPr algn="ctr"/>
            <a:r>
              <a:rPr lang="zh-CN" altLang="en-US" sz="3600" b="1" i="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自由</a:t>
            </a:r>
            <a:endParaRPr lang="zh-CN" altLang="en-US" sz="36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94" name="文本框 93"/>
          <p:cNvSpPr txBox="1"/>
          <p:nvPr/>
        </p:nvSpPr>
        <p:spPr>
          <a:xfrm>
            <a:off x="8500997" y="3508863"/>
            <a:ext cx="1329333" cy="646331"/>
          </a:xfrm>
          <a:prstGeom prst="rect">
            <a:avLst/>
          </a:prstGeom>
          <a:noFill/>
        </p:spPr>
        <p:txBody>
          <a:bodyPr wrap="square">
            <a:spAutoFit/>
          </a:bodyPr>
          <a:lstStyle/>
          <a:p>
            <a:pPr algn="ctr"/>
            <a:r>
              <a:rPr lang="zh-CN" altLang="en-US" sz="3600" b="1" i="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正义</a:t>
            </a:r>
            <a:endParaRPr lang="zh-CN" altLang="en-US" sz="36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grpSp>
        <p:nvGrpSpPr>
          <p:cNvPr id="3" name="组合 2"/>
          <p:cNvGrpSpPr/>
          <p:nvPr/>
        </p:nvGrpSpPr>
        <p:grpSpPr>
          <a:xfrm>
            <a:off x="325755" y="3825374"/>
            <a:ext cx="4975225" cy="2268855"/>
            <a:chOff x="296842" y="1513330"/>
            <a:chExt cx="11466530" cy="1234123"/>
          </a:xfrm>
        </p:grpSpPr>
        <p:sp>
          <p:nvSpPr>
            <p:cNvPr id="4" name="işlídê"/>
            <p:cNvSpPr/>
            <p:nvPr>
              <p:custDataLst>
                <p:tags r:id="rId4"/>
              </p:custDataLst>
            </p:nvPr>
          </p:nvSpPr>
          <p:spPr>
            <a:xfrm>
              <a:off x="300672" y="1513330"/>
              <a:ext cx="11462700" cy="1234123"/>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5" name="矩形 4"/>
            <p:cNvSpPr/>
            <p:nvPr>
              <p:custDataLst>
                <p:tags r:id="rId5"/>
              </p:custDataLst>
            </p:nvPr>
          </p:nvSpPr>
          <p:spPr>
            <a:xfrm>
              <a:off x="296842" y="151333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custDataLst>
              <p:tags r:id="rId1"/>
            </p:custDataLst>
          </p:nvPr>
        </p:nvSpPr>
        <p:spPr>
          <a:xfrm>
            <a:off x="512920" y="1630656"/>
            <a:ext cx="4632960" cy="1799590"/>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反映全人类共同需要：</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坚守全人类共同价值包含当今时代人类价值观优秀成果，反映了全人类共同经历和参与的世界历史实践，符合人类的共同利益。</a:t>
            </a:r>
          </a:p>
        </p:txBody>
      </p:sp>
      <p:sp>
        <p:nvSpPr>
          <p:cNvPr id="14" name="文本框 13"/>
          <p:cNvSpPr txBox="1"/>
          <p:nvPr>
            <p:custDataLst>
              <p:tags r:id="rId2"/>
            </p:custDataLst>
          </p:nvPr>
        </p:nvSpPr>
        <p:spPr>
          <a:xfrm>
            <a:off x="512920" y="3852361"/>
            <a:ext cx="4551998" cy="2214880"/>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凝聚不同文明的价值共识：</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全人类共同价值是从世界各国、各民族价值观中提炼出来，得到联合国认可、作为维护国际秩序必须普遍遵循的价值观，超越意识形态、社会制度和发展水平的差异。</a:t>
            </a:r>
          </a:p>
        </p:txBody>
      </p:sp>
      <p:sp>
        <p:nvSpPr>
          <p:cNvPr id="7" name="对角圆角矩形 6"/>
          <p:cNvSpPr/>
          <p:nvPr>
            <p:custDataLst>
              <p:tags r:id="rId3"/>
            </p:custDataLst>
          </p:nvPr>
        </p:nvSpPr>
        <p:spPr>
          <a:xfrm>
            <a:off x="4225049" y="744989"/>
            <a:ext cx="4041063"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如何理解全人类共同价值</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7">
            <a:extLst>
              <a:ext uri="{28A0092B-C50C-407E-A947-70E740481C1C}">
                <a14:useLocalDpi xmlns:a14="http://schemas.microsoft.com/office/drawing/2010/main" val="0"/>
              </a:ext>
            </a:extLst>
          </a:blip>
          <a:srcRect b="29556"/>
          <a:stretch>
            <a:fillRect/>
          </a:stretch>
        </p:blipFill>
        <p:spPr>
          <a:xfrm>
            <a:off x="0" y="1"/>
            <a:ext cx="12192000" cy="6858000"/>
          </a:xfrm>
          <a:prstGeom prst="rect">
            <a:avLst/>
          </a:prstGeom>
        </p:spPr>
      </p:pic>
      <p:sp>
        <p:nvSpPr>
          <p:cNvPr id="38" name="矩形 37"/>
          <p:cNvSpPr/>
          <p:nvPr/>
        </p:nvSpPr>
        <p:spPr>
          <a:xfrm flipH="1" flipV="1">
            <a:off x="0" y="2692578"/>
            <a:ext cx="12192000" cy="4165421"/>
          </a:xfrm>
          <a:prstGeom prst="rect">
            <a:avLst/>
          </a:prstGeom>
          <a:gradFill flip="none" rotWithShape="1">
            <a:gsLst>
              <a:gs pos="80000">
                <a:srgbClr val="FFFDFD">
                  <a:alpha val="0"/>
                </a:srgbClr>
              </a:gs>
              <a:gs pos="27000">
                <a:srgbClr val="FFFEFE">
                  <a:alpha val="80000"/>
                </a:srgbClr>
              </a:gs>
              <a:gs pos="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p:cNvGrpSpPr/>
          <p:nvPr/>
        </p:nvGrpSpPr>
        <p:grpSpPr>
          <a:xfrm>
            <a:off x="422686" y="2944450"/>
            <a:ext cx="3600000" cy="3281404"/>
            <a:chOff x="504853" y="2984204"/>
            <a:chExt cx="3600000" cy="3281404"/>
          </a:xfrm>
        </p:grpSpPr>
        <p:sp>
          <p:nvSpPr>
            <p:cNvPr id="8" name="işlídê"/>
            <p:cNvSpPr/>
            <p:nvPr/>
          </p:nvSpPr>
          <p:spPr>
            <a:xfrm>
              <a:off x="504853" y="2984204"/>
              <a:ext cx="3600000" cy="32400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custDataLst>
                <p:tags r:id="rId4"/>
              </p:custDataLst>
            </p:nvPr>
          </p:nvSpPr>
          <p:spPr>
            <a:xfrm>
              <a:off x="784663" y="3299799"/>
              <a:ext cx="3040380" cy="2592070"/>
            </a:xfrm>
            <a:prstGeom prst="rect">
              <a:avLst/>
            </a:prstGeom>
            <a:noFill/>
          </p:spPr>
          <p:txBody>
            <a:bodyPr wrap="square" lIns="0" tIns="0" rIns="0" bIns="0" rtlCol="0"/>
            <a:lstStyle/>
            <a:p>
              <a:pPr algn="just">
                <a:lnSpc>
                  <a:spcPct val="15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含义：</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西方“普世价值”是指，试图将自由、民主、人权等西方资本主义社会的核心价值观作为人类普遍遵循的价值观念。</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矩形 15"/>
            <p:cNvSpPr/>
            <p:nvPr/>
          </p:nvSpPr>
          <p:spPr>
            <a:xfrm>
              <a:off x="1608306" y="6182800"/>
              <a:ext cx="1219200" cy="82808"/>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258389" y="2975632"/>
            <a:ext cx="3600000" cy="3289977"/>
            <a:chOff x="4283789" y="2486231"/>
            <a:chExt cx="3600000" cy="3289977"/>
          </a:xfrm>
        </p:grpSpPr>
        <p:sp>
          <p:nvSpPr>
            <p:cNvPr id="18" name="işlídê"/>
            <p:cNvSpPr/>
            <p:nvPr/>
          </p:nvSpPr>
          <p:spPr>
            <a:xfrm>
              <a:off x="4283789" y="2486231"/>
              <a:ext cx="3600000" cy="32400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文本框 18"/>
            <p:cNvSpPr txBox="1"/>
            <p:nvPr>
              <p:custDataLst>
                <p:tags r:id="rId3"/>
              </p:custDataLst>
            </p:nvPr>
          </p:nvSpPr>
          <p:spPr>
            <a:xfrm>
              <a:off x="4626292" y="2700671"/>
              <a:ext cx="2939415" cy="2592070"/>
            </a:xfrm>
            <a:prstGeom prst="rect">
              <a:avLst/>
            </a:prstGeom>
            <a:noFill/>
          </p:spPr>
          <p:txBody>
            <a:bodyPr wrap="square" lIns="0" tIns="0" rIns="0" bIns="0" rtlCol="0"/>
            <a:lstStyle/>
            <a:p>
              <a:pPr algn="just">
                <a:lnSpc>
                  <a:spcPct val="150000"/>
                </a:lnSpc>
              </a:pP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mn-ea"/>
                </a:rPr>
                <a:t>　</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目的：</a:t>
              </a:r>
              <a:r>
                <a:rPr lang="zh-CN" altLang="en-US" sz="1800" dirty="0">
                  <a:latin typeface="Arial" panose="020B0604020202020204" pitchFamily="34" charset="0"/>
                  <a:ea typeface="微软雅黑" panose="020B0503020204020204" pitchFamily="34" charset="-122"/>
                  <a:sym typeface="+mn-ea"/>
                </a:rPr>
                <a:t>西方国家</a:t>
              </a:r>
              <a:r>
                <a:rPr lang="zh-CN" altLang="en-US" dirty="0">
                  <a:latin typeface="Arial" panose="020B0604020202020204" pitchFamily="34" charset="0"/>
                  <a:ea typeface="微软雅黑" panose="020B0503020204020204" pitchFamily="34" charset="-122"/>
                  <a:sym typeface="+mn-ea"/>
                </a:rPr>
                <a:t>打着“普世价值”的旗号为其推行霸权主义寻找借口，攻击甚至颠覆不符合其意愿和利益的他国政权，以获取战略利益和战略资源。</a:t>
              </a:r>
            </a:p>
          </p:txBody>
        </p:sp>
        <p:sp>
          <p:nvSpPr>
            <p:cNvPr id="26" name="矩形 25"/>
            <p:cNvSpPr/>
            <p:nvPr/>
          </p:nvSpPr>
          <p:spPr>
            <a:xfrm>
              <a:off x="5519147" y="5693400"/>
              <a:ext cx="1219200" cy="82808"/>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094092" y="2984205"/>
            <a:ext cx="3600000" cy="3281404"/>
            <a:chOff x="8088750" y="2984204"/>
            <a:chExt cx="3600000" cy="3281404"/>
          </a:xfrm>
        </p:grpSpPr>
        <p:sp>
          <p:nvSpPr>
            <p:cNvPr id="29" name="işlídê"/>
            <p:cNvSpPr/>
            <p:nvPr/>
          </p:nvSpPr>
          <p:spPr>
            <a:xfrm>
              <a:off x="8088750" y="2984204"/>
              <a:ext cx="3600000" cy="32400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文本框 32"/>
            <p:cNvSpPr txBox="1"/>
            <p:nvPr>
              <p:custDataLst>
                <p:tags r:id="rId2"/>
              </p:custDataLst>
            </p:nvPr>
          </p:nvSpPr>
          <p:spPr>
            <a:xfrm>
              <a:off x="8301475" y="3233759"/>
              <a:ext cx="3232785" cy="2592070"/>
            </a:xfrm>
            <a:prstGeom prst="rect">
              <a:avLst/>
            </a:prstGeom>
            <a:noFill/>
          </p:spPr>
          <p:txBody>
            <a:bodyPr wrap="square" lIns="0" tIns="0" rIns="0" bIns="0" rtlCol="0"/>
            <a:lstStyle/>
            <a:p>
              <a:pPr algn="just">
                <a:lnSpc>
                  <a:spcPct val="150000"/>
                </a:lnSpc>
              </a:pPr>
              <a:r>
                <a:rPr lang="zh-CN" altLang="en-US" dirty="0">
                  <a:solidFill>
                    <a:schemeClr val="tx1">
                      <a:lumMod val="85000"/>
                      <a:lumOff val="15000"/>
                    </a:schemeClr>
                  </a:solidFill>
                  <a:latin typeface="Arial" panose="020B0604020202020204" pitchFamily="34" charset="0"/>
                  <a:ea typeface="微软雅黑" panose="020B0503020204020204" pitchFamily="34" charset="-122"/>
                  <a:sym typeface="+mn-ea"/>
                </a:rPr>
                <a:t>　　</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本质：</a:t>
              </a:r>
              <a:r>
                <a:rPr lang="zh-CN" altLang="en-US" dirty="0">
                  <a:latin typeface="Arial" panose="020B0604020202020204" pitchFamily="34" charset="0"/>
                  <a:ea typeface="微软雅黑" panose="020B0503020204020204" pitchFamily="34" charset="-122"/>
                  <a:sym typeface="+mn-ea"/>
                </a:rPr>
                <a:t>“普世价值”是西方推行霸权主义的工具、抢占道德高地的道具和对外形象宣传的面具。</a:t>
              </a:r>
            </a:p>
          </p:txBody>
        </p:sp>
        <p:sp>
          <p:nvSpPr>
            <p:cNvPr id="36" name="矩形 35"/>
            <p:cNvSpPr/>
            <p:nvPr/>
          </p:nvSpPr>
          <p:spPr>
            <a:xfrm>
              <a:off x="9277547" y="6182800"/>
              <a:ext cx="1219200" cy="82808"/>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44942" y="1935945"/>
            <a:ext cx="11516810" cy="621645"/>
            <a:chOff x="273934" y="1843890"/>
            <a:chExt cx="11516810" cy="621645"/>
          </a:xfrm>
        </p:grpSpPr>
        <p:sp>
          <p:nvSpPr>
            <p:cNvPr id="12" name="矩形 11"/>
            <p:cNvSpPr/>
            <p:nvPr/>
          </p:nvSpPr>
          <p:spPr>
            <a:xfrm>
              <a:off x="2694107" y="1843890"/>
              <a:ext cx="6595439" cy="621645"/>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600" b="1" dirty="0">
                  <a:solidFill>
                    <a:schemeClr val="bg1"/>
                  </a:solidFill>
                  <a:effectLst>
                    <a:outerShdw blurRad="38100" dist="38100" dir="2700000" algn="tl">
                      <a:srgbClr val="000000">
                        <a:alpha val="98000"/>
                      </a:srgbClr>
                    </a:outerShdw>
                  </a:effectLst>
                  <a:latin typeface="华文中宋" panose="02010600040101010101" pitchFamily="2" charset="-122"/>
                  <a:ea typeface="华文中宋" panose="02010600040101010101" pitchFamily="2" charset="-122"/>
                </a:rPr>
                <a:t>西方“普世价值”并不“普世”</a:t>
              </a:r>
            </a:p>
          </p:txBody>
        </p:sp>
        <p:cxnSp>
          <p:nvCxnSpPr>
            <p:cNvPr id="13" name="直接连接符 12"/>
            <p:cNvCxnSpPr/>
            <p:nvPr/>
          </p:nvCxnSpPr>
          <p:spPr>
            <a:xfrm flipH="1">
              <a:off x="8696310" y="2222208"/>
              <a:ext cx="3094434"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3934" y="2222208"/>
              <a:ext cx="3047736" cy="0"/>
            </a:xfrm>
            <a:prstGeom prst="line">
              <a:avLst/>
            </a:prstGeom>
            <a:ln w="12700">
              <a:gradFill flip="none" rotWithShape="1">
                <a:gsLst>
                  <a:gs pos="1000">
                    <a:schemeClr val="bg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rot="16200000">
            <a:off x="4925159" y="-1911094"/>
            <a:ext cx="2341684" cy="12204000"/>
          </a:xfrm>
          <a:prstGeom prst="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162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7" y="5171425"/>
            <a:ext cx="12192000" cy="1686575"/>
          </a:xfrm>
          <a:prstGeom prst="rect">
            <a:avLst/>
          </a:prstGeom>
        </p:spPr>
      </p:pic>
      <p:sp>
        <p:nvSpPr>
          <p:cNvPr id="4" name="işlídê"/>
          <p:cNvSpPr/>
          <p:nvPr/>
        </p:nvSpPr>
        <p:spPr>
          <a:xfrm>
            <a:off x="328295" y="901700"/>
            <a:ext cx="11551285" cy="502793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文本框 1"/>
          <p:cNvSpPr txBox="1"/>
          <p:nvPr/>
        </p:nvSpPr>
        <p:spPr>
          <a:xfrm>
            <a:off x="412396" y="1791350"/>
            <a:ext cx="5692067" cy="3724096"/>
          </a:xfrm>
          <a:prstGeom prst="rect">
            <a:avLst/>
          </a:prstGeom>
          <a:noFill/>
        </p:spPr>
        <p:txBody>
          <a:bodyPr wrap="square">
            <a:spAutoFit/>
          </a:bodyPr>
          <a:lstStyle/>
          <a:p>
            <a:pPr marL="285750" indent="-285750" algn="just">
              <a:lnSpc>
                <a:spcPct val="150000"/>
              </a:lnSpc>
              <a:spcAft>
                <a:spcPts val="600"/>
              </a:spcAft>
              <a:buClr>
                <a:srgbClr val="B00000"/>
              </a:buClr>
              <a:buSzPct val="80000"/>
              <a:buFont typeface="Wingdings" panose="05000000000000000000" pitchFamily="2" charset="2"/>
              <a:buChar char="n"/>
            </a:pPr>
            <a:r>
              <a:rPr lang="en-US" altLang="zh-CN" smtClean="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mtClean="0">
                <a:solidFill>
                  <a:schemeClr val="tx1">
                    <a:lumMod val="85000"/>
                    <a:lumOff val="15000"/>
                  </a:schemeClr>
                </a:solidFill>
                <a:latin typeface="微软雅黑" panose="020B0503020204020204" pitchFamily="34" charset="-122"/>
                <a:ea typeface="微软雅黑" panose="020B0503020204020204" pitchFamily="34" charset="-122"/>
              </a:rPr>
              <a:t>坚持</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以维护党中央权威为统领加强党对对外工作的集中统一领导</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smtClean="0">
                <a:solidFill>
                  <a:srgbClr val="3E3A3A">
                    <a:lumMod val="75000"/>
                  </a:srgbClr>
                </a:solidFill>
                <a:latin typeface="微软雅黑" panose="020B0503020204020204" pitchFamily="34" charset="-122"/>
                <a:ea typeface="微软雅黑" panose="020B0503020204020204" pitchFamily="34" charset="-122"/>
              </a:rPr>
              <a:t>2.</a:t>
            </a:r>
            <a:r>
              <a:rPr lang="zh-CN" altLang="en-US" smtClean="0">
                <a:solidFill>
                  <a:srgbClr val="3E3A3A">
                    <a:lumMod val="75000"/>
                  </a:srgbClr>
                </a:solidFill>
                <a:latin typeface="微软雅黑" panose="020B0503020204020204" pitchFamily="34" charset="-122"/>
                <a:ea typeface="微软雅黑" panose="020B0503020204020204" pitchFamily="34" charset="-122"/>
              </a:rPr>
              <a:t>坚持</a:t>
            </a:r>
            <a:r>
              <a:rPr lang="zh-CN" altLang="en-US">
                <a:solidFill>
                  <a:srgbClr val="3E3A3A">
                    <a:lumMod val="75000"/>
                  </a:srgbClr>
                </a:solidFill>
                <a:latin typeface="微软雅黑" panose="020B0503020204020204" pitchFamily="34" charset="-122"/>
                <a:ea typeface="微软雅黑" panose="020B0503020204020204" pitchFamily="34" charset="-122"/>
              </a:rPr>
              <a:t>以实现中华民族伟大复兴为使命推进中国特色大国</a:t>
            </a:r>
            <a:r>
              <a:rPr lang="zh-CN" altLang="en-US" smtClean="0">
                <a:solidFill>
                  <a:srgbClr val="3E3A3A">
                    <a:lumMod val="75000"/>
                  </a:srgbClr>
                </a:solidFill>
                <a:latin typeface="微软雅黑" panose="020B0503020204020204" pitchFamily="34" charset="-122"/>
                <a:ea typeface="微软雅黑" panose="020B0503020204020204" pitchFamily="34" charset="-122"/>
              </a:rPr>
              <a:t>外交</a:t>
            </a:r>
            <a:endParaRPr lang="en-US" altLang="zh-CN" smtClean="0">
              <a:solidFill>
                <a:srgbClr val="3E3A3A">
                  <a:lumMod val="75000"/>
                </a:srgbClr>
              </a:solidFill>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smtClean="0">
                <a:solidFill>
                  <a:srgbClr val="3E3A3A">
                    <a:lumMod val="75000"/>
                  </a:srgbClr>
                </a:solidFill>
                <a:latin typeface="微软雅黑" panose="020B0503020204020204" pitchFamily="34" charset="-122"/>
                <a:ea typeface="微软雅黑" panose="020B0503020204020204" pitchFamily="34" charset="-122"/>
              </a:rPr>
              <a:t>3.</a:t>
            </a:r>
            <a:r>
              <a:rPr lang="zh-CN" altLang="en-US" smtClean="0">
                <a:solidFill>
                  <a:srgbClr val="3E3A3A">
                    <a:lumMod val="75000"/>
                  </a:srgbClr>
                </a:solidFill>
                <a:latin typeface="微软雅黑" panose="020B0503020204020204" pitchFamily="34" charset="-122"/>
                <a:ea typeface="微软雅黑" panose="020B0503020204020204" pitchFamily="34" charset="-122"/>
              </a:rPr>
              <a:t>坚持</a:t>
            </a:r>
            <a:r>
              <a:rPr lang="zh-CN" altLang="en-US">
                <a:solidFill>
                  <a:srgbClr val="3E3A3A">
                    <a:lumMod val="75000"/>
                  </a:srgbClr>
                </a:solidFill>
                <a:latin typeface="微软雅黑" panose="020B0503020204020204" pitchFamily="34" charset="-122"/>
                <a:ea typeface="微软雅黑" panose="020B0503020204020204" pitchFamily="34" charset="-122"/>
              </a:rPr>
              <a:t>以维护世界和平、促进共同发展为宗旨推动构建人类命运共同体</a:t>
            </a: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smtClean="0">
                <a:latin typeface="微软雅黑" panose="020B0503020204020204" pitchFamily="34" charset="-122"/>
                <a:ea typeface="微软雅黑" panose="020B0503020204020204" pitchFamily="34" charset="-122"/>
              </a:rPr>
              <a:t>4.</a:t>
            </a:r>
            <a:r>
              <a:rPr lang="zh-CN" altLang="en-US" smtClean="0">
                <a:latin typeface="微软雅黑" panose="020B0503020204020204" pitchFamily="34" charset="-122"/>
                <a:ea typeface="微软雅黑" panose="020B0503020204020204" pitchFamily="34" charset="-122"/>
              </a:rPr>
              <a:t>坚持</a:t>
            </a:r>
            <a:r>
              <a:rPr lang="zh-CN" altLang="en-US">
                <a:latin typeface="微软雅黑" panose="020B0503020204020204" pitchFamily="34" charset="-122"/>
                <a:ea typeface="微软雅黑" panose="020B0503020204020204" pitchFamily="34" charset="-122"/>
              </a:rPr>
              <a:t>以中国特色社会主义为根本增强战略自信</a:t>
            </a: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smtClean="0">
                <a:solidFill>
                  <a:srgbClr val="3E3A3A">
                    <a:lumMod val="75000"/>
                  </a:srgbClr>
                </a:solidFill>
                <a:latin typeface="微软雅黑" panose="020B0503020204020204" pitchFamily="34" charset="-122"/>
                <a:ea typeface="微软雅黑" panose="020B0503020204020204" pitchFamily="34" charset="-122"/>
              </a:rPr>
              <a:t>5.</a:t>
            </a:r>
            <a:r>
              <a:rPr lang="zh-CN" altLang="en-US" smtClean="0">
                <a:solidFill>
                  <a:srgbClr val="3E3A3A">
                    <a:lumMod val="75000"/>
                  </a:srgbClr>
                </a:solidFill>
                <a:latin typeface="微软雅黑" panose="020B0503020204020204" pitchFamily="34" charset="-122"/>
                <a:ea typeface="微软雅黑" panose="020B0503020204020204" pitchFamily="34" charset="-122"/>
              </a:rPr>
              <a:t>坚持</a:t>
            </a:r>
            <a:r>
              <a:rPr lang="zh-CN" altLang="en-US">
                <a:solidFill>
                  <a:srgbClr val="3E3A3A">
                    <a:lumMod val="75000"/>
                  </a:srgbClr>
                </a:solidFill>
                <a:latin typeface="微软雅黑" panose="020B0503020204020204" pitchFamily="34" charset="-122"/>
                <a:ea typeface="微软雅黑" panose="020B0503020204020204" pitchFamily="34" charset="-122"/>
              </a:rPr>
              <a:t>以共商共建共享为原则推动“一带一路”</a:t>
            </a:r>
            <a:r>
              <a:rPr lang="zh-CN" altLang="en-US" smtClean="0">
                <a:solidFill>
                  <a:srgbClr val="3E3A3A">
                    <a:lumMod val="75000"/>
                  </a:srgbClr>
                </a:solidFill>
                <a:latin typeface="微软雅黑" panose="020B0503020204020204" pitchFamily="34" charset="-122"/>
                <a:ea typeface="微软雅黑" panose="020B0503020204020204" pitchFamily="34" charset="-122"/>
              </a:rPr>
              <a:t>建设</a:t>
            </a:r>
            <a:endParaRPr lang="zh-CN" altLang="en-US">
              <a:solidFill>
                <a:srgbClr val="3E3A3A">
                  <a:lumMod val="75000"/>
                </a:srgb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11186" y="1172150"/>
            <a:ext cx="10832137" cy="348996"/>
            <a:chOff x="711186" y="1067375"/>
            <a:chExt cx="10832137" cy="348996"/>
          </a:xfrm>
        </p:grpSpPr>
        <p:cxnSp>
          <p:nvCxnSpPr>
            <p:cNvPr id="6" name="直接连接符 5"/>
            <p:cNvCxnSpPr/>
            <p:nvPr/>
          </p:nvCxnSpPr>
          <p:spPr>
            <a:xfrm>
              <a:off x="2538099" y="1285203"/>
              <a:ext cx="9005224" cy="0"/>
            </a:xfrm>
            <a:prstGeom prst="line">
              <a:avLst/>
            </a:prstGeom>
            <a:ln>
              <a:solidFill>
                <a:srgbClr val="B00000"/>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11186" y="1067375"/>
              <a:ext cx="1618030" cy="348996"/>
            </a:xfrm>
            <a:custGeom>
              <a:avLst/>
              <a:gdLst/>
              <a:ahLst/>
              <a:cxnLst/>
              <a:rect l="l" t="t" r="r" b="b"/>
              <a:pathLst>
                <a:path w="1618030" h="348996">
                  <a:moveTo>
                    <a:pt x="1390650" y="209931"/>
                  </a:moveTo>
                  <a:cubicBezTo>
                    <a:pt x="1416304" y="212471"/>
                    <a:pt x="1435481" y="217170"/>
                    <a:pt x="1448181" y="224028"/>
                  </a:cubicBezTo>
                  <a:cubicBezTo>
                    <a:pt x="1459357" y="230124"/>
                    <a:pt x="1464945" y="237617"/>
                    <a:pt x="1464945" y="246507"/>
                  </a:cubicBezTo>
                  <a:cubicBezTo>
                    <a:pt x="1464945" y="257175"/>
                    <a:pt x="1461516" y="266319"/>
                    <a:pt x="1454658" y="273939"/>
                  </a:cubicBezTo>
                  <a:cubicBezTo>
                    <a:pt x="1447800" y="281559"/>
                    <a:pt x="1439545" y="285369"/>
                    <a:pt x="1429893" y="285369"/>
                  </a:cubicBezTo>
                  <a:cubicBezTo>
                    <a:pt x="1418209" y="284861"/>
                    <a:pt x="1410970" y="278892"/>
                    <a:pt x="1408176" y="267462"/>
                  </a:cubicBezTo>
                  <a:cubicBezTo>
                    <a:pt x="1403604" y="245364"/>
                    <a:pt x="1397000" y="227330"/>
                    <a:pt x="1388364" y="213360"/>
                  </a:cubicBezTo>
                  <a:close/>
                  <a:moveTo>
                    <a:pt x="989838" y="207645"/>
                  </a:moveTo>
                  <a:lnTo>
                    <a:pt x="1054227" y="212598"/>
                  </a:lnTo>
                  <a:cubicBezTo>
                    <a:pt x="1059307" y="213106"/>
                    <a:pt x="1061847" y="214630"/>
                    <a:pt x="1061847" y="217170"/>
                  </a:cubicBezTo>
                  <a:cubicBezTo>
                    <a:pt x="1061847" y="223520"/>
                    <a:pt x="1056386" y="228727"/>
                    <a:pt x="1045464" y="232791"/>
                  </a:cubicBezTo>
                  <a:lnTo>
                    <a:pt x="1045464" y="250698"/>
                  </a:lnTo>
                  <a:lnTo>
                    <a:pt x="1089279" y="250698"/>
                  </a:lnTo>
                  <a:lnTo>
                    <a:pt x="1112901" y="217551"/>
                  </a:lnTo>
                  <a:lnTo>
                    <a:pt x="1159383" y="249555"/>
                  </a:lnTo>
                  <a:cubicBezTo>
                    <a:pt x="1163193" y="252095"/>
                    <a:pt x="1164336" y="254381"/>
                    <a:pt x="1162812" y="256413"/>
                  </a:cubicBezTo>
                  <a:cubicBezTo>
                    <a:pt x="1161288" y="258699"/>
                    <a:pt x="1157605" y="259842"/>
                    <a:pt x="1151763" y="259842"/>
                  </a:cubicBezTo>
                  <a:lnTo>
                    <a:pt x="1045464" y="259842"/>
                  </a:lnTo>
                  <a:lnTo>
                    <a:pt x="1045464" y="325755"/>
                  </a:lnTo>
                  <a:lnTo>
                    <a:pt x="1123569" y="325755"/>
                  </a:lnTo>
                  <a:lnTo>
                    <a:pt x="1148715" y="290322"/>
                  </a:lnTo>
                  <a:lnTo>
                    <a:pt x="1195959" y="324231"/>
                  </a:lnTo>
                  <a:cubicBezTo>
                    <a:pt x="1199769" y="326771"/>
                    <a:pt x="1200912" y="329184"/>
                    <a:pt x="1199388" y="331470"/>
                  </a:cubicBezTo>
                  <a:cubicBezTo>
                    <a:pt x="1197864" y="333756"/>
                    <a:pt x="1194181" y="334899"/>
                    <a:pt x="1188339" y="334899"/>
                  </a:cubicBezTo>
                  <a:lnTo>
                    <a:pt x="838200" y="334899"/>
                  </a:lnTo>
                  <a:lnTo>
                    <a:pt x="838200" y="325755"/>
                  </a:lnTo>
                  <a:lnTo>
                    <a:pt x="989838" y="325755"/>
                  </a:lnTo>
                  <a:lnTo>
                    <a:pt x="989838" y="259842"/>
                  </a:lnTo>
                  <a:lnTo>
                    <a:pt x="870585" y="259842"/>
                  </a:lnTo>
                  <a:lnTo>
                    <a:pt x="870585" y="250698"/>
                  </a:lnTo>
                  <a:lnTo>
                    <a:pt x="989838" y="250698"/>
                  </a:lnTo>
                  <a:close/>
                  <a:moveTo>
                    <a:pt x="1501521" y="148590"/>
                  </a:moveTo>
                  <a:lnTo>
                    <a:pt x="1568958" y="152781"/>
                  </a:lnTo>
                  <a:cubicBezTo>
                    <a:pt x="1574546" y="152781"/>
                    <a:pt x="1577340" y="154305"/>
                    <a:pt x="1577340" y="157353"/>
                  </a:cubicBezTo>
                  <a:cubicBezTo>
                    <a:pt x="1577340" y="162179"/>
                    <a:pt x="1572006" y="167386"/>
                    <a:pt x="1561338" y="172974"/>
                  </a:cubicBezTo>
                  <a:lnTo>
                    <a:pt x="1561338" y="193167"/>
                  </a:lnTo>
                  <a:lnTo>
                    <a:pt x="1577340" y="170688"/>
                  </a:lnTo>
                  <a:lnTo>
                    <a:pt x="1610106" y="192786"/>
                  </a:lnTo>
                  <a:cubicBezTo>
                    <a:pt x="1613662" y="195072"/>
                    <a:pt x="1614805" y="197231"/>
                    <a:pt x="1613535" y="199263"/>
                  </a:cubicBezTo>
                  <a:cubicBezTo>
                    <a:pt x="1612265" y="201295"/>
                    <a:pt x="1608836" y="202311"/>
                    <a:pt x="1603248" y="202311"/>
                  </a:cubicBezTo>
                  <a:lnTo>
                    <a:pt x="1561338" y="202311"/>
                  </a:lnTo>
                  <a:lnTo>
                    <a:pt x="1561338" y="227838"/>
                  </a:lnTo>
                  <a:cubicBezTo>
                    <a:pt x="1561338" y="240030"/>
                    <a:pt x="1561846" y="263525"/>
                    <a:pt x="1562862" y="298323"/>
                  </a:cubicBezTo>
                  <a:cubicBezTo>
                    <a:pt x="1563370" y="312293"/>
                    <a:pt x="1558290" y="323215"/>
                    <a:pt x="1547622" y="331089"/>
                  </a:cubicBezTo>
                  <a:cubicBezTo>
                    <a:pt x="1535684" y="339979"/>
                    <a:pt x="1515364" y="345948"/>
                    <a:pt x="1486662" y="348996"/>
                  </a:cubicBezTo>
                  <a:cubicBezTo>
                    <a:pt x="1485392" y="334772"/>
                    <a:pt x="1481963" y="324358"/>
                    <a:pt x="1476375" y="317754"/>
                  </a:cubicBezTo>
                  <a:cubicBezTo>
                    <a:pt x="1470279" y="310896"/>
                    <a:pt x="1458468" y="304038"/>
                    <a:pt x="1440942" y="297180"/>
                  </a:cubicBezTo>
                  <a:lnTo>
                    <a:pt x="1442085" y="291084"/>
                  </a:lnTo>
                  <a:lnTo>
                    <a:pt x="1488567" y="292608"/>
                  </a:lnTo>
                  <a:cubicBezTo>
                    <a:pt x="1493647" y="292862"/>
                    <a:pt x="1497203" y="291973"/>
                    <a:pt x="1499235" y="289941"/>
                  </a:cubicBezTo>
                  <a:cubicBezTo>
                    <a:pt x="1501775" y="287401"/>
                    <a:pt x="1503045" y="282702"/>
                    <a:pt x="1503045" y="275844"/>
                  </a:cubicBezTo>
                  <a:lnTo>
                    <a:pt x="1503045" y="219837"/>
                  </a:lnTo>
                  <a:lnTo>
                    <a:pt x="1503045" y="202311"/>
                  </a:lnTo>
                  <a:lnTo>
                    <a:pt x="1384173" y="202311"/>
                  </a:lnTo>
                  <a:lnTo>
                    <a:pt x="1384173" y="193167"/>
                  </a:lnTo>
                  <a:lnTo>
                    <a:pt x="1502664" y="193167"/>
                  </a:lnTo>
                  <a:cubicBezTo>
                    <a:pt x="1502410" y="178435"/>
                    <a:pt x="1502029" y="163576"/>
                    <a:pt x="1501521" y="148590"/>
                  </a:cubicBezTo>
                  <a:close/>
                  <a:moveTo>
                    <a:pt x="561594" y="108585"/>
                  </a:moveTo>
                  <a:lnTo>
                    <a:pt x="635508" y="114300"/>
                  </a:lnTo>
                  <a:cubicBezTo>
                    <a:pt x="641350" y="114554"/>
                    <a:pt x="644271" y="116205"/>
                    <a:pt x="644271" y="119253"/>
                  </a:cubicBezTo>
                  <a:cubicBezTo>
                    <a:pt x="644271" y="125603"/>
                    <a:pt x="638048" y="131064"/>
                    <a:pt x="625602" y="135636"/>
                  </a:cubicBezTo>
                  <a:lnTo>
                    <a:pt x="625602" y="219075"/>
                  </a:lnTo>
                  <a:cubicBezTo>
                    <a:pt x="625602" y="254381"/>
                    <a:pt x="626110" y="292608"/>
                    <a:pt x="627126" y="333756"/>
                  </a:cubicBezTo>
                  <a:cubicBezTo>
                    <a:pt x="627126" y="339852"/>
                    <a:pt x="625475" y="343281"/>
                    <a:pt x="622173" y="344043"/>
                  </a:cubicBezTo>
                  <a:cubicBezTo>
                    <a:pt x="603123" y="346583"/>
                    <a:pt x="582676" y="347853"/>
                    <a:pt x="560832" y="347853"/>
                  </a:cubicBezTo>
                  <a:cubicBezTo>
                    <a:pt x="562356" y="311785"/>
                    <a:pt x="563118" y="268859"/>
                    <a:pt x="563118" y="219075"/>
                  </a:cubicBezTo>
                  <a:lnTo>
                    <a:pt x="563118" y="185166"/>
                  </a:lnTo>
                  <a:cubicBezTo>
                    <a:pt x="563118" y="154686"/>
                    <a:pt x="562610" y="129159"/>
                    <a:pt x="561594" y="108585"/>
                  </a:cubicBezTo>
                  <a:close/>
                  <a:moveTo>
                    <a:pt x="1036701" y="49149"/>
                  </a:moveTo>
                  <a:cubicBezTo>
                    <a:pt x="1052449" y="73787"/>
                    <a:pt x="1067689" y="92202"/>
                    <a:pt x="1082421" y="104394"/>
                  </a:cubicBezTo>
                  <a:cubicBezTo>
                    <a:pt x="1091819" y="88138"/>
                    <a:pt x="1099693" y="69723"/>
                    <a:pt x="1106043" y="49149"/>
                  </a:cubicBezTo>
                  <a:close/>
                  <a:moveTo>
                    <a:pt x="869442" y="30099"/>
                  </a:moveTo>
                  <a:lnTo>
                    <a:pt x="931164" y="34671"/>
                  </a:lnTo>
                  <a:cubicBezTo>
                    <a:pt x="938022" y="35433"/>
                    <a:pt x="941578" y="37338"/>
                    <a:pt x="941832" y="40386"/>
                  </a:cubicBezTo>
                  <a:cubicBezTo>
                    <a:pt x="941832" y="46736"/>
                    <a:pt x="936117" y="52070"/>
                    <a:pt x="924687" y="56388"/>
                  </a:cubicBezTo>
                  <a:lnTo>
                    <a:pt x="924687" y="180213"/>
                  </a:lnTo>
                  <a:cubicBezTo>
                    <a:pt x="924687" y="186817"/>
                    <a:pt x="920750" y="190881"/>
                    <a:pt x="912876" y="192405"/>
                  </a:cubicBezTo>
                  <a:cubicBezTo>
                    <a:pt x="903224" y="193675"/>
                    <a:pt x="888746" y="195326"/>
                    <a:pt x="869442" y="197358"/>
                  </a:cubicBezTo>
                  <a:cubicBezTo>
                    <a:pt x="870458" y="159512"/>
                    <a:pt x="870966" y="134874"/>
                    <a:pt x="870966" y="123444"/>
                  </a:cubicBezTo>
                  <a:lnTo>
                    <a:pt x="870966" y="91821"/>
                  </a:lnTo>
                  <a:cubicBezTo>
                    <a:pt x="870966" y="68961"/>
                    <a:pt x="870458" y="48387"/>
                    <a:pt x="869442" y="30099"/>
                  </a:cubicBezTo>
                  <a:close/>
                  <a:moveTo>
                    <a:pt x="1120902" y="11811"/>
                  </a:moveTo>
                  <a:lnTo>
                    <a:pt x="1179576" y="42291"/>
                  </a:lnTo>
                  <a:cubicBezTo>
                    <a:pt x="1183132" y="44577"/>
                    <a:pt x="1184910" y="47244"/>
                    <a:pt x="1184910" y="50292"/>
                  </a:cubicBezTo>
                  <a:cubicBezTo>
                    <a:pt x="1184402" y="56388"/>
                    <a:pt x="1177417" y="61087"/>
                    <a:pt x="1163955" y="64389"/>
                  </a:cubicBezTo>
                  <a:cubicBezTo>
                    <a:pt x="1152017" y="89789"/>
                    <a:pt x="1138809" y="111379"/>
                    <a:pt x="1124331" y="129159"/>
                  </a:cubicBezTo>
                  <a:cubicBezTo>
                    <a:pt x="1141095" y="136271"/>
                    <a:pt x="1164844" y="142621"/>
                    <a:pt x="1195578" y="148209"/>
                  </a:cubicBezTo>
                  <a:lnTo>
                    <a:pt x="1194435" y="155067"/>
                  </a:lnTo>
                  <a:cubicBezTo>
                    <a:pt x="1182751" y="159639"/>
                    <a:pt x="1173353" y="165989"/>
                    <a:pt x="1166241" y="174117"/>
                  </a:cubicBezTo>
                  <a:cubicBezTo>
                    <a:pt x="1158875" y="182753"/>
                    <a:pt x="1152017" y="195326"/>
                    <a:pt x="1145667" y="211836"/>
                  </a:cubicBezTo>
                  <a:cubicBezTo>
                    <a:pt x="1118743" y="197612"/>
                    <a:pt x="1097534" y="183134"/>
                    <a:pt x="1082040" y="168402"/>
                  </a:cubicBezTo>
                  <a:cubicBezTo>
                    <a:pt x="1060196" y="183896"/>
                    <a:pt x="1033145" y="196850"/>
                    <a:pt x="1000887" y="207264"/>
                  </a:cubicBezTo>
                  <a:lnTo>
                    <a:pt x="996696" y="201549"/>
                  </a:lnTo>
                  <a:cubicBezTo>
                    <a:pt x="1021334" y="182245"/>
                    <a:pt x="1041908" y="161798"/>
                    <a:pt x="1058418" y="140208"/>
                  </a:cubicBezTo>
                  <a:cubicBezTo>
                    <a:pt x="1044448" y="118364"/>
                    <a:pt x="1034161" y="88011"/>
                    <a:pt x="1027557" y="49149"/>
                  </a:cubicBezTo>
                  <a:lnTo>
                    <a:pt x="1007364" y="49149"/>
                  </a:lnTo>
                  <a:lnTo>
                    <a:pt x="1007364" y="40005"/>
                  </a:lnTo>
                  <a:lnTo>
                    <a:pt x="1101090" y="40005"/>
                  </a:lnTo>
                  <a:close/>
                  <a:moveTo>
                    <a:pt x="139065" y="5334"/>
                  </a:moveTo>
                  <a:lnTo>
                    <a:pt x="219456" y="9906"/>
                  </a:lnTo>
                  <a:cubicBezTo>
                    <a:pt x="224790" y="10668"/>
                    <a:pt x="227711" y="12827"/>
                    <a:pt x="228219" y="16383"/>
                  </a:cubicBezTo>
                  <a:cubicBezTo>
                    <a:pt x="228219" y="23749"/>
                    <a:pt x="221488" y="29718"/>
                    <a:pt x="208026" y="34290"/>
                  </a:cubicBezTo>
                  <a:lnTo>
                    <a:pt x="208026" y="147447"/>
                  </a:lnTo>
                  <a:lnTo>
                    <a:pt x="270510" y="147447"/>
                  </a:lnTo>
                  <a:lnTo>
                    <a:pt x="301752" y="103632"/>
                  </a:lnTo>
                  <a:lnTo>
                    <a:pt x="355473" y="145161"/>
                  </a:lnTo>
                  <a:cubicBezTo>
                    <a:pt x="359029" y="147955"/>
                    <a:pt x="360045" y="150495"/>
                    <a:pt x="358521" y="152781"/>
                  </a:cubicBezTo>
                  <a:cubicBezTo>
                    <a:pt x="356743" y="155321"/>
                    <a:pt x="352933" y="156591"/>
                    <a:pt x="347091" y="156591"/>
                  </a:cubicBezTo>
                  <a:lnTo>
                    <a:pt x="208026" y="156591"/>
                  </a:lnTo>
                  <a:lnTo>
                    <a:pt x="208026" y="219456"/>
                  </a:lnTo>
                  <a:cubicBezTo>
                    <a:pt x="208026" y="260604"/>
                    <a:pt x="208534" y="298831"/>
                    <a:pt x="209550" y="334137"/>
                  </a:cubicBezTo>
                  <a:cubicBezTo>
                    <a:pt x="209550" y="337439"/>
                    <a:pt x="208788" y="340106"/>
                    <a:pt x="207264" y="342138"/>
                  </a:cubicBezTo>
                  <a:cubicBezTo>
                    <a:pt x="206248" y="343662"/>
                    <a:pt x="204978" y="344551"/>
                    <a:pt x="203454" y="344805"/>
                  </a:cubicBezTo>
                  <a:cubicBezTo>
                    <a:pt x="184150" y="347091"/>
                    <a:pt x="162433" y="348234"/>
                    <a:pt x="138303" y="348234"/>
                  </a:cubicBezTo>
                  <a:cubicBezTo>
                    <a:pt x="139827" y="302006"/>
                    <a:pt x="140589" y="259080"/>
                    <a:pt x="140589" y="219456"/>
                  </a:cubicBezTo>
                  <a:lnTo>
                    <a:pt x="140589" y="156591"/>
                  </a:lnTo>
                  <a:lnTo>
                    <a:pt x="0" y="156591"/>
                  </a:lnTo>
                  <a:lnTo>
                    <a:pt x="0" y="147447"/>
                  </a:lnTo>
                  <a:lnTo>
                    <a:pt x="140589" y="147447"/>
                  </a:lnTo>
                  <a:lnTo>
                    <a:pt x="140589" y="86487"/>
                  </a:lnTo>
                  <a:cubicBezTo>
                    <a:pt x="140589" y="61849"/>
                    <a:pt x="140081" y="34798"/>
                    <a:pt x="139065" y="5334"/>
                  </a:cubicBezTo>
                  <a:close/>
                  <a:moveTo>
                    <a:pt x="942975" y="4953"/>
                  </a:moveTo>
                  <a:lnTo>
                    <a:pt x="1005459" y="11811"/>
                  </a:lnTo>
                  <a:cubicBezTo>
                    <a:pt x="1012825" y="12573"/>
                    <a:pt x="1016508" y="14732"/>
                    <a:pt x="1016508" y="18288"/>
                  </a:cubicBezTo>
                  <a:cubicBezTo>
                    <a:pt x="1016762" y="23368"/>
                    <a:pt x="1010793" y="28321"/>
                    <a:pt x="998601" y="33147"/>
                  </a:cubicBezTo>
                  <a:lnTo>
                    <a:pt x="998601" y="187452"/>
                  </a:lnTo>
                  <a:cubicBezTo>
                    <a:pt x="998601" y="196088"/>
                    <a:pt x="992759" y="201803"/>
                    <a:pt x="981075" y="204597"/>
                  </a:cubicBezTo>
                  <a:cubicBezTo>
                    <a:pt x="964819" y="208915"/>
                    <a:pt x="951865" y="211074"/>
                    <a:pt x="942213" y="211074"/>
                  </a:cubicBezTo>
                  <a:cubicBezTo>
                    <a:pt x="943229" y="170180"/>
                    <a:pt x="943737" y="139192"/>
                    <a:pt x="943737" y="118110"/>
                  </a:cubicBezTo>
                  <a:lnTo>
                    <a:pt x="943737" y="77724"/>
                  </a:lnTo>
                  <a:cubicBezTo>
                    <a:pt x="943737" y="45212"/>
                    <a:pt x="943483" y="20955"/>
                    <a:pt x="942975" y="4953"/>
                  </a:cubicBezTo>
                  <a:close/>
                  <a:moveTo>
                    <a:pt x="1453515" y="3810"/>
                  </a:moveTo>
                  <a:lnTo>
                    <a:pt x="1520190" y="9525"/>
                  </a:lnTo>
                  <a:cubicBezTo>
                    <a:pt x="1525270" y="9779"/>
                    <a:pt x="1527810" y="11303"/>
                    <a:pt x="1527810" y="14097"/>
                  </a:cubicBezTo>
                  <a:cubicBezTo>
                    <a:pt x="1527810" y="19431"/>
                    <a:pt x="1522476" y="24638"/>
                    <a:pt x="1511808" y="29718"/>
                  </a:cubicBezTo>
                  <a:lnTo>
                    <a:pt x="1511808" y="68580"/>
                  </a:lnTo>
                  <a:lnTo>
                    <a:pt x="1537716" y="68580"/>
                  </a:lnTo>
                  <a:lnTo>
                    <a:pt x="1556766" y="41910"/>
                  </a:lnTo>
                  <a:lnTo>
                    <a:pt x="1598676" y="69342"/>
                  </a:lnTo>
                  <a:cubicBezTo>
                    <a:pt x="1601724" y="71374"/>
                    <a:pt x="1602613" y="73279"/>
                    <a:pt x="1601343" y="75057"/>
                  </a:cubicBezTo>
                  <a:cubicBezTo>
                    <a:pt x="1600073" y="76835"/>
                    <a:pt x="1597152" y="77724"/>
                    <a:pt x="1592580" y="77724"/>
                  </a:cubicBezTo>
                  <a:lnTo>
                    <a:pt x="1511808" y="77724"/>
                  </a:lnTo>
                  <a:lnTo>
                    <a:pt x="1511808" y="136017"/>
                  </a:lnTo>
                  <a:lnTo>
                    <a:pt x="1545717" y="136017"/>
                  </a:lnTo>
                  <a:lnTo>
                    <a:pt x="1569339" y="102870"/>
                  </a:lnTo>
                  <a:lnTo>
                    <a:pt x="1614297" y="134874"/>
                  </a:lnTo>
                  <a:cubicBezTo>
                    <a:pt x="1617853" y="137414"/>
                    <a:pt x="1618869" y="139700"/>
                    <a:pt x="1617345" y="141732"/>
                  </a:cubicBezTo>
                  <a:cubicBezTo>
                    <a:pt x="1615821" y="144018"/>
                    <a:pt x="1612265" y="145161"/>
                    <a:pt x="1606677" y="145161"/>
                  </a:cubicBezTo>
                  <a:lnTo>
                    <a:pt x="1378839" y="145161"/>
                  </a:lnTo>
                  <a:lnTo>
                    <a:pt x="1378839" y="136017"/>
                  </a:lnTo>
                  <a:lnTo>
                    <a:pt x="1454277" y="136017"/>
                  </a:lnTo>
                  <a:lnTo>
                    <a:pt x="1454277" y="77724"/>
                  </a:lnTo>
                  <a:lnTo>
                    <a:pt x="1391412" y="77724"/>
                  </a:lnTo>
                  <a:lnTo>
                    <a:pt x="1391412" y="68580"/>
                  </a:lnTo>
                  <a:lnTo>
                    <a:pt x="1454277" y="68580"/>
                  </a:lnTo>
                  <a:lnTo>
                    <a:pt x="1454277" y="62484"/>
                  </a:lnTo>
                  <a:cubicBezTo>
                    <a:pt x="1454023" y="42926"/>
                    <a:pt x="1453769" y="23368"/>
                    <a:pt x="1453515" y="3810"/>
                  </a:cubicBezTo>
                  <a:close/>
                  <a:moveTo>
                    <a:pt x="1296162" y="3048"/>
                  </a:moveTo>
                  <a:lnTo>
                    <a:pt x="1363218" y="8763"/>
                  </a:lnTo>
                  <a:cubicBezTo>
                    <a:pt x="1368044" y="9017"/>
                    <a:pt x="1370457" y="10541"/>
                    <a:pt x="1370457" y="13335"/>
                  </a:cubicBezTo>
                  <a:cubicBezTo>
                    <a:pt x="1370457" y="18415"/>
                    <a:pt x="1364996" y="23622"/>
                    <a:pt x="1354074" y="28956"/>
                  </a:cubicBezTo>
                  <a:lnTo>
                    <a:pt x="1354074" y="93726"/>
                  </a:lnTo>
                  <a:lnTo>
                    <a:pt x="1369314" y="68580"/>
                  </a:lnTo>
                  <a:lnTo>
                    <a:pt x="1400937" y="92583"/>
                  </a:lnTo>
                  <a:cubicBezTo>
                    <a:pt x="1405509" y="96139"/>
                    <a:pt x="1407160" y="99314"/>
                    <a:pt x="1405890" y="102108"/>
                  </a:cubicBezTo>
                  <a:cubicBezTo>
                    <a:pt x="1404620" y="104648"/>
                    <a:pt x="1401191" y="105918"/>
                    <a:pt x="1395603" y="105918"/>
                  </a:cubicBezTo>
                  <a:lnTo>
                    <a:pt x="1354074" y="105918"/>
                  </a:lnTo>
                  <a:lnTo>
                    <a:pt x="1354074" y="155067"/>
                  </a:lnTo>
                  <a:cubicBezTo>
                    <a:pt x="1367536" y="152781"/>
                    <a:pt x="1381633" y="150114"/>
                    <a:pt x="1396365" y="147066"/>
                  </a:cubicBezTo>
                  <a:lnTo>
                    <a:pt x="1398651" y="153543"/>
                  </a:lnTo>
                  <a:cubicBezTo>
                    <a:pt x="1382649" y="164465"/>
                    <a:pt x="1367790" y="173863"/>
                    <a:pt x="1354074" y="181737"/>
                  </a:cubicBezTo>
                  <a:lnTo>
                    <a:pt x="1354074" y="299847"/>
                  </a:lnTo>
                  <a:cubicBezTo>
                    <a:pt x="1354074" y="313309"/>
                    <a:pt x="1348867" y="323723"/>
                    <a:pt x="1338453" y="331089"/>
                  </a:cubicBezTo>
                  <a:cubicBezTo>
                    <a:pt x="1327277" y="338963"/>
                    <a:pt x="1308862" y="344297"/>
                    <a:pt x="1283208" y="347091"/>
                  </a:cubicBezTo>
                  <a:cubicBezTo>
                    <a:pt x="1281938" y="331089"/>
                    <a:pt x="1279144" y="319786"/>
                    <a:pt x="1274826" y="313182"/>
                  </a:cubicBezTo>
                  <a:cubicBezTo>
                    <a:pt x="1270508" y="306324"/>
                    <a:pt x="1261618" y="299466"/>
                    <a:pt x="1248156" y="292608"/>
                  </a:cubicBezTo>
                  <a:lnTo>
                    <a:pt x="1249299" y="286512"/>
                  </a:lnTo>
                  <a:lnTo>
                    <a:pt x="1285113" y="288036"/>
                  </a:lnTo>
                  <a:cubicBezTo>
                    <a:pt x="1289939" y="288290"/>
                    <a:pt x="1293114" y="287655"/>
                    <a:pt x="1294638" y="286131"/>
                  </a:cubicBezTo>
                  <a:cubicBezTo>
                    <a:pt x="1296416" y="284607"/>
                    <a:pt x="1297305" y="281051"/>
                    <a:pt x="1297305" y="275463"/>
                  </a:cubicBezTo>
                  <a:lnTo>
                    <a:pt x="1297305" y="211455"/>
                  </a:lnTo>
                  <a:cubicBezTo>
                    <a:pt x="1291209" y="214503"/>
                    <a:pt x="1286637" y="216662"/>
                    <a:pt x="1283589" y="217932"/>
                  </a:cubicBezTo>
                  <a:cubicBezTo>
                    <a:pt x="1282827" y="229362"/>
                    <a:pt x="1279271" y="235077"/>
                    <a:pt x="1272921" y="235077"/>
                  </a:cubicBezTo>
                  <a:cubicBezTo>
                    <a:pt x="1269365" y="235077"/>
                    <a:pt x="1266952" y="231521"/>
                    <a:pt x="1265682" y="224409"/>
                  </a:cubicBezTo>
                  <a:lnTo>
                    <a:pt x="1251585" y="168021"/>
                  </a:lnTo>
                  <a:cubicBezTo>
                    <a:pt x="1261745" y="167767"/>
                    <a:pt x="1276985" y="166370"/>
                    <a:pt x="1297305" y="163830"/>
                  </a:cubicBezTo>
                  <a:lnTo>
                    <a:pt x="1297305" y="105918"/>
                  </a:lnTo>
                  <a:lnTo>
                    <a:pt x="1253871" y="105918"/>
                  </a:lnTo>
                  <a:lnTo>
                    <a:pt x="1253871" y="96774"/>
                  </a:lnTo>
                  <a:lnTo>
                    <a:pt x="1297305" y="96774"/>
                  </a:lnTo>
                  <a:lnTo>
                    <a:pt x="1297305" y="73152"/>
                  </a:lnTo>
                  <a:cubicBezTo>
                    <a:pt x="1297305" y="43688"/>
                    <a:pt x="1296924" y="20320"/>
                    <a:pt x="1296162" y="3048"/>
                  </a:cubicBezTo>
                  <a:close/>
                  <a:moveTo>
                    <a:pt x="558546" y="0"/>
                  </a:moveTo>
                  <a:lnTo>
                    <a:pt x="634746" y="16383"/>
                  </a:lnTo>
                  <a:cubicBezTo>
                    <a:pt x="639572" y="17399"/>
                    <a:pt x="641985" y="19431"/>
                    <a:pt x="641985" y="22479"/>
                  </a:cubicBezTo>
                  <a:cubicBezTo>
                    <a:pt x="641985" y="29083"/>
                    <a:pt x="634238" y="33909"/>
                    <a:pt x="618744" y="36957"/>
                  </a:cubicBezTo>
                  <a:cubicBezTo>
                    <a:pt x="618490" y="37465"/>
                    <a:pt x="618109" y="37973"/>
                    <a:pt x="617601" y="38481"/>
                  </a:cubicBezTo>
                  <a:cubicBezTo>
                    <a:pt x="642239" y="58801"/>
                    <a:pt x="666623" y="74676"/>
                    <a:pt x="690753" y="86106"/>
                  </a:cubicBezTo>
                  <a:cubicBezTo>
                    <a:pt x="716661" y="98298"/>
                    <a:pt x="748284" y="108585"/>
                    <a:pt x="785622" y="116967"/>
                  </a:cubicBezTo>
                  <a:lnTo>
                    <a:pt x="784860" y="123825"/>
                  </a:lnTo>
                  <a:cubicBezTo>
                    <a:pt x="766572" y="131699"/>
                    <a:pt x="751459" y="151638"/>
                    <a:pt x="739521" y="183642"/>
                  </a:cubicBezTo>
                  <a:cubicBezTo>
                    <a:pt x="707263" y="166116"/>
                    <a:pt x="681355" y="147320"/>
                    <a:pt x="661797" y="127254"/>
                  </a:cubicBezTo>
                  <a:cubicBezTo>
                    <a:pt x="641985" y="106934"/>
                    <a:pt x="624713" y="81026"/>
                    <a:pt x="609981" y="49530"/>
                  </a:cubicBezTo>
                  <a:cubicBezTo>
                    <a:pt x="567309" y="110236"/>
                    <a:pt x="503936" y="156464"/>
                    <a:pt x="419862" y="188214"/>
                  </a:cubicBezTo>
                  <a:lnTo>
                    <a:pt x="416052" y="183642"/>
                  </a:lnTo>
                  <a:cubicBezTo>
                    <a:pt x="468884" y="140462"/>
                    <a:pt x="510032" y="93345"/>
                    <a:pt x="539496" y="42291"/>
                  </a:cubicBezTo>
                  <a:cubicBezTo>
                    <a:pt x="548640" y="26543"/>
                    <a:pt x="554990" y="12446"/>
                    <a:pt x="558546" y="0"/>
                  </a:cubicBezTo>
                  <a:close/>
                </a:path>
              </a:pathLst>
            </a:custGeom>
            <a:solidFill>
              <a:srgbClr val="C00000"/>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defRPr sz="4400" kern="100">
                  <a:solidFill>
                    <a:schemeClr val="tx1">
                      <a:lumMod val="85000"/>
                      <a:lumOff val="15000"/>
                    </a:schemeClr>
                  </a:solidFill>
                  <a:latin typeface="方正特雅宋简体" panose="02000500000000000000" pitchFamily="2" charset="-122"/>
                  <a:ea typeface="方正特雅宋简体" panose="02000500000000000000" pitchFamily="2" charset="-122"/>
                  <a:cs typeface="方正粗楷简体" panose="02000000000000000000" pitchFamily="2" charset="-122"/>
                </a:defRPr>
              </a:lvl1pPr>
            </a:lstStyle>
            <a:p>
              <a:endParaRPr lang="zh-CN" altLang="en-US"/>
            </a:p>
          </p:txBody>
        </p:sp>
      </p:grpSp>
      <p:sp>
        <p:nvSpPr>
          <p:cNvPr id="15" name="文本框 14"/>
          <p:cNvSpPr txBox="1"/>
          <p:nvPr/>
        </p:nvSpPr>
        <p:spPr>
          <a:xfrm>
            <a:off x="6031465" y="1791350"/>
            <a:ext cx="5692067" cy="3308598"/>
          </a:xfrm>
          <a:prstGeom prst="rect">
            <a:avLst/>
          </a:prstGeom>
          <a:noFill/>
        </p:spPr>
        <p:txBody>
          <a:bodyPr wrap="square">
            <a:spAutoFit/>
          </a:bodyPr>
          <a:lstStyle/>
          <a:p>
            <a:pPr marL="285750" indent="-285750" algn="just">
              <a:lnSpc>
                <a:spcPct val="150000"/>
              </a:lnSpc>
              <a:spcAft>
                <a:spcPts val="600"/>
              </a:spcAft>
              <a:buClr>
                <a:srgbClr val="B00000"/>
              </a:buClr>
              <a:buSzPct val="80000"/>
              <a:buFont typeface="Wingdings" panose="05000000000000000000" pitchFamily="2" charset="2"/>
              <a:buChar char="n"/>
            </a:pPr>
            <a:r>
              <a:rPr lang="en-US" altLang="zh-CN">
                <a:solidFill>
                  <a:srgbClr val="3E3A3A">
                    <a:lumMod val="75000"/>
                  </a:srgbClr>
                </a:solidFill>
                <a:latin typeface="微软雅黑" panose="020B0503020204020204" pitchFamily="34" charset="-122"/>
                <a:ea typeface="微软雅黑" panose="020B0503020204020204" pitchFamily="34" charset="-122"/>
              </a:rPr>
              <a:t>6.</a:t>
            </a:r>
            <a:r>
              <a:rPr lang="zh-CN" altLang="en-US">
                <a:solidFill>
                  <a:srgbClr val="3E3A3A">
                    <a:lumMod val="75000"/>
                  </a:srgbClr>
                </a:solidFill>
                <a:latin typeface="微软雅黑" panose="020B0503020204020204" pitchFamily="34" charset="-122"/>
                <a:ea typeface="微软雅黑" panose="020B0503020204020204" pitchFamily="34" charset="-122"/>
              </a:rPr>
              <a:t>坚持以相互尊重、合作共赢为基础走和平发展</a:t>
            </a:r>
            <a:r>
              <a:rPr lang="zh-CN" altLang="en-US" smtClean="0">
                <a:solidFill>
                  <a:srgbClr val="3E3A3A">
                    <a:lumMod val="75000"/>
                  </a:srgbClr>
                </a:solidFill>
                <a:latin typeface="微软雅黑" panose="020B0503020204020204" pitchFamily="34" charset="-122"/>
                <a:ea typeface="微软雅黑" panose="020B0503020204020204" pitchFamily="34" charset="-122"/>
              </a:rPr>
              <a:t>道路</a:t>
            </a:r>
            <a:endParaRPr lang="en-US" altLang="zh-CN" smtClean="0">
              <a:solidFill>
                <a:srgbClr val="3E3A3A">
                  <a:lumMod val="75000"/>
                </a:srgbClr>
              </a:solidFill>
              <a:latin typeface="微软雅黑" panose="020B0503020204020204" pitchFamily="34" charset="-122"/>
              <a:ea typeface="微软雅黑" panose="020B0503020204020204" pitchFamily="34" charset="-122"/>
            </a:endParaRP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a:solidFill>
                  <a:srgbClr val="3E3A3A">
                    <a:lumMod val="75000"/>
                  </a:srgbClr>
                </a:solidFill>
                <a:latin typeface="微软雅黑" panose="020B0503020204020204" pitchFamily="34" charset="-122"/>
                <a:ea typeface="微软雅黑" panose="020B0503020204020204" pitchFamily="34" charset="-122"/>
              </a:rPr>
              <a:t>7.</a:t>
            </a:r>
            <a:r>
              <a:rPr lang="zh-CN" altLang="en-US">
                <a:solidFill>
                  <a:srgbClr val="3E3A3A">
                    <a:lumMod val="75000"/>
                  </a:srgbClr>
                </a:solidFill>
                <a:latin typeface="微软雅黑" panose="020B0503020204020204" pitchFamily="34" charset="-122"/>
                <a:ea typeface="微软雅黑" panose="020B0503020204020204" pitchFamily="34" charset="-122"/>
              </a:rPr>
              <a:t>坚持以深化外交布局为依托打造全球伙伴关系</a:t>
            </a: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a:solidFill>
                  <a:srgbClr val="3E3A3A">
                    <a:lumMod val="75000"/>
                  </a:srgbClr>
                </a:solidFill>
                <a:latin typeface="微软雅黑" panose="020B0503020204020204" pitchFamily="34" charset="-122"/>
                <a:ea typeface="微软雅黑" panose="020B0503020204020204" pitchFamily="34" charset="-122"/>
              </a:rPr>
              <a:t>8.</a:t>
            </a:r>
            <a:r>
              <a:rPr lang="zh-CN" altLang="en-US">
                <a:solidFill>
                  <a:srgbClr val="3E3A3A">
                    <a:lumMod val="75000"/>
                  </a:srgbClr>
                </a:solidFill>
                <a:latin typeface="微软雅黑" panose="020B0503020204020204" pitchFamily="34" charset="-122"/>
                <a:ea typeface="微软雅黑" panose="020B0503020204020204" pitchFamily="34" charset="-122"/>
              </a:rPr>
              <a:t>坚持以公平正义为理念引领全球治理体系改革</a:t>
            </a: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a:latin typeface="微软雅黑" panose="020B0503020204020204" pitchFamily="34" charset="-122"/>
                <a:ea typeface="微软雅黑" panose="020B0503020204020204" pitchFamily="34" charset="-122"/>
              </a:rPr>
              <a:t>9.</a:t>
            </a:r>
            <a:r>
              <a:rPr lang="zh-CN" altLang="en-US">
                <a:latin typeface="微软雅黑" panose="020B0503020204020204" pitchFamily="34" charset="-122"/>
                <a:ea typeface="微软雅黑" panose="020B0503020204020204" pitchFamily="34" charset="-122"/>
              </a:rPr>
              <a:t>坚持以国家核心利益为底线维护国家主权、安全、发展利益</a:t>
            </a:r>
          </a:p>
          <a:p>
            <a:pPr marL="285750" indent="-285750" algn="just">
              <a:lnSpc>
                <a:spcPct val="150000"/>
              </a:lnSpc>
              <a:spcAft>
                <a:spcPts val="600"/>
              </a:spcAft>
              <a:buClr>
                <a:srgbClr val="B00000"/>
              </a:buClr>
              <a:buSzPct val="80000"/>
              <a:buFont typeface="Wingdings" panose="05000000000000000000" pitchFamily="2" charset="2"/>
              <a:buChar char="n"/>
            </a:pPr>
            <a:r>
              <a:rPr lang="en-US" altLang="zh-CN">
                <a:solidFill>
                  <a:srgbClr val="3E3A3A">
                    <a:lumMod val="75000"/>
                  </a:srgbClr>
                </a:solidFill>
                <a:latin typeface="微软雅黑" panose="020B0503020204020204" pitchFamily="34" charset="-122"/>
                <a:ea typeface="微软雅黑" panose="020B0503020204020204" pitchFamily="34" charset="-122"/>
              </a:rPr>
              <a:t>10.</a:t>
            </a:r>
            <a:r>
              <a:rPr lang="zh-CN" altLang="en-US">
                <a:solidFill>
                  <a:srgbClr val="3E3A3A">
                    <a:lumMod val="75000"/>
                  </a:srgbClr>
                </a:solidFill>
                <a:latin typeface="微软雅黑" panose="020B0503020204020204" pitchFamily="34" charset="-122"/>
                <a:ea typeface="微软雅黑" panose="020B0503020204020204" pitchFamily="34" charset="-122"/>
              </a:rPr>
              <a:t>坚持以对外工作优良传统和时代特征相结合为方向塑造中国外交独特</a:t>
            </a:r>
            <a:r>
              <a:rPr lang="zh-CN" altLang="en-US" smtClean="0">
                <a:solidFill>
                  <a:srgbClr val="3E3A3A">
                    <a:lumMod val="75000"/>
                  </a:srgbClr>
                </a:solidFill>
                <a:latin typeface="微软雅黑" panose="020B0503020204020204" pitchFamily="34" charset="-122"/>
                <a:ea typeface="微软雅黑" panose="020B0503020204020204" pitchFamily="34" charset="-122"/>
              </a:rPr>
              <a:t>风范</a:t>
            </a:r>
            <a:endParaRPr lang="zh-CN" altLang="en-US">
              <a:solidFill>
                <a:srgbClr val="3E3A3A">
                  <a:lumMod val="75000"/>
                </a:srgb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对角圆角矩形 2"/>
          <p:cNvSpPr/>
          <p:nvPr/>
        </p:nvSpPr>
        <p:spPr>
          <a:xfrm>
            <a:off x="3376426" y="877252"/>
            <a:ext cx="517080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全人类共同价值与普世价值的本质区别</a:t>
            </a:r>
          </a:p>
        </p:txBody>
      </p:sp>
      <p:grpSp>
        <p:nvGrpSpPr>
          <p:cNvPr id="29" name="组合 28"/>
          <p:cNvGrpSpPr/>
          <p:nvPr/>
        </p:nvGrpSpPr>
        <p:grpSpPr>
          <a:xfrm>
            <a:off x="-1" y="4970208"/>
            <a:ext cx="12192001" cy="1887792"/>
            <a:chOff x="-1" y="4970208"/>
            <a:chExt cx="12192001" cy="1887792"/>
          </a:xfrm>
        </p:grpSpPr>
        <p:sp>
          <p:nvSpPr>
            <p:cNvPr id="30" name="矩形 29"/>
            <p:cNvSpPr/>
            <p:nvPr/>
          </p:nvSpPr>
          <p:spPr>
            <a:xfrm flipH="1">
              <a:off x="-1" y="4970208"/>
              <a:ext cx="12192000" cy="1887792"/>
            </a:xfrm>
            <a:prstGeom prst="rect">
              <a:avLst/>
            </a:prstGeom>
            <a:gradFill flip="none" rotWithShape="1">
              <a:gsLst>
                <a:gs pos="100000">
                  <a:srgbClr val="981213"/>
                </a:gs>
                <a:gs pos="0">
                  <a:srgbClr val="D03205"/>
                </a:gs>
              </a:gsLst>
              <a:lin ang="8100000" scaled="1"/>
              <a:tileRect/>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p:nvPr/>
          </p:nvCxnSpPr>
          <p:spPr>
            <a:xfrm>
              <a:off x="0" y="6828504"/>
              <a:ext cx="12192000" cy="0"/>
            </a:xfrm>
            <a:prstGeom prst="line">
              <a:avLst/>
            </a:prstGeom>
            <a:ln w="63500">
              <a:gradFill>
                <a:gsLst>
                  <a:gs pos="0">
                    <a:srgbClr val="FF9000"/>
                  </a:gs>
                  <a:gs pos="100000">
                    <a:srgbClr val="F7C973"/>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1497390" y="5965825"/>
            <a:ext cx="9806817" cy="540212"/>
          </a:xfrm>
          <a:prstGeom prst="rect">
            <a:avLst/>
          </a:prstGeom>
          <a:noFill/>
          <a:ln>
            <a:noFill/>
          </a:ln>
        </p:spPr>
        <p:txBody>
          <a:bodyPr wrap="square" rtlCol="0">
            <a:spAutoFit/>
          </a:bodyPr>
          <a:lstStyle/>
          <a:p>
            <a:pP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弘扬和平、发展、公平、正义、民主、自由的全人类共同价值是人间正道</a:t>
            </a:r>
          </a:p>
        </p:txBody>
      </p:sp>
      <p:sp>
        <p:nvSpPr>
          <p:cNvPr id="17" name="işlídê"/>
          <p:cNvSpPr/>
          <p:nvPr/>
        </p:nvSpPr>
        <p:spPr>
          <a:xfrm>
            <a:off x="8063965" y="1712595"/>
            <a:ext cx="3704690" cy="4070350"/>
          </a:xfrm>
          <a:prstGeom prst="snip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箭头: 五边形 21"/>
          <p:cNvSpPr/>
          <p:nvPr/>
        </p:nvSpPr>
        <p:spPr>
          <a:xfrm>
            <a:off x="8931658" y="1805250"/>
            <a:ext cx="1969304" cy="701184"/>
          </a:xfrm>
          <a:prstGeom prst="cube">
            <a:avLst>
              <a:gd name="adj" fmla="val 5946"/>
            </a:avLst>
          </a:prstGeom>
          <a:gradFill>
            <a:gsLst>
              <a:gs pos="0">
                <a:srgbClr val="FF9000"/>
              </a:gs>
              <a:gs pos="62000">
                <a:srgbClr val="C92403"/>
              </a:gs>
              <a:gs pos="100000">
                <a:srgbClr val="E55003"/>
              </a:gs>
            </a:gsLst>
            <a:lin ang="15600000" scaled="0"/>
          </a:gradFill>
          <a:ln w="76200">
            <a:noFill/>
            <a:prstDash val="solid"/>
            <a:miter lim="800000"/>
          </a:ln>
          <a:effectLst>
            <a:outerShdw blurRad="508000" dist="127000" dir="42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rPr>
              <a:t>实现方式不同</a:t>
            </a:r>
          </a:p>
        </p:txBody>
      </p:sp>
      <p:sp>
        <p:nvSpPr>
          <p:cNvPr id="22" name="işlídê"/>
          <p:cNvSpPr/>
          <p:nvPr/>
        </p:nvSpPr>
        <p:spPr>
          <a:xfrm>
            <a:off x="4241850" y="1713230"/>
            <a:ext cx="3593465" cy="4069715"/>
          </a:xfrm>
          <a:prstGeom prst="snip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箭头: 五边形 21"/>
          <p:cNvSpPr/>
          <p:nvPr/>
        </p:nvSpPr>
        <p:spPr>
          <a:xfrm>
            <a:off x="5053930" y="1805214"/>
            <a:ext cx="1969304" cy="701075"/>
          </a:xfrm>
          <a:prstGeom prst="cube">
            <a:avLst>
              <a:gd name="adj" fmla="val 5946"/>
            </a:avLst>
          </a:prstGeom>
          <a:gradFill>
            <a:gsLst>
              <a:gs pos="0">
                <a:srgbClr val="FF9000"/>
              </a:gs>
              <a:gs pos="62000">
                <a:srgbClr val="C92403"/>
              </a:gs>
              <a:gs pos="100000">
                <a:srgbClr val="E55003"/>
              </a:gs>
            </a:gsLst>
            <a:lin ang="15600000" scaled="0"/>
          </a:gradFill>
          <a:ln w="76200">
            <a:noFill/>
            <a:prstDash val="solid"/>
            <a:miter lim="800000"/>
          </a:ln>
          <a:effectLst>
            <a:outerShdw blurRad="508000" dist="127000" dir="42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rPr>
              <a:t>目标追求不同</a:t>
            </a:r>
          </a:p>
        </p:txBody>
      </p:sp>
      <p:sp>
        <p:nvSpPr>
          <p:cNvPr id="27" name="işlídê"/>
          <p:cNvSpPr/>
          <p:nvPr/>
        </p:nvSpPr>
        <p:spPr>
          <a:xfrm>
            <a:off x="419735" y="1704340"/>
            <a:ext cx="3593465" cy="4068445"/>
          </a:xfrm>
          <a:prstGeom prst="snip2DiagRect">
            <a:avLst>
              <a:gd name="adj1" fmla="val 0"/>
              <a:gd name="adj2" fmla="val 0"/>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箭头: 五边形 21"/>
          <p:cNvSpPr/>
          <p:nvPr/>
        </p:nvSpPr>
        <p:spPr>
          <a:xfrm>
            <a:off x="1231815" y="1805133"/>
            <a:ext cx="1969304" cy="700856"/>
          </a:xfrm>
          <a:prstGeom prst="cube">
            <a:avLst>
              <a:gd name="adj" fmla="val 5946"/>
            </a:avLst>
          </a:prstGeom>
          <a:gradFill>
            <a:gsLst>
              <a:gs pos="0">
                <a:srgbClr val="FF9000"/>
              </a:gs>
              <a:gs pos="62000">
                <a:srgbClr val="C92403"/>
              </a:gs>
              <a:gs pos="100000">
                <a:srgbClr val="E55003"/>
              </a:gs>
            </a:gsLst>
            <a:lin ang="15600000" scaled="0"/>
          </a:gradFill>
          <a:ln w="76200">
            <a:noFill/>
            <a:prstDash val="solid"/>
            <a:miter lim="800000"/>
          </a:ln>
          <a:effectLst>
            <a:outerShdw blurRad="508000" dist="127000" dir="42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华文中宋" panose="02010600040101010101" pitchFamily="2" charset="-122"/>
                <a:sym typeface="+mn-ea"/>
              </a:rPr>
              <a:t>形成条件不同</a:t>
            </a:r>
          </a:p>
        </p:txBody>
      </p:sp>
      <p:sp>
        <p:nvSpPr>
          <p:cNvPr id="11" name="文本框 10"/>
          <p:cNvSpPr txBox="1"/>
          <p:nvPr/>
        </p:nvSpPr>
        <p:spPr>
          <a:xfrm>
            <a:off x="554839" y="2546985"/>
            <a:ext cx="3323257" cy="2922905"/>
          </a:xfrm>
          <a:prstGeom prst="rect">
            <a:avLst/>
          </a:prstGeom>
          <a:noFill/>
        </p:spPr>
        <p:txBody>
          <a:bodyPr wrap="square">
            <a:spAutoFit/>
          </a:bodyPr>
          <a:lstStyle/>
          <a:p>
            <a:pPr algn="just">
              <a:lnSpc>
                <a:spcPct val="150000"/>
              </a:lnSpc>
              <a:spcAft>
                <a:spcPts val="1200"/>
              </a:spcAft>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全人类共同价值是全人类共同追求和坚守的价值观念，是人类历史从民族的历史走向世界的历史的必然产物。</a:t>
            </a:r>
          </a:p>
          <a:p>
            <a:pPr algn="just">
              <a:lnSpc>
                <a:spcPct val="150000"/>
              </a:lnSpc>
              <a:spcAft>
                <a:spcPts val="1200"/>
              </a:spcAft>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西方“普世价值”的本质是西方资本主义的价值观，是基于西方独特历史实践而形成的价值理念。</a:t>
            </a:r>
          </a:p>
        </p:txBody>
      </p:sp>
      <p:sp>
        <p:nvSpPr>
          <p:cNvPr id="7" name="文本框 6"/>
          <p:cNvSpPr txBox="1"/>
          <p:nvPr/>
        </p:nvSpPr>
        <p:spPr>
          <a:xfrm>
            <a:off x="4314975" y="2546985"/>
            <a:ext cx="3447215" cy="3199765"/>
          </a:xfrm>
          <a:prstGeom prst="rect">
            <a:avLst/>
          </a:prstGeom>
          <a:noFill/>
        </p:spPr>
        <p:txBody>
          <a:bodyPr wrap="square">
            <a:spAutoFit/>
          </a:bodyPr>
          <a:lstStyle/>
          <a:p>
            <a:pPr algn="just">
              <a:lnSpc>
                <a:spcPct val="150000"/>
              </a:lnSpc>
              <a:spcAft>
                <a:spcPts val="1200"/>
              </a:spcAft>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全人类共同价值倡导不同社会制度、不同意识形态、不同历史文化、不同发展水平的国家在国际事务中利益共生、权利共享、责任共担。</a:t>
            </a:r>
          </a:p>
          <a:p>
            <a:pPr algn="just">
              <a:lnSpc>
                <a:spcPct val="150000"/>
              </a:lnSpc>
              <a:spcAft>
                <a:spcPts val="1200"/>
              </a:spcAft>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西方“普世价值”旨在推销资本主义政治体制和意识形态，所追求的是维护西方主导的国际秩序，并将之拓展到世界每一个角落。</a:t>
            </a:r>
          </a:p>
        </p:txBody>
      </p:sp>
      <p:sp>
        <p:nvSpPr>
          <p:cNvPr id="8" name="文本框 7"/>
          <p:cNvSpPr txBox="1"/>
          <p:nvPr/>
        </p:nvSpPr>
        <p:spPr>
          <a:xfrm>
            <a:off x="8120380" y="2505710"/>
            <a:ext cx="3605530" cy="3199765"/>
          </a:xfrm>
          <a:prstGeom prst="rect">
            <a:avLst/>
          </a:prstGeom>
          <a:noFill/>
        </p:spPr>
        <p:txBody>
          <a:bodyPr wrap="square">
            <a:spAutoFit/>
          </a:bodyPr>
          <a:lstStyle/>
          <a:p>
            <a:pPr algn="just">
              <a:lnSpc>
                <a:spcPct val="150000"/>
              </a:lnSpc>
              <a:spcAft>
                <a:spcPts val="1200"/>
              </a:spcAft>
            </a:pPr>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160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spc="-150" smtClean="0">
                <a:solidFill>
                  <a:schemeClr val="tx1">
                    <a:lumMod val="85000"/>
                    <a:lumOff val="15000"/>
                  </a:schemeClr>
                </a:solidFill>
                <a:latin typeface="微软雅黑" panose="020B0503020204020204" pitchFamily="34" charset="-122"/>
                <a:ea typeface="微软雅黑" panose="020B0503020204020204" pitchFamily="34" charset="-122"/>
              </a:rPr>
              <a:t>全人类</a:t>
            </a:r>
            <a:r>
              <a:rPr lang="zh-CN" altLang="en-US" sz="1600" spc="-150" dirty="0">
                <a:solidFill>
                  <a:schemeClr val="tx1">
                    <a:lumMod val="85000"/>
                    <a:lumOff val="15000"/>
                  </a:schemeClr>
                </a:solidFill>
                <a:latin typeface="微软雅黑" panose="020B0503020204020204" pitchFamily="34" charset="-122"/>
                <a:ea typeface="微软雅黑" panose="020B0503020204020204" pitchFamily="34" charset="-122"/>
              </a:rPr>
              <a:t>共同价值主张推动构建人类</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命运共同体，携手应对全球性风险和挑战，共同创造人类更加美好的未来。</a:t>
            </a:r>
          </a:p>
          <a:p>
            <a:pPr algn="just">
              <a:lnSpc>
                <a:spcPct val="150000"/>
              </a:lnSpc>
              <a:spcAft>
                <a:spcPts val="1200"/>
              </a:spcAft>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西方</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“普世价值”将世界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划分为三六九等，强迫非西方国家接受西方价值理念，不惜发动战争，先制造危机，而后通过</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解决危机</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实现价值渗透。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rotWithShape="1">
          <a:blip r:embed="rId3" cstate="print">
            <a:extLst>
              <a:ext uri="{28A0092B-C50C-407E-A947-70E740481C1C}">
                <a14:useLocalDpi xmlns:a14="http://schemas.microsoft.com/office/drawing/2010/main" val="0"/>
              </a:ext>
            </a:extLst>
          </a:blip>
          <a:srcRect t="2292"/>
          <a:stretch>
            <a:fillRect/>
          </a:stretch>
        </p:blipFill>
        <p:spPr>
          <a:xfrm>
            <a:off x="1" y="0"/>
            <a:ext cx="12173573" cy="6858000"/>
          </a:xfrm>
          <a:prstGeom prst="rect">
            <a:avLst/>
          </a:prstGeom>
        </p:spPr>
      </p:pic>
      <p:sp>
        <p:nvSpPr>
          <p:cNvPr id="47" name="矩形 46"/>
          <p:cNvSpPr/>
          <p:nvPr/>
        </p:nvSpPr>
        <p:spPr>
          <a:xfrm>
            <a:off x="0" y="0"/>
            <a:ext cx="12192000" cy="6858000"/>
          </a:xfrm>
          <a:prstGeom prst="rect">
            <a:avLst/>
          </a:prstGeom>
          <a:gradFill flip="none" rotWithShape="1">
            <a:gsLst>
              <a:gs pos="100000">
                <a:srgbClr val="FFFDFD">
                  <a:alpha val="60000"/>
                </a:srgbClr>
              </a:gs>
              <a:gs pos="54000">
                <a:srgbClr val="FFFEFE">
                  <a:alpha val="95000"/>
                </a:srgbClr>
              </a:gs>
              <a:gs pos="6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7" name="矩形 246"/>
          <p:cNvSpPr/>
          <p:nvPr/>
        </p:nvSpPr>
        <p:spPr>
          <a:xfrm>
            <a:off x="1601171" y="740979"/>
            <a:ext cx="9338198"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（四）高质量共建</a:t>
            </a:r>
            <a:r>
              <a:rPr lang="en-US" altLang="zh-CN" sz="2200"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一带一路</a:t>
            </a:r>
            <a:r>
              <a:rPr lang="en-US" altLang="zh-CN" sz="2200" b="1" dirty="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45872" y="1951437"/>
            <a:ext cx="3425825" cy="3577590"/>
            <a:chOff x="1175175" y="1728178"/>
            <a:chExt cx="3862296" cy="3963930"/>
          </a:xfrm>
          <a:effectLst>
            <a:outerShdw blurRad="254000" dist="63500" dir="2700000" algn="tl" rotWithShape="0">
              <a:prstClr val="black">
                <a:alpha val="10000"/>
              </a:prstClr>
            </a:outerShdw>
          </a:effectLst>
        </p:grpSpPr>
        <p:grpSp>
          <p:nvGrpSpPr>
            <p:cNvPr id="6" name="组合 5"/>
            <p:cNvGrpSpPr/>
            <p:nvPr/>
          </p:nvGrpSpPr>
          <p:grpSpPr>
            <a:xfrm>
              <a:off x="1175175" y="1728178"/>
              <a:ext cx="3862296" cy="3963930"/>
              <a:chOff x="1086894" y="1584892"/>
              <a:chExt cx="4104803" cy="4212818"/>
            </a:xfrm>
          </p:grpSpPr>
          <p:grpSp>
            <p:nvGrpSpPr>
              <p:cNvPr id="7" name="组合 6"/>
              <p:cNvGrpSpPr/>
              <p:nvPr/>
            </p:nvGrpSpPr>
            <p:grpSpPr>
              <a:xfrm rot="21192176">
                <a:off x="1086894" y="1584892"/>
                <a:ext cx="3865921" cy="4212818"/>
                <a:chOff x="1261517" y="1598784"/>
                <a:chExt cx="3572653" cy="3893234"/>
              </a:xfrm>
              <a:solidFill>
                <a:srgbClr val="C00000"/>
              </a:solidFill>
            </p:grpSpPr>
            <p:sp>
              <p:nvSpPr>
                <p:cNvPr id="19" name="iṡlïde"/>
                <p:cNvSpPr/>
                <p:nvPr/>
              </p:nvSpPr>
              <p:spPr>
                <a:xfrm>
                  <a:off x="1838512" y="1598784"/>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0" name="îṥḷide"/>
                <p:cNvSpPr/>
                <p:nvPr/>
              </p:nvSpPr>
              <p:spPr>
                <a:xfrm rot="4413550">
                  <a:off x="2906142" y="134228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1" name="ïşlidê"/>
                <p:cNvSpPr/>
                <p:nvPr/>
              </p:nvSpPr>
              <p:spPr>
                <a:xfrm rot="8825548">
                  <a:off x="3476354" y="231499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2" name="iSlîḑé"/>
                <p:cNvSpPr/>
                <p:nvPr/>
              </p:nvSpPr>
              <p:spPr>
                <a:xfrm rot="13198391">
                  <a:off x="2708753" y="3127076"/>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23" name="îsliḑe"/>
                <p:cNvSpPr/>
                <p:nvPr/>
              </p:nvSpPr>
              <p:spPr>
                <a:xfrm rot="17313527">
                  <a:off x="1765080" y="2681418"/>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grp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grpSp>
          <p:grpSp>
            <p:nvGrpSpPr>
              <p:cNvPr id="8" name="组合 7"/>
              <p:cNvGrpSpPr/>
              <p:nvPr/>
            </p:nvGrpSpPr>
            <p:grpSpPr>
              <a:xfrm rot="21192176">
                <a:off x="1194788" y="1667906"/>
                <a:ext cx="3678014" cy="4008051"/>
                <a:chOff x="1261517" y="1598783"/>
                <a:chExt cx="3572653" cy="3893235"/>
              </a:xfrm>
              <a:solidFill>
                <a:schemeClr val="bg1">
                  <a:lumMod val="85000"/>
                </a:schemeClr>
              </a:solidFill>
            </p:grpSpPr>
            <p:sp>
              <p:nvSpPr>
                <p:cNvPr id="14" name="iṡlïde"/>
                <p:cNvSpPr/>
                <p:nvPr/>
              </p:nvSpPr>
              <p:spPr>
                <a:xfrm>
                  <a:off x="1838512" y="1598783"/>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15" name="îṥḷide"/>
                <p:cNvSpPr/>
                <p:nvPr/>
              </p:nvSpPr>
              <p:spPr>
                <a:xfrm rot="4413550">
                  <a:off x="2906142" y="134228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16" name="ïşlidê"/>
                <p:cNvSpPr/>
                <p:nvPr/>
              </p:nvSpPr>
              <p:spPr>
                <a:xfrm rot="8825548">
                  <a:off x="3476354" y="2314990"/>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17" name="iSlîḑé"/>
                <p:cNvSpPr/>
                <p:nvPr/>
              </p:nvSpPr>
              <p:spPr>
                <a:xfrm rot="13198391">
                  <a:off x="2708753" y="3127076"/>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sp>
              <p:nvSpPr>
                <p:cNvPr id="18" name="îsliḑe"/>
                <p:cNvSpPr/>
                <p:nvPr/>
              </p:nvSpPr>
              <p:spPr>
                <a:xfrm rot="17313527">
                  <a:off x="1765080" y="2681418"/>
                  <a:ext cx="1357816" cy="2364942"/>
                </a:xfrm>
                <a:custGeom>
                  <a:avLst/>
                  <a:gdLst/>
                  <a:ahLst/>
                  <a:cxnLst>
                    <a:cxn ang="0">
                      <a:pos x="wd2" y="hd2"/>
                    </a:cxn>
                    <a:cxn ang="5400000">
                      <a:pos x="wd2" y="hd2"/>
                    </a:cxn>
                    <a:cxn ang="10800000">
                      <a:pos x="wd2" y="hd2"/>
                    </a:cxn>
                    <a:cxn ang="16200000">
                      <a:pos x="wd2" y="hd2"/>
                    </a:cxn>
                  </a:cxnLst>
                  <a:rect l="0" t="0" r="r" b="b"/>
                  <a:pathLst>
                    <a:path w="21396" h="21217" extrusionOk="0">
                      <a:moveTo>
                        <a:pt x="15887" y="21217"/>
                      </a:moveTo>
                      <a:cubicBezTo>
                        <a:pt x="10591" y="18855"/>
                        <a:pt x="8568" y="14820"/>
                        <a:pt x="10877" y="11222"/>
                      </a:cubicBezTo>
                      <a:cubicBezTo>
                        <a:pt x="12596" y="8542"/>
                        <a:pt x="16536" y="6522"/>
                        <a:pt x="21396" y="5827"/>
                      </a:cubicBezTo>
                      <a:cubicBezTo>
                        <a:pt x="21317" y="3471"/>
                        <a:pt x="18785" y="1371"/>
                        <a:pt x="14952" y="483"/>
                      </a:cubicBezTo>
                      <a:cubicBezTo>
                        <a:pt x="11214" y="-383"/>
                        <a:pt x="7280" y="-44"/>
                        <a:pt x="4378" y="1172"/>
                      </a:cubicBezTo>
                      <a:cubicBezTo>
                        <a:pt x="1536" y="2363"/>
                        <a:pt x="-204" y="4353"/>
                        <a:pt x="19" y="6610"/>
                      </a:cubicBezTo>
                      <a:cubicBezTo>
                        <a:pt x="234" y="8782"/>
                        <a:pt x="2496" y="10716"/>
                        <a:pt x="5932" y="11668"/>
                      </a:cubicBezTo>
                      <a:cubicBezTo>
                        <a:pt x="5656" y="13579"/>
                        <a:pt x="6394" y="15494"/>
                        <a:pt x="8050" y="17164"/>
                      </a:cubicBezTo>
                      <a:cubicBezTo>
                        <a:pt x="9830" y="18959"/>
                        <a:pt x="12578" y="20380"/>
                        <a:pt x="15887" y="21217"/>
                      </a:cubicBezTo>
                      <a:close/>
                    </a:path>
                  </a:pathLst>
                </a:custGeom>
                <a:solidFill>
                  <a:schemeClr val="bg1"/>
                </a:solidFill>
                <a:ln w="12700" cap="flat">
                  <a:noFill/>
                  <a:miter lim="400000"/>
                </a:ln>
                <a:effectLst/>
              </p:spPr>
              <p:txBody>
                <a:bodyPr wrap="square" lIns="91440" tIns="45720" rIns="91440" bIns="45720" numCol="1" anchor="ctr">
                  <a:normAutofit/>
                </a:bodyPr>
                <a:lstStyle/>
                <a:p>
                  <a:pPr algn="ctr">
                    <a:defRPr sz="3200" cap="none">
                      <a:solidFill>
                        <a:srgbClr val="000000"/>
                      </a:solidFill>
                    </a:defRPr>
                  </a:pPr>
                  <a:endParaRPr/>
                </a:p>
              </p:txBody>
            </p:sp>
          </p:grpSp>
          <p:sp>
            <p:nvSpPr>
              <p:cNvPr id="9" name="文本框 8"/>
              <p:cNvSpPr txBox="1"/>
              <p:nvPr/>
            </p:nvSpPr>
            <p:spPr>
              <a:xfrm>
                <a:off x="1719763" y="1967705"/>
                <a:ext cx="1085117" cy="759713"/>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民心</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相通</a:t>
                </a:r>
              </a:p>
            </p:txBody>
          </p:sp>
          <p:sp>
            <p:nvSpPr>
              <p:cNvPr id="10" name="文本框 9"/>
              <p:cNvSpPr txBox="1"/>
              <p:nvPr/>
            </p:nvSpPr>
            <p:spPr>
              <a:xfrm>
                <a:off x="4133593" y="3513912"/>
                <a:ext cx="1058104" cy="759713"/>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设施</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联通</a:t>
                </a:r>
              </a:p>
            </p:txBody>
          </p:sp>
          <p:sp>
            <p:nvSpPr>
              <p:cNvPr id="11" name="文本框 10"/>
              <p:cNvSpPr txBox="1"/>
              <p:nvPr/>
            </p:nvSpPr>
            <p:spPr>
              <a:xfrm>
                <a:off x="2592996" y="4591228"/>
                <a:ext cx="1230856" cy="759713"/>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贸易</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畅通</a:t>
                </a:r>
              </a:p>
            </p:txBody>
          </p:sp>
          <p:sp>
            <p:nvSpPr>
              <p:cNvPr id="12" name="文本框 11"/>
              <p:cNvSpPr txBox="1"/>
              <p:nvPr/>
            </p:nvSpPr>
            <p:spPr>
              <a:xfrm>
                <a:off x="1315571" y="3640576"/>
                <a:ext cx="1067182" cy="759713"/>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资金</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融通</a:t>
                </a:r>
              </a:p>
            </p:txBody>
          </p:sp>
          <p:sp>
            <p:nvSpPr>
              <p:cNvPr id="13" name="文本框 12"/>
              <p:cNvSpPr txBox="1"/>
              <p:nvPr/>
            </p:nvSpPr>
            <p:spPr>
              <a:xfrm>
                <a:off x="3422534" y="1867468"/>
                <a:ext cx="1109752" cy="759713"/>
              </a:xfrm>
              <a:prstGeom prst="rect">
                <a:avLst/>
              </a:prstGeom>
              <a:noFill/>
            </p:spPr>
            <p:txBody>
              <a:bodyPr wrap="squar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Helvetica" panose="020B0604020202020204" pitchFamily="34" charset="0"/>
                  </a:rPr>
                  <a:t>政策</a:t>
                </a: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Helvetica" panose="020B0604020202020204" pitchFamily="34" charset="0"/>
                  </a:rPr>
                  <a:t>沟通</a:t>
                </a:r>
              </a:p>
            </p:txBody>
          </p:sp>
        </p:grpSp>
        <p:sp>
          <p:nvSpPr>
            <p:cNvPr id="5" name="文本框 4"/>
            <p:cNvSpPr txBox="1"/>
            <p:nvPr/>
          </p:nvSpPr>
          <p:spPr>
            <a:xfrm>
              <a:off x="2478422" y="3064914"/>
              <a:ext cx="1379105" cy="851323"/>
            </a:xfrm>
            <a:prstGeom prst="rect">
              <a:avLst/>
            </a:prstGeom>
            <a:noFill/>
          </p:spPr>
          <p:txBody>
            <a:bodyPr wrap="square" rtlCol="0" anchor="ctr">
              <a:spAutoFit/>
            </a:bodyPr>
            <a:lstStyle/>
            <a:p>
              <a:pPr marL="0" marR="0" lvl="0" indent="0" algn="ctr" defTabSz="914400" rtl="0" eaLnBrk="0" fontAlgn="base" latinLnBrk="0" hangingPunct="0">
                <a:spcBef>
                  <a:spcPct val="0"/>
                </a:spcBef>
                <a:spcAft>
                  <a:spcPct val="0"/>
                </a:spcAft>
                <a:buClrTx/>
                <a:buSzTx/>
                <a:buFontTx/>
                <a:buNone/>
                <a:defRPr/>
              </a:pPr>
              <a:r>
                <a:rPr kumimoji="0" lang="zh-CN" sz="2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互联</a:t>
              </a:r>
            </a:p>
            <a:p>
              <a:pPr marL="0" marR="0" lvl="0" indent="0" algn="ctr" defTabSz="914400" rtl="0" eaLnBrk="0" fontAlgn="base" latinLnBrk="0" hangingPunct="0">
                <a:spcBef>
                  <a:spcPct val="0"/>
                </a:spcBef>
                <a:spcAft>
                  <a:spcPct val="0"/>
                </a:spcAft>
                <a:buClrTx/>
                <a:buSzTx/>
                <a:buFontTx/>
                <a:buNone/>
                <a:defRPr/>
              </a:pPr>
              <a:r>
                <a:rPr kumimoji="0" lang="zh-CN" sz="2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互通</a:t>
              </a:r>
            </a:p>
          </p:txBody>
        </p:sp>
      </p:grpSp>
      <p:grpSp>
        <p:nvGrpSpPr>
          <p:cNvPr id="27" name="组合 26"/>
          <p:cNvGrpSpPr/>
          <p:nvPr/>
        </p:nvGrpSpPr>
        <p:grpSpPr>
          <a:xfrm>
            <a:off x="3717569" y="1437065"/>
            <a:ext cx="8191562" cy="2517249"/>
            <a:chOff x="3166171" y="2939469"/>
            <a:chExt cx="8191562" cy="2517249"/>
          </a:xfrm>
        </p:grpSpPr>
        <p:sp>
          <p:nvSpPr>
            <p:cNvPr id="28" name="图文框 27"/>
            <p:cNvSpPr/>
            <p:nvPr/>
          </p:nvSpPr>
          <p:spPr>
            <a:xfrm>
              <a:off x="3166171" y="2939469"/>
              <a:ext cx="7978537" cy="2299163"/>
            </a:xfrm>
            <a:prstGeom prst="frame">
              <a:avLst>
                <a:gd name="adj1" fmla="val 5922"/>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3379195" y="3157554"/>
              <a:ext cx="7978538" cy="2299164"/>
              <a:chOff x="3379195" y="3157554"/>
              <a:chExt cx="7978538" cy="2299164"/>
            </a:xfrm>
          </p:grpSpPr>
          <p:sp>
            <p:nvSpPr>
              <p:cNvPr id="30" name="矩形 29"/>
              <p:cNvSpPr/>
              <p:nvPr/>
            </p:nvSpPr>
            <p:spPr>
              <a:xfrm>
                <a:off x="3379195" y="3157554"/>
                <a:ext cx="7978537" cy="2299163"/>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32" name="矩形 31"/>
          <p:cNvSpPr/>
          <p:nvPr/>
        </p:nvSpPr>
        <p:spPr>
          <a:xfrm>
            <a:off x="4235636" y="1629423"/>
            <a:ext cx="7358629" cy="2368550"/>
          </a:xfrm>
          <a:prstGeom prst="rect">
            <a:avLst/>
          </a:prstGeom>
        </p:spPr>
        <p:txBody>
          <a:bodyPr wrap="square">
            <a:spAutoFit/>
          </a:bodyPr>
          <a:lstStyle/>
          <a:p>
            <a:pPr algn="just">
              <a:lnSpc>
                <a:spcPct val="130000"/>
              </a:lnSpc>
            </a:pPr>
            <a:r>
              <a:rPr lang="zh-CN" altLang="en-US" sz="2200" b="1" dirty="0">
                <a:latin typeface="楷体" panose="02010609060101010101" pitchFamily="49" charset="-122"/>
                <a:ea typeface="楷体" panose="02010609060101010101" pitchFamily="49" charset="-122"/>
              </a:rPr>
              <a:t>　　</a:t>
            </a:r>
            <a:r>
              <a:rPr lang="zh-CN" altLang="en-US" sz="2200" b="1" dirty="0">
                <a:solidFill>
                  <a:schemeClr val="tx1">
                    <a:lumMod val="85000"/>
                    <a:lumOff val="15000"/>
                  </a:schemeClr>
                </a:solidFill>
                <a:latin typeface="楷体" panose="02010609060101010101" pitchFamily="49" charset="-122"/>
                <a:ea typeface="楷体" panose="02010609060101010101" pitchFamily="49" charset="-122"/>
              </a:rPr>
              <a:t>为了使我们欧亚各国经济联系更加紧密、相互合作更加深入、发展空间更加广阔，我们可以用创新的合作模式，共同建设</a:t>
            </a:r>
            <a:r>
              <a:rPr lang="en-US" altLang="zh-CN" sz="2200" b="1" dirty="0">
                <a:solidFill>
                  <a:srgbClr val="C00000"/>
                </a:solidFill>
                <a:latin typeface="楷体" panose="02010609060101010101" pitchFamily="49" charset="-122"/>
                <a:ea typeface="楷体" panose="02010609060101010101" pitchFamily="49" charset="-122"/>
              </a:rPr>
              <a:t>“</a:t>
            </a:r>
            <a:r>
              <a:rPr lang="zh-CN" altLang="en-US" sz="2200" b="1" dirty="0">
                <a:solidFill>
                  <a:srgbClr val="C00000"/>
                </a:solidFill>
                <a:latin typeface="楷体" panose="02010609060101010101" pitchFamily="49" charset="-122"/>
                <a:ea typeface="楷体" panose="02010609060101010101" pitchFamily="49" charset="-122"/>
              </a:rPr>
              <a:t>丝绸之路经济带</a:t>
            </a:r>
            <a:r>
              <a:rPr lang="en-US" altLang="zh-CN" sz="2200" b="1" dirty="0">
                <a:solidFill>
                  <a:srgbClr val="C00000"/>
                </a:solidFill>
                <a:latin typeface="楷体" panose="02010609060101010101" pitchFamily="49" charset="-122"/>
                <a:ea typeface="楷体" panose="02010609060101010101" pitchFamily="49" charset="-122"/>
              </a:rPr>
              <a:t>”</a:t>
            </a:r>
            <a:r>
              <a:rPr lang="zh-CN" altLang="en-US" sz="2200" b="1" dirty="0">
                <a:solidFill>
                  <a:schemeClr val="tx1">
                    <a:lumMod val="85000"/>
                    <a:lumOff val="15000"/>
                  </a:schemeClr>
                </a:solidFill>
                <a:latin typeface="楷体" panose="02010609060101010101" pitchFamily="49" charset="-122"/>
                <a:ea typeface="楷体" panose="02010609060101010101" pitchFamily="49" charset="-122"/>
              </a:rPr>
              <a:t>。这是一项造福沿途各国人民的大事业。</a:t>
            </a:r>
          </a:p>
          <a:p>
            <a:pPr algn="r">
              <a:lnSpc>
                <a:spcPct val="15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习近平在哈萨克斯坦纳扎尔巴耶夫大学的演讲（</a:t>
            </a:r>
            <a:r>
              <a:rPr lang="en-US" altLang="zh-CN" b="1" dirty="0">
                <a:latin typeface="楷体" panose="02010609060101010101" pitchFamily="49" charset="-122"/>
                <a:ea typeface="楷体" panose="02010609060101010101" pitchFamily="49" charset="-122"/>
              </a:rPr>
              <a:t>2013</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9</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日）</a:t>
            </a:r>
          </a:p>
        </p:txBody>
      </p:sp>
      <p:grpSp>
        <p:nvGrpSpPr>
          <p:cNvPr id="34" name="组合 33"/>
          <p:cNvGrpSpPr/>
          <p:nvPr/>
        </p:nvGrpSpPr>
        <p:grpSpPr>
          <a:xfrm>
            <a:off x="3717569" y="4129315"/>
            <a:ext cx="8191562" cy="2105664"/>
            <a:chOff x="3166171" y="3351054"/>
            <a:chExt cx="8191562" cy="2105664"/>
          </a:xfrm>
        </p:grpSpPr>
        <p:sp>
          <p:nvSpPr>
            <p:cNvPr id="35" name="图文框 34"/>
            <p:cNvSpPr/>
            <p:nvPr/>
          </p:nvSpPr>
          <p:spPr>
            <a:xfrm>
              <a:off x="3166171" y="3351054"/>
              <a:ext cx="7978537" cy="1887578"/>
            </a:xfrm>
            <a:prstGeom prst="frame">
              <a:avLst>
                <a:gd name="adj1" fmla="val 7305"/>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3379195" y="3569139"/>
              <a:ext cx="7978538" cy="1887579"/>
              <a:chOff x="3379195" y="3569139"/>
              <a:chExt cx="7978538" cy="1887579"/>
            </a:xfrm>
          </p:grpSpPr>
          <p:sp>
            <p:nvSpPr>
              <p:cNvPr id="37" name="矩形 36"/>
              <p:cNvSpPr/>
              <p:nvPr/>
            </p:nvSpPr>
            <p:spPr>
              <a:xfrm>
                <a:off x="3379195" y="3569139"/>
                <a:ext cx="7978537" cy="1887578"/>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39" name="矩形 38"/>
          <p:cNvSpPr/>
          <p:nvPr/>
        </p:nvSpPr>
        <p:spPr>
          <a:xfrm>
            <a:off x="4235636" y="4342292"/>
            <a:ext cx="7358629" cy="1929130"/>
          </a:xfrm>
          <a:prstGeom prst="rect">
            <a:avLst/>
          </a:prstGeom>
        </p:spPr>
        <p:txBody>
          <a:bodyPr wrap="square">
            <a:spAutoFit/>
          </a:bodyPr>
          <a:lstStyle/>
          <a:p>
            <a:pPr algn="just">
              <a:lnSpc>
                <a:spcPct val="130000"/>
              </a:lnSpc>
            </a:pPr>
            <a:r>
              <a:rPr lang="zh-CN" altLang="en-US" sz="2200" b="1" dirty="0">
                <a:latin typeface="楷体" panose="02010609060101010101" pitchFamily="49" charset="-122"/>
                <a:ea typeface="楷体" panose="02010609060101010101" pitchFamily="49" charset="-122"/>
              </a:rPr>
              <a:t>　　</a:t>
            </a:r>
            <a:r>
              <a:rPr lang="zh-CN" altLang="zh-CN" sz="2200" b="1" dirty="0">
                <a:solidFill>
                  <a:schemeClr val="tx1">
                    <a:lumMod val="85000"/>
                    <a:lumOff val="15000"/>
                  </a:schemeClr>
                </a:solidFill>
                <a:latin typeface="楷体" panose="02010609060101010101" pitchFamily="49" charset="-122"/>
                <a:ea typeface="楷体" panose="02010609060101010101" pitchFamily="49" charset="-122"/>
              </a:rPr>
              <a:t>中国愿同东盟国家加强海上合作，使用好中国政府设立的中国—东盟海上合作基金，发展好海洋合作伙伴关系，共同建设</a:t>
            </a:r>
            <a:r>
              <a:rPr lang="en-US" altLang="zh-CN" sz="2200" b="1" dirty="0">
                <a:solidFill>
                  <a:schemeClr val="tx1">
                    <a:lumMod val="85000"/>
                    <a:lumOff val="15000"/>
                  </a:schemeClr>
                </a:solidFill>
                <a:latin typeface="楷体" panose="02010609060101010101" pitchFamily="49" charset="-122"/>
                <a:ea typeface="楷体" panose="02010609060101010101" pitchFamily="49" charset="-122"/>
              </a:rPr>
              <a:t>21</a:t>
            </a:r>
            <a:r>
              <a:rPr lang="zh-CN" altLang="zh-CN" sz="2200" b="1" dirty="0">
                <a:solidFill>
                  <a:schemeClr val="tx1">
                    <a:lumMod val="85000"/>
                    <a:lumOff val="15000"/>
                  </a:schemeClr>
                </a:solidFill>
                <a:latin typeface="楷体" panose="02010609060101010101" pitchFamily="49" charset="-122"/>
                <a:ea typeface="楷体" panose="02010609060101010101" pitchFamily="49" charset="-122"/>
              </a:rPr>
              <a:t>世纪</a:t>
            </a:r>
            <a:r>
              <a:rPr lang="en-US" altLang="zh-CN" sz="2200" b="1" dirty="0">
                <a:solidFill>
                  <a:srgbClr val="C00000"/>
                </a:solidFill>
                <a:latin typeface="楷体" panose="02010609060101010101" pitchFamily="49" charset="-122"/>
                <a:ea typeface="楷体" panose="02010609060101010101" pitchFamily="49" charset="-122"/>
                <a:sym typeface="+mn-ea"/>
              </a:rPr>
              <a:t>“</a:t>
            </a:r>
            <a:r>
              <a:rPr lang="zh-CN" altLang="en-US" sz="2200" b="1" dirty="0">
                <a:solidFill>
                  <a:srgbClr val="C00000"/>
                </a:solidFill>
                <a:latin typeface="楷体" panose="02010609060101010101" pitchFamily="49" charset="-122"/>
                <a:ea typeface="楷体" panose="02010609060101010101" pitchFamily="49" charset="-122"/>
              </a:rPr>
              <a:t>海上丝绸之路</a:t>
            </a:r>
            <a:r>
              <a:rPr lang="en-US" altLang="zh-CN" sz="2200" b="1" dirty="0">
                <a:solidFill>
                  <a:srgbClr val="C00000"/>
                </a:solidFill>
                <a:latin typeface="楷体" panose="02010609060101010101" pitchFamily="49" charset="-122"/>
                <a:ea typeface="楷体" panose="02010609060101010101" pitchFamily="49" charset="-122"/>
              </a:rPr>
              <a:t>” </a:t>
            </a:r>
            <a:r>
              <a:rPr lang="zh-CN" altLang="en-US" sz="2200" b="1" dirty="0">
                <a:solidFill>
                  <a:schemeClr val="tx1">
                    <a:lumMod val="85000"/>
                    <a:lumOff val="15000"/>
                  </a:schemeClr>
                </a:solidFill>
                <a:latin typeface="楷体" panose="02010609060101010101" pitchFamily="49" charset="-122"/>
                <a:ea typeface="楷体" panose="02010609060101010101" pitchFamily="49" charset="-122"/>
              </a:rPr>
              <a:t>。</a:t>
            </a:r>
          </a:p>
          <a:p>
            <a:pPr algn="r">
              <a:lnSpc>
                <a:spcPct val="15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习近平在印度尼西亚国会的演讲（</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2013</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10</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3</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endParaRPr lang="zh-CN" altLang="en-US" b="1" dirty="0">
              <a:latin typeface="楷体" panose="02010609060101010101" pitchFamily="49" charset="-122"/>
              <a:ea typeface="楷体" panose="02010609060101010101" pitchFamily="49" charset="-122"/>
            </a:endParaRPr>
          </a:p>
        </p:txBody>
      </p:sp>
      <p:sp>
        <p:nvSpPr>
          <p:cNvPr id="40" name="文本框 39"/>
          <p:cNvSpPr txBox="1"/>
          <p:nvPr/>
        </p:nvSpPr>
        <p:spPr>
          <a:xfrm>
            <a:off x="9271322" y="6440536"/>
            <a:ext cx="2855339" cy="295978"/>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
        <p:nvSpPr>
          <p:cNvPr id="41" name="矩形 40"/>
          <p:cNvSpPr/>
          <p:nvPr/>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二、人类向何处去</a:t>
            </a:r>
          </a:p>
        </p:txBody>
      </p:sp>
      <p:sp>
        <p:nvSpPr>
          <p:cNvPr id="49" name="矩形 48"/>
          <p:cNvSpPr/>
          <p:nvPr/>
        </p:nvSpPr>
        <p:spPr>
          <a:xfrm>
            <a:off x="8013700" y="210820"/>
            <a:ext cx="4076065" cy="26035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8693" b="6931"/>
          <a:stretch>
            <a:fillRect/>
          </a:stretch>
        </p:blipFill>
        <p:spPr>
          <a:xfrm>
            <a:off x="0" y="0"/>
            <a:ext cx="12192000" cy="6858000"/>
          </a:xfrm>
          <a:prstGeom prst="rect">
            <a:avLst/>
          </a:prstGeom>
        </p:spPr>
      </p:pic>
      <p:sp>
        <p:nvSpPr>
          <p:cNvPr id="23" name="矩形 22"/>
          <p:cNvSpPr/>
          <p:nvPr/>
        </p:nvSpPr>
        <p:spPr>
          <a:xfrm>
            <a:off x="0" y="-8599"/>
            <a:ext cx="12192000" cy="4711353"/>
          </a:xfrm>
          <a:prstGeom prst="rect">
            <a:avLst/>
          </a:prstGeom>
          <a:gradFill flip="none" rotWithShape="1">
            <a:gsLst>
              <a:gs pos="100000">
                <a:srgbClr val="FCFDFA">
                  <a:alpha val="0"/>
                </a:srgbClr>
              </a:gs>
              <a:gs pos="25000">
                <a:srgbClr val="FCFDFA"/>
              </a:gs>
            </a:gsLst>
            <a:lin ang="5400000" scaled="0"/>
            <a:tileRect/>
          </a:gra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zh-CN" altLang="en-US" dirty="0">
              <a:solidFill>
                <a:schemeClr val="tx1">
                  <a:lumMod val="85000"/>
                  <a:lumOff val="15000"/>
                </a:schemeClr>
              </a:solidFill>
              <a:latin typeface="等线" panose="02010600030101010101" charset="-122"/>
              <a:ea typeface="等线" panose="02010600030101010101" charset="-122"/>
            </a:endParaRPr>
          </a:p>
        </p:txBody>
      </p:sp>
      <p:grpSp>
        <p:nvGrpSpPr>
          <p:cNvPr id="57" name="组合 56"/>
          <p:cNvGrpSpPr/>
          <p:nvPr/>
        </p:nvGrpSpPr>
        <p:grpSpPr>
          <a:xfrm>
            <a:off x="243200" y="2156750"/>
            <a:ext cx="2116635" cy="2569722"/>
            <a:chOff x="3433413" y="5176993"/>
            <a:chExt cx="2576106" cy="2814231"/>
          </a:xfrm>
        </p:grpSpPr>
        <p:sp>
          <p:nvSpPr>
            <p:cNvPr id="58" name="矩形: 对角圆角 57"/>
            <p:cNvSpPr/>
            <p:nvPr/>
          </p:nvSpPr>
          <p:spPr>
            <a:xfrm>
              <a:off x="3433413" y="5177970"/>
              <a:ext cx="2576106" cy="2813254"/>
            </a:xfrm>
            <a:prstGeom prst="round2DiagRect">
              <a:avLst>
                <a:gd name="adj1" fmla="val 24794"/>
                <a:gd name="adj2" fmla="val 0"/>
              </a:avLst>
            </a:prstGeom>
            <a:gradFill>
              <a:gsLst>
                <a:gs pos="0">
                  <a:srgbClr val="ED7D31"/>
                </a:gs>
                <a:gs pos="91000">
                  <a:srgbClr val="C00000"/>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对角圆角 58"/>
            <p:cNvSpPr/>
            <p:nvPr/>
          </p:nvSpPr>
          <p:spPr>
            <a:xfrm>
              <a:off x="3445797" y="5176993"/>
              <a:ext cx="2491443" cy="2720798"/>
            </a:xfrm>
            <a:prstGeom prst="round2DiagRect">
              <a:avLst>
                <a:gd name="adj1" fmla="val 2479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矩形 59"/>
          <p:cNvSpPr/>
          <p:nvPr/>
        </p:nvSpPr>
        <p:spPr>
          <a:xfrm>
            <a:off x="308765" y="2868523"/>
            <a:ext cx="1991682" cy="961289"/>
          </a:xfrm>
          <a:prstGeom prst="rect">
            <a:avLst/>
          </a:prstGeom>
        </p:spPr>
        <p:txBody>
          <a:bodyPr wrap="square">
            <a:spAutoFit/>
          </a:bodyPr>
          <a:lstStyle/>
          <a:p>
            <a:pPr>
              <a:lnSpc>
                <a:spcPct val="150000"/>
              </a:lnSpc>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促进基础设施建设和互联互通</a:t>
            </a:r>
          </a:p>
        </p:txBody>
      </p:sp>
      <p:grpSp>
        <p:nvGrpSpPr>
          <p:cNvPr id="61" name="组合 60"/>
          <p:cNvGrpSpPr/>
          <p:nvPr/>
        </p:nvGrpSpPr>
        <p:grpSpPr>
          <a:xfrm>
            <a:off x="2654397" y="2156750"/>
            <a:ext cx="2116635" cy="2569722"/>
            <a:chOff x="3433413" y="5176993"/>
            <a:chExt cx="2576106" cy="2814231"/>
          </a:xfrm>
        </p:grpSpPr>
        <p:sp>
          <p:nvSpPr>
            <p:cNvPr id="62" name="矩形: 对角圆角 61"/>
            <p:cNvSpPr/>
            <p:nvPr/>
          </p:nvSpPr>
          <p:spPr>
            <a:xfrm>
              <a:off x="3433413" y="5177970"/>
              <a:ext cx="2576106" cy="2813254"/>
            </a:xfrm>
            <a:prstGeom prst="round2DiagRect">
              <a:avLst>
                <a:gd name="adj1" fmla="val 24794"/>
                <a:gd name="adj2" fmla="val 0"/>
              </a:avLst>
            </a:prstGeom>
            <a:gradFill>
              <a:gsLst>
                <a:gs pos="0">
                  <a:srgbClr val="ED7D31"/>
                </a:gs>
                <a:gs pos="91000">
                  <a:srgbClr val="C00000"/>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对角圆角 62"/>
            <p:cNvSpPr/>
            <p:nvPr/>
          </p:nvSpPr>
          <p:spPr>
            <a:xfrm>
              <a:off x="3445797" y="5176993"/>
              <a:ext cx="2491443" cy="2720798"/>
            </a:xfrm>
            <a:prstGeom prst="round2DiagRect">
              <a:avLst>
                <a:gd name="adj1" fmla="val 2479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矩形 63"/>
          <p:cNvSpPr/>
          <p:nvPr/>
        </p:nvSpPr>
        <p:spPr>
          <a:xfrm>
            <a:off x="2777975" y="2886571"/>
            <a:ext cx="2080170" cy="961289"/>
          </a:xfrm>
          <a:prstGeom prst="rect">
            <a:avLst/>
          </a:prstGeom>
        </p:spPr>
        <p:txBody>
          <a:bodyPr wrap="square">
            <a:spAutoFit/>
          </a:bodyPr>
          <a:lstStyle/>
          <a:p>
            <a:pPr>
              <a:lnSpc>
                <a:spcPct val="150000"/>
              </a:lnSpc>
            </a:pPr>
            <a:r>
              <a:rPr lang="zh-CN" altLang="zh-CN" sz="2000" b="1" dirty="0">
                <a:solidFill>
                  <a:schemeClr val="tx1">
                    <a:lumMod val="85000"/>
                    <a:lumOff val="15000"/>
                  </a:schemeClr>
                </a:solidFill>
                <a:latin typeface="微软雅黑" panose="020B0503020204020204" pitchFamily="34" charset="-122"/>
                <a:ea typeface="微软雅黑" panose="020B0503020204020204" pitchFamily="34" charset="-122"/>
              </a:rPr>
              <a:t>对接各国政策和发展战略</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4999077" y="2156750"/>
            <a:ext cx="2116635" cy="2569722"/>
            <a:chOff x="3433413" y="5176993"/>
            <a:chExt cx="2576106" cy="2814231"/>
          </a:xfrm>
        </p:grpSpPr>
        <p:sp>
          <p:nvSpPr>
            <p:cNvPr id="66" name="矩形: 对角圆角 65"/>
            <p:cNvSpPr/>
            <p:nvPr/>
          </p:nvSpPr>
          <p:spPr>
            <a:xfrm>
              <a:off x="3433413" y="5177970"/>
              <a:ext cx="2576106" cy="2813254"/>
            </a:xfrm>
            <a:prstGeom prst="round2DiagRect">
              <a:avLst>
                <a:gd name="adj1" fmla="val 24794"/>
                <a:gd name="adj2" fmla="val 0"/>
              </a:avLst>
            </a:prstGeom>
            <a:gradFill>
              <a:gsLst>
                <a:gs pos="0">
                  <a:srgbClr val="ED7D31"/>
                </a:gs>
                <a:gs pos="91000">
                  <a:srgbClr val="C00000"/>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对角圆角 66"/>
            <p:cNvSpPr/>
            <p:nvPr/>
          </p:nvSpPr>
          <p:spPr>
            <a:xfrm>
              <a:off x="3445797" y="5176993"/>
              <a:ext cx="2491443" cy="2720798"/>
            </a:xfrm>
            <a:prstGeom prst="round2DiagRect">
              <a:avLst>
                <a:gd name="adj1" fmla="val 2479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矩形 67"/>
          <p:cNvSpPr/>
          <p:nvPr/>
        </p:nvSpPr>
        <p:spPr>
          <a:xfrm>
            <a:off x="5188902" y="3117404"/>
            <a:ext cx="2266796" cy="499624"/>
          </a:xfrm>
          <a:prstGeom prst="rect">
            <a:avLst/>
          </a:prstGeom>
        </p:spPr>
        <p:txBody>
          <a:bodyPr wrap="square">
            <a:spAutoFit/>
          </a:bodyPr>
          <a:lstStyle/>
          <a:p>
            <a:pPr>
              <a:lnSpc>
                <a:spcPct val="150000"/>
              </a:lnSpc>
            </a:pPr>
            <a:r>
              <a:rPr lang="zh-CN" altLang="zh-CN" sz="2000" b="1" dirty="0">
                <a:solidFill>
                  <a:schemeClr val="tx1">
                    <a:lumMod val="85000"/>
                    <a:lumOff val="15000"/>
                  </a:schemeClr>
                </a:solidFill>
                <a:latin typeface="微软雅黑" panose="020B0503020204020204" pitchFamily="34" charset="-122"/>
                <a:ea typeface="微软雅黑" panose="020B0503020204020204" pitchFamily="34" charset="-122"/>
              </a:rPr>
              <a:t>深化务实合作</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7427211" y="2156750"/>
            <a:ext cx="2116635" cy="2569722"/>
            <a:chOff x="3433413" y="5176993"/>
            <a:chExt cx="2576106" cy="2814231"/>
          </a:xfrm>
        </p:grpSpPr>
        <p:sp>
          <p:nvSpPr>
            <p:cNvPr id="70" name="矩形: 对角圆角 69"/>
            <p:cNvSpPr/>
            <p:nvPr/>
          </p:nvSpPr>
          <p:spPr>
            <a:xfrm>
              <a:off x="3433413" y="5177970"/>
              <a:ext cx="2576106" cy="2813254"/>
            </a:xfrm>
            <a:prstGeom prst="round2DiagRect">
              <a:avLst>
                <a:gd name="adj1" fmla="val 24794"/>
                <a:gd name="adj2" fmla="val 0"/>
              </a:avLst>
            </a:prstGeom>
            <a:gradFill>
              <a:gsLst>
                <a:gs pos="0">
                  <a:srgbClr val="ED7D31"/>
                </a:gs>
                <a:gs pos="91000">
                  <a:srgbClr val="C00000"/>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对角圆角 70"/>
            <p:cNvSpPr/>
            <p:nvPr/>
          </p:nvSpPr>
          <p:spPr>
            <a:xfrm>
              <a:off x="3445797" y="5176993"/>
              <a:ext cx="2491443" cy="2720798"/>
            </a:xfrm>
            <a:prstGeom prst="round2DiagRect">
              <a:avLst>
                <a:gd name="adj1" fmla="val 2479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矩形 71"/>
          <p:cNvSpPr/>
          <p:nvPr/>
        </p:nvSpPr>
        <p:spPr>
          <a:xfrm>
            <a:off x="7632534" y="2976615"/>
            <a:ext cx="1781491" cy="961289"/>
          </a:xfrm>
          <a:prstGeom prst="rect">
            <a:avLst/>
          </a:prstGeom>
        </p:spPr>
        <p:txBody>
          <a:bodyPr wrap="square">
            <a:spAutoFit/>
          </a:bodyPr>
          <a:lstStyle/>
          <a:p>
            <a:pPr>
              <a:lnSpc>
                <a:spcPct val="150000"/>
              </a:lnSpc>
            </a:pPr>
            <a:r>
              <a:rPr lang="zh-CN" altLang="zh-CN" sz="2000" b="1" dirty="0">
                <a:solidFill>
                  <a:schemeClr val="tx1">
                    <a:lumMod val="85000"/>
                    <a:lumOff val="15000"/>
                  </a:schemeClr>
                </a:solidFill>
                <a:latin typeface="微软雅黑" panose="020B0503020204020204" pitchFamily="34" charset="-122"/>
                <a:ea typeface="微软雅黑" panose="020B0503020204020204" pitchFamily="34" charset="-122"/>
              </a:rPr>
              <a:t>促进协调联动发展</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9844157" y="2142031"/>
            <a:ext cx="2116635" cy="2569722"/>
            <a:chOff x="3433413" y="5176993"/>
            <a:chExt cx="2576106" cy="2814231"/>
          </a:xfrm>
        </p:grpSpPr>
        <p:sp>
          <p:nvSpPr>
            <p:cNvPr id="74" name="矩形: 对角圆角 73"/>
            <p:cNvSpPr/>
            <p:nvPr/>
          </p:nvSpPr>
          <p:spPr>
            <a:xfrm>
              <a:off x="3433413" y="5177970"/>
              <a:ext cx="2576106" cy="2813254"/>
            </a:xfrm>
            <a:prstGeom prst="round2DiagRect">
              <a:avLst>
                <a:gd name="adj1" fmla="val 24794"/>
                <a:gd name="adj2" fmla="val 0"/>
              </a:avLst>
            </a:prstGeom>
            <a:gradFill>
              <a:gsLst>
                <a:gs pos="0">
                  <a:srgbClr val="ED7D31"/>
                </a:gs>
                <a:gs pos="91000">
                  <a:srgbClr val="C00000"/>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对角圆角 74"/>
            <p:cNvSpPr/>
            <p:nvPr/>
          </p:nvSpPr>
          <p:spPr>
            <a:xfrm>
              <a:off x="3445797" y="5176993"/>
              <a:ext cx="2491443" cy="2720798"/>
            </a:xfrm>
            <a:prstGeom prst="round2DiagRect">
              <a:avLst>
                <a:gd name="adj1" fmla="val 24794"/>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矩形 75"/>
          <p:cNvSpPr/>
          <p:nvPr/>
        </p:nvSpPr>
        <p:spPr>
          <a:xfrm>
            <a:off x="10029730" y="3115273"/>
            <a:ext cx="1723019" cy="499624"/>
          </a:xfrm>
          <a:prstGeom prst="rect">
            <a:avLst/>
          </a:prstGeom>
        </p:spPr>
        <p:txBody>
          <a:bodyPr wrap="square">
            <a:spAutoFit/>
          </a:bodyPr>
          <a:lstStyle/>
          <a:p>
            <a:pPr>
              <a:lnSpc>
                <a:spcPct val="150000"/>
              </a:lnSpc>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实现共同繁荣</a:t>
            </a:r>
          </a:p>
        </p:txBody>
      </p:sp>
      <p:sp>
        <p:nvSpPr>
          <p:cNvPr id="2" name="对角圆角矩形 21"/>
          <p:cNvSpPr/>
          <p:nvPr/>
        </p:nvSpPr>
        <p:spPr>
          <a:xfrm>
            <a:off x="3933190" y="715010"/>
            <a:ext cx="472948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一带一路</a:t>
            </a: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倡议的核心内容</a:t>
            </a:r>
          </a:p>
        </p:txBody>
      </p:sp>
      <p:sp>
        <p:nvSpPr>
          <p:cNvPr id="25" name="矩形 24"/>
          <p:cNvSpPr/>
          <p:nvPr/>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 二、人类向何处去</a:t>
            </a:r>
          </a:p>
        </p:txBody>
      </p:sp>
      <p:sp>
        <p:nvSpPr>
          <p:cNvPr id="27" name="文本框 26"/>
          <p:cNvSpPr txBox="1"/>
          <p:nvPr/>
        </p:nvSpPr>
        <p:spPr>
          <a:xfrm>
            <a:off x="9250326" y="6440536"/>
            <a:ext cx="2876335" cy="32316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
        <p:nvSpPr>
          <p:cNvPr id="28" name="矩形 27"/>
          <p:cNvSpPr/>
          <p:nvPr/>
        </p:nvSpPr>
        <p:spPr>
          <a:xfrm>
            <a:off x="8013700" y="210820"/>
            <a:ext cx="4076065" cy="26161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第十六</a:t>
            </a:r>
            <a:r>
              <a:rPr lang="zh-CN" altLang="en-US" sz="1100" spc="120">
                <a:solidFill>
                  <a:schemeClr val="bg1">
                    <a:lumMod val="50000"/>
                  </a:schemeClr>
                </a:solidFill>
                <a:latin typeface="微软雅黑" panose="020B0503020204020204" pitchFamily="34" charset="-122"/>
                <a:ea typeface="微软雅黑" panose="020B0503020204020204" pitchFamily="34" charset="-122"/>
              </a:rPr>
              <a:t>章</a:t>
            </a: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中国特色大国外交和推动构建人类命运共同体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şlídê"/>
          <p:cNvSpPr/>
          <p:nvPr>
            <p:custDataLst>
              <p:tags r:id="rId1"/>
            </p:custDataLst>
          </p:nvPr>
        </p:nvSpPr>
        <p:spPr>
          <a:xfrm flipV="1">
            <a:off x="523240" y="1957237"/>
            <a:ext cx="11184890" cy="4233545"/>
          </a:xfrm>
          <a:prstGeom prst="foldedCorner">
            <a:avLst>
              <a:gd name="adj" fmla="val 8999"/>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文本框 7"/>
          <p:cNvSpPr txBox="1"/>
          <p:nvPr>
            <p:custDataLst>
              <p:tags r:id="rId2"/>
            </p:custDataLst>
          </p:nvPr>
        </p:nvSpPr>
        <p:spPr>
          <a:xfrm>
            <a:off x="840290" y="2735055"/>
            <a:ext cx="10623164" cy="829945"/>
          </a:xfrm>
          <a:prstGeom prst="rect">
            <a:avLst/>
          </a:prstGeom>
        </p:spPr>
        <p:txBody>
          <a:bodyPr wrap="square">
            <a:spAutoFit/>
          </a:bodyPr>
          <a:lstStyle>
            <a:defPPr>
              <a:defRPr lang="zh-CN"/>
            </a:defPPr>
            <a:lvl1pPr marL="342900" indent="-342900" algn="just">
              <a:lnSpc>
                <a:spcPct val="150000"/>
              </a:lnSpc>
              <a:spcAft>
                <a:spcPts val="1200"/>
              </a:spcAft>
              <a:buClr>
                <a:srgbClr val="C00000"/>
              </a:buClr>
              <a:buFont typeface="Wingdings" panose="05000000000000000000" pitchFamily="2" charset="2"/>
              <a:buChar char="n"/>
              <a:defRPr sz="2000">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1600" dirty="0"/>
              <a:t>截至7月底，我国已与149个国家、32个国际组织签署200多份合作文件。贸易通道建设稳步推进，中欧班列累计开行超过5万列，通达欧洲23个国家、180多个城市</a:t>
            </a:r>
          </a:p>
        </p:txBody>
      </p:sp>
      <p:sp>
        <p:nvSpPr>
          <p:cNvPr id="9" name="矩形 8"/>
          <p:cNvSpPr/>
          <p:nvPr>
            <p:custDataLst>
              <p:tags r:id="rId3"/>
            </p:custDataLst>
          </p:nvPr>
        </p:nvSpPr>
        <p:spPr>
          <a:xfrm>
            <a:off x="894901" y="2090258"/>
            <a:ext cx="1776095" cy="645160"/>
          </a:xfrm>
          <a:prstGeom prst="rect">
            <a:avLst/>
          </a:prstGeom>
        </p:spPr>
        <p:txBody>
          <a:bodyPr wrap="none" anchor="ctr">
            <a:spAutoFit/>
          </a:bodyPr>
          <a:lstStyle/>
          <a:p>
            <a:pPr algn="ctr"/>
            <a:r>
              <a:rPr lang="en-US" altLang="zh-CN" sz="3600" b="1" dirty="0">
                <a:solidFill>
                  <a:srgbClr val="FF9000"/>
                </a:solidFill>
                <a:latin typeface="华文中宋" panose="02010600040101010101" pitchFamily="2" charset="-122"/>
                <a:ea typeface="华文中宋" panose="02010600040101010101" pitchFamily="2" charset="-122"/>
              </a:rPr>
              <a:t>2022</a:t>
            </a:r>
            <a:r>
              <a:rPr lang="zh-CN" altLang="en-US" sz="3600" b="1" dirty="0">
                <a:solidFill>
                  <a:srgbClr val="FF9000"/>
                </a:solidFill>
                <a:latin typeface="华文中宋" panose="02010600040101010101" pitchFamily="2" charset="-122"/>
                <a:ea typeface="华文中宋" panose="02010600040101010101" pitchFamily="2" charset="-122"/>
              </a:rPr>
              <a:t>年</a:t>
            </a:r>
          </a:p>
        </p:txBody>
      </p:sp>
      <p:sp>
        <p:nvSpPr>
          <p:cNvPr id="11" name="矩形 10"/>
          <p:cNvSpPr/>
          <p:nvPr>
            <p:custDataLst>
              <p:tags r:id="rId4"/>
            </p:custDataLst>
          </p:nvPr>
        </p:nvSpPr>
        <p:spPr>
          <a:xfrm>
            <a:off x="734880" y="5817707"/>
            <a:ext cx="4791710" cy="312420"/>
          </a:xfrm>
          <a:prstGeom prst="rect">
            <a:avLst/>
          </a:prstGeom>
        </p:spPr>
        <p:txBody>
          <a:bodyPr wrap="square">
            <a:spAutoFit/>
          </a:bodyPr>
          <a:lstStyle/>
          <a:p>
            <a:pPr>
              <a:lnSpc>
                <a:spcPct val="120000"/>
              </a:lnSpc>
            </a:pPr>
            <a:r>
              <a:rPr lang="zh-CN" sz="1200" dirty="0">
                <a:solidFill>
                  <a:schemeClr val="tx1">
                    <a:lumMod val="50000"/>
                    <a:lumOff val="50000"/>
                  </a:schemeClr>
                </a:solidFill>
                <a:latin typeface="微软雅黑" panose="020B0503020204020204" pitchFamily="34" charset="-122"/>
                <a:ea typeface="微软雅黑" panose="020B0503020204020204" pitchFamily="34" charset="-122"/>
              </a:rPr>
              <a:t>数据来源：国家发改委</a:t>
            </a:r>
          </a:p>
        </p:txBody>
      </p:sp>
      <p:sp>
        <p:nvSpPr>
          <p:cNvPr id="12" name="文本框 11"/>
          <p:cNvSpPr txBox="1"/>
          <p:nvPr>
            <p:custDataLst>
              <p:tags r:id="rId5"/>
            </p:custDataLst>
          </p:nvPr>
        </p:nvSpPr>
        <p:spPr>
          <a:xfrm>
            <a:off x="894715" y="3695867"/>
            <a:ext cx="10568940" cy="1027430"/>
          </a:xfrm>
          <a:prstGeom prst="rect">
            <a:avLst/>
          </a:prstGeom>
        </p:spPr>
        <p:txBody>
          <a:bodyPr wrap="square">
            <a:noAutofit/>
          </a:bodyPr>
          <a:lstStyle>
            <a:defPPr>
              <a:defRPr lang="zh-CN"/>
            </a:defPPr>
            <a:lvl1pPr marL="342900" indent="-342900" algn="just">
              <a:lnSpc>
                <a:spcPct val="150000"/>
              </a:lnSpc>
              <a:spcAft>
                <a:spcPts val="1200"/>
              </a:spcAft>
              <a:buClr>
                <a:srgbClr val="C00000"/>
              </a:buClr>
              <a:buFont typeface="Wingdings" panose="05000000000000000000" pitchFamily="2" charset="2"/>
              <a:buChar char="n"/>
              <a:defRPr sz="2000">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1600" dirty="0"/>
              <a:t>截至6月底，我国与共建“一带一路”沿线国家货物贸易额累计约12万亿美元，对沿线国家非金融类直接投资超过1400亿美元，对外贸易投资规模稳步提升。我国与沿线国家进出口总值从占我国外贸总值比重的25%提升到了29.7%</a:t>
            </a:r>
          </a:p>
          <a:p>
            <a:r>
              <a:rPr lang="en-US" altLang="zh-CN" sz="1600" dirty="0"/>
              <a:t>截至7月底，我国累计与20多个共建“一带一路”国家建立了双边本币互换安排，在</a:t>
            </a:r>
            <a:r>
              <a:rPr lang="zh-CN" altLang="en-US" sz="1600" dirty="0"/>
              <a:t>十</a:t>
            </a:r>
            <a:r>
              <a:rPr lang="en-US" altLang="zh-CN" sz="1600" dirty="0"/>
              <a:t>多个共建“一带一路”国家建立了人民币清算安排。人民币跨境支付系统（CIPS）业务量、影响力稳步提升</a:t>
            </a:r>
          </a:p>
          <a:p>
            <a:endParaRPr lang="en-US" altLang="zh-CN" sz="1600" b="1" dirty="0">
              <a:solidFill>
                <a:srgbClr val="00B050"/>
              </a:solidFill>
            </a:endParaRPr>
          </a:p>
        </p:txBody>
      </p:sp>
      <p:cxnSp>
        <p:nvCxnSpPr>
          <p:cNvPr id="14" name="直接连接符 13"/>
          <p:cNvCxnSpPr/>
          <p:nvPr>
            <p:custDataLst>
              <p:tags r:id="rId6"/>
            </p:custDataLst>
          </p:nvPr>
        </p:nvCxnSpPr>
        <p:spPr>
          <a:xfrm>
            <a:off x="839871" y="5756750"/>
            <a:ext cx="6938834" cy="0"/>
          </a:xfrm>
          <a:prstGeom prst="line">
            <a:avLst/>
          </a:prstGeom>
          <a:ln w="19050">
            <a:solidFill>
              <a:srgbClr val="B00000"/>
            </a:solidFill>
          </a:ln>
        </p:spPr>
        <p:style>
          <a:lnRef idx="1">
            <a:schemeClr val="accent1"/>
          </a:lnRef>
          <a:fillRef idx="0">
            <a:schemeClr val="accent1"/>
          </a:fillRef>
          <a:effectRef idx="0">
            <a:schemeClr val="accent1"/>
          </a:effectRef>
          <a:fontRef idx="minor">
            <a:schemeClr val="tx1"/>
          </a:fontRef>
        </p:style>
      </p:cxnSp>
      <p:sp>
        <p:nvSpPr>
          <p:cNvPr id="15" name="对角圆角矩形 21"/>
          <p:cNvSpPr/>
          <p:nvPr>
            <p:custDataLst>
              <p:tags r:id="rId7"/>
            </p:custDataLst>
          </p:nvPr>
        </p:nvSpPr>
        <p:spPr>
          <a:xfrm>
            <a:off x="3532569" y="1033572"/>
            <a:ext cx="523860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推动构建人类命运共同体的重要实践平台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图片 106"/>
          <p:cNvPicPr/>
          <p:nvPr>
            <p:custDataLst>
              <p:tags r:id="rId1"/>
            </p:custDataLst>
          </p:nvPr>
        </p:nvPicPr>
        <p:blipFill>
          <a:blip r:embed="rId3"/>
          <a:stretch>
            <a:fillRect/>
          </a:stretch>
        </p:blipFill>
        <p:spPr>
          <a:xfrm>
            <a:off x="79375" y="1270560"/>
            <a:ext cx="12042140" cy="4946015"/>
          </a:xfrm>
          <a:prstGeom prst="rect">
            <a:avLst/>
          </a:prstGeom>
          <a:noFill/>
          <a:ln w="9525">
            <a:noFill/>
          </a:ln>
        </p:spPr>
      </p:pic>
      <p:sp>
        <p:nvSpPr>
          <p:cNvPr id="3" name="文本框 2"/>
          <p:cNvSpPr txBox="1"/>
          <p:nvPr/>
        </p:nvSpPr>
        <p:spPr>
          <a:xfrm>
            <a:off x="283712" y="6280940"/>
            <a:ext cx="8201025" cy="275590"/>
          </a:xfrm>
          <a:prstGeom prst="rect">
            <a:avLst/>
          </a:prstGeom>
          <a:noFill/>
        </p:spPr>
        <p:txBody>
          <a:bodyPr wrap="square">
            <a:spAutoFit/>
          </a:bodyPr>
          <a:lstStyle>
            <a:defPPr>
              <a:defRPr lang="zh-CN"/>
            </a:defPPr>
            <a:lvl1pPr>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a:t>数据来源：中国</a:t>
            </a:r>
            <a:r>
              <a:rPr lang="en-US" altLang="zh-CN"/>
              <a:t>“</a:t>
            </a:r>
            <a:r>
              <a:rPr lang="zh-CN" altLang="en-US"/>
              <a:t>一带一路</a:t>
            </a:r>
            <a:r>
              <a:rPr lang="en-US" altLang="zh-CN"/>
              <a:t>”</a:t>
            </a:r>
            <a:r>
              <a:rPr lang="zh-CN" altLang="en-US"/>
              <a:t>网，https://www.yidaiyilu.gov.cn/dataChart</a:t>
            </a:r>
          </a:p>
        </p:txBody>
      </p:sp>
      <p:grpSp>
        <p:nvGrpSpPr>
          <p:cNvPr id="5" name="组合 4"/>
          <p:cNvGrpSpPr/>
          <p:nvPr/>
        </p:nvGrpSpPr>
        <p:grpSpPr>
          <a:xfrm>
            <a:off x="4696823" y="600400"/>
            <a:ext cx="3287314" cy="468000"/>
            <a:chOff x="1195503" y="4601631"/>
            <a:chExt cx="3287314" cy="468000"/>
          </a:xfrm>
        </p:grpSpPr>
        <p:sp>
          <p:nvSpPr>
            <p:cNvPr id="6" name="对角圆角矩形 5"/>
            <p:cNvSpPr/>
            <p:nvPr/>
          </p:nvSpPr>
          <p:spPr>
            <a:xfrm>
              <a:off x="1195503" y="4601631"/>
              <a:ext cx="3287314"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海上丝绸之路贸易指数</a:t>
              </a:r>
            </a:p>
          </p:txBody>
        </p:sp>
        <p:sp>
          <p:nvSpPr>
            <p:cNvPr id="7" name="对角圆角矩形 6"/>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94546" y="4339952"/>
            <a:ext cx="6149975" cy="276999"/>
          </a:xfrm>
          <a:prstGeom prst="rect">
            <a:avLst/>
          </a:prstGeom>
          <a:noFill/>
        </p:spPr>
        <p:txBody>
          <a:bodyPr wrap="square">
            <a:spAutoFit/>
          </a:bodyPr>
          <a:lstStyle>
            <a:defPPr>
              <a:defRPr lang="zh-CN"/>
            </a:defPPr>
            <a:lvl1pPr>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a:t>数据来源：中国</a:t>
            </a:r>
            <a:r>
              <a:rPr lang="en-US" altLang="zh-CN"/>
              <a:t>“</a:t>
            </a:r>
            <a:r>
              <a:rPr lang="zh-CN" altLang="en-US"/>
              <a:t>一带一路</a:t>
            </a:r>
            <a:r>
              <a:rPr lang="en-US" altLang="zh-CN"/>
              <a:t>”</a:t>
            </a:r>
            <a:r>
              <a:rPr lang="zh-CN" altLang="en-US"/>
              <a:t>网，https://www.yidaiyilu.gov.cn/numlistpc.htm</a:t>
            </a:r>
          </a:p>
        </p:txBody>
      </p:sp>
      <p:grpSp>
        <p:nvGrpSpPr>
          <p:cNvPr id="6" name="组合 5"/>
          <p:cNvGrpSpPr/>
          <p:nvPr/>
        </p:nvGrpSpPr>
        <p:grpSpPr>
          <a:xfrm>
            <a:off x="970746" y="1303897"/>
            <a:ext cx="10018588" cy="2986033"/>
            <a:chOff x="399546" y="1324610"/>
            <a:chExt cx="11453683" cy="3413761"/>
          </a:xfrm>
        </p:grpSpPr>
        <p:grpSp>
          <p:nvGrpSpPr>
            <p:cNvPr id="5" name="组合 4"/>
            <p:cNvGrpSpPr/>
            <p:nvPr/>
          </p:nvGrpSpPr>
          <p:grpSpPr>
            <a:xfrm>
              <a:off x="399546" y="1324610"/>
              <a:ext cx="6106029" cy="3413761"/>
              <a:chOff x="399546" y="1324610"/>
              <a:chExt cx="6106029" cy="3413761"/>
            </a:xfrm>
          </p:grpSpPr>
          <p:sp>
            <p:nvSpPr>
              <p:cNvPr id="10" name="矩形 9"/>
              <p:cNvSpPr/>
              <p:nvPr/>
            </p:nvSpPr>
            <p:spPr>
              <a:xfrm>
                <a:off x="399546" y="1324611"/>
                <a:ext cx="6106029" cy="3413760"/>
              </a:xfrm>
              <a:prstGeom prst="rect">
                <a:avLst/>
              </a:prstGeom>
              <a:solidFill>
                <a:schemeClr val="bg1"/>
              </a:solidFill>
              <a:ln>
                <a:noFill/>
              </a:ln>
              <a:effectLst>
                <a:outerShdw blurRad="1905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8" name="图片 107"/>
              <p:cNvPicPr/>
              <p:nvPr>
                <p:custDataLst>
                  <p:tags r:id="rId2"/>
                </p:custDataLst>
              </p:nvPr>
            </p:nvPicPr>
            <p:blipFill>
              <a:blip r:embed="rId4"/>
              <a:stretch>
                <a:fillRect/>
              </a:stretch>
            </p:blipFill>
            <p:spPr>
              <a:xfrm>
                <a:off x="694600" y="1324610"/>
                <a:ext cx="5436235" cy="3413760"/>
              </a:xfrm>
              <a:prstGeom prst="rect">
                <a:avLst/>
              </a:prstGeom>
              <a:noFill/>
              <a:ln w="9525">
                <a:noFill/>
              </a:ln>
            </p:spPr>
          </p:pic>
        </p:grpSp>
        <p:pic>
          <p:nvPicPr>
            <p:cNvPr id="100" name="图片 99"/>
            <p:cNvPicPr/>
            <p:nvPr>
              <p:custDataLst>
                <p:tags r:id="rId1"/>
              </p:custDataLst>
            </p:nvPr>
          </p:nvPicPr>
          <p:blipFill>
            <a:blip r:embed="rId5"/>
            <a:stretch>
              <a:fillRect/>
            </a:stretch>
          </p:blipFill>
          <p:spPr>
            <a:xfrm>
              <a:off x="7247753" y="1324610"/>
              <a:ext cx="4605476" cy="3342454"/>
            </a:xfrm>
            <a:prstGeom prst="rect">
              <a:avLst/>
            </a:prstGeom>
            <a:noFill/>
            <a:ln w="38100">
              <a:solidFill>
                <a:srgbClr val="FFFFFF"/>
              </a:solidFill>
            </a:ln>
            <a:effectLst>
              <a:outerShdw blurRad="50800" dist="38100" dir="2700000" algn="tl" rotWithShape="0">
                <a:prstClr val="black">
                  <a:alpha val="40000"/>
                </a:prstClr>
              </a:outerShdw>
            </a:effectLst>
          </p:spPr>
        </p:pic>
      </p:grpSp>
      <p:grpSp>
        <p:nvGrpSpPr>
          <p:cNvPr id="7" name="组合 6"/>
          <p:cNvGrpSpPr/>
          <p:nvPr/>
        </p:nvGrpSpPr>
        <p:grpSpPr>
          <a:xfrm>
            <a:off x="4388815" y="596575"/>
            <a:ext cx="3542402" cy="468000"/>
            <a:chOff x="1195503" y="4601631"/>
            <a:chExt cx="3542402" cy="468000"/>
          </a:xfrm>
        </p:grpSpPr>
        <p:sp>
          <p:nvSpPr>
            <p:cNvPr id="8" name="对角圆角矩形 7"/>
            <p:cNvSpPr/>
            <p:nvPr/>
          </p:nvSpPr>
          <p:spPr>
            <a:xfrm>
              <a:off x="1195503" y="4601631"/>
              <a:ext cx="3542402"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中欧班列开行情况统计表</a:t>
              </a:r>
            </a:p>
          </p:txBody>
        </p:sp>
        <p:sp>
          <p:nvSpPr>
            <p:cNvPr id="9" name="对角圆角矩形 8"/>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78646" y="4696007"/>
            <a:ext cx="10878354" cy="1780994"/>
            <a:chOff x="296842" y="1513330"/>
            <a:chExt cx="11466530" cy="1234123"/>
          </a:xfrm>
        </p:grpSpPr>
        <p:sp>
          <p:nvSpPr>
            <p:cNvPr id="12" name="işlídê"/>
            <p:cNvSpPr/>
            <p:nvPr/>
          </p:nvSpPr>
          <p:spPr>
            <a:xfrm>
              <a:off x="300672" y="1513330"/>
              <a:ext cx="11462700" cy="1234123"/>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13" name="矩形 12"/>
            <p:cNvSpPr/>
            <p:nvPr/>
          </p:nvSpPr>
          <p:spPr>
            <a:xfrm>
              <a:off x="296842" y="151333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893764" y="4853595"/>
            <a:ext cx="10444480" cy="14229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nchor="t">
            <a:spAutoFit/>
          </a:bodyPr>
          <a:lstStyle/>
          <a:p>
            <a:pPr indent="0" algn="just" fontAlgn="auto">
              <a:lnSpc>
                <a:spcPct val="150000"/>
              </a:lnSpc>
            </a:pPr>
            <a:r>
              <a:rPr lang="en-US" altLang="zh-CN" sz="200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smtClean="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smtClean="0">
                <a:latin typeface="微软雅黑" panose="020B0503020204020204" pitchFamily="34" charset="-122"/>
                <a:ea typeface="微软雅黑" panose="020B0503020204020204" pitchFamily="34" charset="-122"/>
                <a:cs typeface="微软雅黑" panose="020B0503020204020204" pitchFamily="34" charset="-122"/>
              </a:rPr>
              <a:t>中国</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国家铁路集团有限公司发布消息称，</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年7月29日10时18分，随着中欧班列（义乌—马德里）从义乌西站开出，今年以来中欧班列累计开行达10000列，较去年提前22天破万列，累计发送货物108.3万标箱，同比增长27%，呈现量质齐升的良好态势。</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4387841" y="2592000"/>
            <a:ext cx="3416320"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三、中国怎么办</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283585" y="3705322"/>
            <a:ext cx="5871845" cy="460375"/>
          </a:xfrm>
          <a:prstGeom prst="rect">
            <a:avLst/>
          </a:prstGeom>
          <a:noFill/>
        </p:spPr>
        <p:txBody>
          <a:bodyPr wrap="square" rtlCol="0">
            <a:spAutoFit/>
          </a:bodyPr>
          <a:lstStyle>
            <a:defPPr>
              <a:defRPr lang="zh-CN"/>
            </a:defPPr>
            <a:lvl1pPr marR="0" lvl="0" indent="0" algn="ctr" fontAlgn="auto">
              <a:lnSpc>
                <a:spcPct val="100000"/>
              </a:lnSpc>
              <a:spcBef>
                <a:spcPts val="0"/>
              </a:spcBef>
              <a:spcAft>
                <a:spcPts val="0"/>
              </a:spcAft>
              <a:buClrTx/>
              <a:buSzTx/>
              <a:buFontTx/>
              <a:buNone/>
              <a:defRPr kumimoji="0" sz="3400" b="1" i="0" u="none" strike="noStrike" cap="none" spc="300" normalizeH="0" baseline="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ctr"/>
            <a:r>
              <a:rPr lang="en-US" altLang="zh-CN" sz="2400" spc="0" dirty="0">
                <a:sym typeface="+mn-ea"/>
              </a:rPr>
              <a:t>——</a:t>
            </a:r>
            <a:r>
              <a:rPr lang="zh-CN" altLang="en-US" sz="2400" dirty="0"/>
              <a:t>全面推进中国特色大国外交</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50516"/>
            <a:ext cx="16200000" cy="5739959"/>
            <a:chOff x="-1656000" y="560041"/>
            <a:chExt cx="16200000" cy="5739959"/>
          </a:xfrm>
        </p:grpSpPr>
        <p:sp>
          <p:nvSpPr>
            <p:cNvPr id="3" name="平行四边形 2"/>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2047696" y="1806066"/>
            <a:ext cx="9099276" cy="568907"/>
            <a:chOff x="1416000" y="1780152"/>
            <a:chExt cx="9365113" cy="568907"/>
          </a:xfrm>
        </p:grpSpPr>
        <p:cxnSp>
          <p:nvCxnSpPr>
            <p:cNvPr id="11" name="直接连接符 10"/>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（一）坚持走和平发展道路</a:t>
              </a:r>
            </a:p>
          </p:txBody>
        </p:sp>
      </p:grpSp>
      <p:grpSp>
        <p:nvGrpSpPr>
          <p:cNvPr id="13" name="组合 12"/>
          <p:cNvGrpSpPr/>
          <p:nvPr/>
        </p:nvGrpSpPr>
        <p:grpSpPr>
          <a:xfrm>
            <a:off x="2047696" y="2718066"/>
            <a:ext cx="9099276"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（二）推动建设新型国际关系</a:t>
              </a:r>
            </a:p>
          </p:txBody>
        </p:sp>
      </p:grpSp>
      <p:grpSp>
        <p:nvGrpSpPr>
          <p:cNvPr id="16" name="组合 15"/>
          <p:cNvGrpSpPr/>
          <p:nvPr/>
        </p:nvGrpSpPr>
        <p:grpSpPr>
          <a:xfrm>
            <a:off x="2047696" y="3630066"/>
            <a:ext cx="9099276" cy="568907"/>
            <a:chOff x="1416000" y="1780152"/>
            <a:chExt cx="9365113" cy="568907"/>
          </a:xfrm>
        </p:grpSpPr>
        <p:cxnSp>
          <p:nvCxnSpPr>
            <p:cNvPr id="17" name="直接连接符 16"/>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（三）坚决维护国家主权、安全、发展利益</a:t>
              </a:r>
            </a:p>
          </p:txBody>
        </p:sp>
      </p:grpSp>
      <p:grpSp>
        <p:nvGrpSpPr>
          <p:cNvPr id="19" name="组合 18"/>
          <p:cNvGrpSpPr/>
          <p:nvPr/>
        </p:nvGrpSpPr>
        <p:grpSpPr>
          <a:xfrm>
            <a:off x="2057856" y="4542561"/>
            <a:ext cx="9099276" cy="568907"/>
            <a:chOff x="1416000" y="1780152"/>
            <a:chExt cx="9365113" cy="568907"/>
          </a:xfrm>
        </p:grpSpPr>
        <p:cxnSp>
          <p:nvCxnSpPr>
            <p:cNvPr id="20" name="直接连接符 19"/>
            <p:cNvCxnSpPr/>
            <p:nvPr>
              <p:custDataLst>
                <p:tags r:id="rId1"/>
              </p:custDataLst>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2"/>
              </p:custDataLst>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（四）积极参与全球治理体系改革和建设</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işlídê"/>
          <p:cNvSpPr/>
          <p:nvPr/>
        </p:nvSpPr>
        <p:spPr>
          <a:xfrm>
            <a:off x="298450" y="2650025"/>
            <a:ext cx="11652250" cy="229137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7" name="文本框 6"/>
          <p:cNvSpPr txBox="1"/>
          <p:nvPr/>
        </p:nvSpPr>
        <p:spPr>
          <a:xfrm>
            <a:off x="632011" y="865779"/>
            <a:ext cx="10927978" cy="540341"/>
          </a:xfrm>
          <a:prstGeom prst="rect">
            <a:avLst/>
          </a:prstGeom>
          <a:noFill/>
        </p:spPr>
        <p:txBody>
          <a:bodyPr wrap="square" rtlCol="0">
            <a:spAutoFit/>
          </a:bodyPr>
          <a:lstStyle/>
          <a:p>
            <a:pPr algn="ctr">
              <a:lnSpc>
                <a:spcPct val="150000"/>
              </a:lnSpc>
            </a:pPr>
            <a:r>
              <a:rPr lang="zh-CN" altLang="en-US" sz="2200" b="1" dirty="0">
                <a:solidFill>
                  <a:schemeClr val="tx1">
                    <a:lumMod val="85000"/>
                    <a:lumOff val="15000"/>
                  </a:schemeClr>
                </a:solidFill>
                <a:latin typeface="微软雅黑" panose="020B0503020204020204" pitchFamily="34" charset="-122"/>
                <a:ea typeface="微软雅黑" panose="020B0503020204020204" pitchFamily="34" charset="-122"/>
              </a:rPr>
              <a:t>（一）坚持走和平发展道路</a:t>
            </a:r>
          </a:p>
        </p:txBody>
      </p:sp>
      <p:grpSp>
        <p:nvGrpSpPr>
          <p:cNvPr id="8" name="组合 7"/>
          <p:cNvGrpSpPr/>
          <p:nvPr/>
        </p:nvGrpSpPr>
        <p:grpSpPr>
          <a:xfrm>
            <a:off x="695257" y="1663342"/>
            <a:ext cx="4115198" cy="4089229"/>
            <a:chOff x="606851" y="1048397"/>
            <a:chExt cx="4769069" cy="4738974"/>
          </a:xfrm>
        </p:grpSpPr>
        <p:grpSp>
          <p:nvGrpSpPr>
            <p:cNvPr id="11" name="Group 5"/>
            <p:cNvGrpSpPr/>
            <p:nvPr/>
          </p:nvGrpSpPr>
          <p:grpSpPr>
            <a:xfrm>
              <a:off x="2849517" y="1048397"/>
              <a:ext cx="303799" cy="723671"/>
              <a:chOff x="8696326" y="973138"/>
              <a:chExt cx="336550" cy="801687"/>
            </a:xfrm>
            <a:solidFill>
              <a:srgbClr val="5EA9CA"/>
            </a:solidFill>
          </p:grpSpPr>
          <p:sp>
            <p:nvSpPr>
              <p:cNvPr id="118" name="Oval 14"/>
              <p:cNvSpPr>
                <a:spLocks noChangeArrowheads="1"/>
              </p:cNvSpPr>
              <p:nvPr>
                <p:custDataLst>
                  <p:tags r:id="rId74"/>
                </p:custDataLst>
              </p:nvPr>
            </p:nvSpPr>
            <p:spPr bwMode="auto">
              <a:xfrm>
                <a:off x="8793163" y="973138"/>
                <a:ext cx="142875" cy="142875"/>
              </a:xfrm>
              <a:prstGeom prst="ellipse">
                <a:avLst/>
              </a:prstGeom>
              <a:grpFill/>
              <a:ln>
                <a:noFill/>
              </a:ln>
            </p:spPr>
            <p:txBody>
              <a:bodyPr/>
              <a:lstStyle/>
              <a:p>
                <a:pPr>
                  <a:defRPr/>
                </a:pPr>
                <a:endParaRPr lang="id-ID"/>
              </a:p>
            </p:txBody>
          </p:sp>
          <p:sp>
            <p:nvSpPr>
              <p:cNvPr id="119" name="Freeform 15"/>
              <p:cNvSpPr/>
              <p:nvPr>
                <p:custDataLst>
                  <p:tags r:id="rId75"/>
                </p:custDataLst>
              </p:nvPr>
            </p:nvSpPr>
            <p:spPr bwMode="auto">
              <a:xfrm>
                <a:off x="8696326" y="1127125"/>
                <a:ext cx="336550" cy="647700"/>
              </a:xfrm>
              <a:custGeom>
                <a:avLst/>
                <a:gdLst>
                  <a:gd name="T0" fmla="*/ 0 w 107"/>
                  <a:gd name="T1" fmla="*/ 30 h 205"/>
                  <a:gd name="T2" fmla="*/ 31 w 107"/>
                  <a:gd name="T3" fmla="*/ 0 h 205"/>
                  <a:gd name="T4" fmla="*/ 62 w 107"/>
                  <a:gd name="T5" fmla="*/ 0 h 205"/>
                  <a:gd name="T6" fmla="*/ 64 w 107"/>
                  <a:gd name="T7" fmla="*/ 0 h 205"/>
                  <a:gd name="T8" fmla="*/ 76 w 107"/>
                  <a:gd name="T9" fmla="*/ 0 h 205"/>
                  <a:gd name="T10" fmla="*/ 107 w 107"/>
                  <a:gd name="T11" fmla="*/ 30 h 205"/>
                  <a:gd name="T12" fmla="*/ 107 w 107"/>
                  <a:gd name="T13" fmla="*/ 30 h 205"/>
                  <a:gd name="T14" fmla="*/ 107 w 107"/>
                  <a:gd name="T15" fmla="*/ 89 h 205"/>
                  <a:gd name="T16" fmla="*/ 97 w 107"/>
                  <a:gd name="T17" fmla="*/ 99 h 205"/>
                  <a:gd name="T18" fmla="*/ 88 w 107"/>
                  <a:gd name="T19" fmla="*/ 89 h 205"/>
                  <a:gd name="T20" fmla="*/ 88 w 107"/>
                  <a:gd name="T21" fmla="*/ 54 h 205"/>
                  <a:gd name="T22" fmla="*/ 88 w 107"/>
                  <a:gd name="T23" fmla="*/ 35 h 205"/>
                  <a:gd name="T24" fmla="*/ 83 w 107"/>
                  <a:gd name="T25" fmla="*/ 35 h 205"/>
                  <a:gd name="T26" fmla="*/ 83 w 107"/>
                  <a:gd name="T27" fmla="*/ 56 h 205"/>
                  <a:gd name="T28" fmla="*/ 83 w 107"/>
                  <a:gd name="T29" fmla="*/ 94 h 205"/>
                  <a:gd name="T30" fmla="*/ 83 w 107"/>
                  <a:gd name="T31" fmla="*/ 99 h 205"/>
                  <a:gd name="T32" fmla="*/ 83 w 107"/>
                  <a:gd name="T33" fmla="*/ 192 h 205"/>
                  <a:gd name="T34" fmla="*/ 69 w 107"/>
                  <a:gd name="T35" fmla="*/ 205 h 205"/>
                  <a:gd name="T36" fmla="*/ 57 w 107"/>
                  <a:gd name="T37" fmla="*/ 192 h 205"/>
                  <a:gd name="T38" fmla="*/ 57 w 107"/>
                  <a:gd name="T39" fmla="*/ 99 h 205"/>
                  <a:gd name="T40" fmla="*/ 51 w 107"/>
                  <a:gd name="T41" fmla="*/ 99 h 205"/>
                  <a:gd name="T42" fmla="*/ 51 w 107"/>
                  <a:gd name="T43" fmla="*/ 192 h 205"/>
                  <a:gd name="T44" fmla="*/ 38 w 107"/>
                  <a:gd name="T45" fmla="*/ 205 h 205"/>
                  <a:gd name="T46" fmla="*/ 25 w 107"/>
                  <a:gd name="T47" fmla="*/ 192 h 205"/>
                  <a:gd name="T48" fmla="*/ 25 w 107"/>
                  <a:gd name="T49" fmla="*/ 99 h 205"/>
                  <a:gd name="T50" fmla="*/ 25 w 107"/>
                  <a:gd name="T51" fmla="*/ 94 h 205"/>
                  <a:gd name="T52" fmla="*/ 25 w 107"/>
                  <a:gd name="T53" fmla="*/ 56 h 205"/>
                  <a:gd name="T54" fmla="*/ 25 w 107"/>
                  <a:gd name="T55" fmla="*/ 35 h 205"/>
                  <a:gd name="T56" fmla="*/ 20 w 107"/>
                  <a:gd name="T57" fmla="*/ 35 h 205"/>
                  <a:gd name="T58" fmla="*/ 20 w 107"/>
                  <a:gd name="T59" fmla="*/ 54 h 205"/>
                  <a:gd name="T60" fmla="*/ 20 w 107"/>
                  <a:gd name="T61" fmla="*/ 89 h 205"/>
                  <a:gd name="T62" fmla="*/ 10 w 107"/>
                  <a:gd name="T63" fmla="*/ 99 h 205"/>
                  <a:gd name="T64" fmla="*/ 0 w 107"/>
                  <a:gd name="T65" fmla="*/ 89 h 205"/>
                  <a:gd name="T66" fmla="*/ 0 w 107"/>
                  <a:gd name="T67" fmla="*/ 30 h 205"/>
                  <a:gd name="T68" fmla="*/ 0 w 107"/>
                  <a:gd name="T69" fmla="*/ 3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 h="205">
                    <a:moveTo>
                      <a:pt x="0" y="30"/>
                    </a:moveTo>
                    <a:cubicBezTo>
                      <a:pt x="0" y="14"/>
                      <a:pt x="15" y="0"/>
                      <a:pt x="31" y="0"/>
                    </a:cubicBezTo>
                    <a:cubicBezTo>
                      <a:pt x="62" y="0"/>
                      <a:pt x="62" y="0"/>
                      <a:pt x="62" y="0"/>
                    </a:cubicBezTo>
                    <a:cubicBezTo>
                      <a:pt x="64" y="0"/>
                      <a:pt x="64" y="0"/>
                      <a:pt x="64" y="0"/>
                    </a:cubicBezTo>
                    <a:cubicBezTo>
                      <a:pt x="76" y="0"/>
                      <a:pt x="76" y="0"/>
                      <a:pt x="76" y="0"/>
                    </a:cubicBezTo>
                    <a:cubicBezTo>
                      <a:pt x="93" y="0"/>
                      <a:pt x="107" y="14"/>
                      <a:pt x="107" y="30"/>
                    </a:cubicBezTo>
                    <a:cubicBezTo>
                      <a:pt x="107" y="30"/>
                      <a:pt x="107" y="30"/>
                      <a:pt x="107" y="30"/>
                    </a:cubicBezTo>
                    <a:cubicBezTo>
                      <a:pt x="107" y="89"/>
                      <a:pt x="107" y="89"/>
                      <a:pt x="107" y="89"/>
                    </a:cubicBezTo>
                    <a:cubicBezTo>
                      <a:pt x="107" y="95"/>
                      <a:pt x="102" y="99"/>
                      <a:pt x="97" y="99"/>
                    </a:cubicBezTo>
                    <a:cubicBezTo>
                      <a:pt x="91" y="99"/>
                      <a:pt x="88" y="95"/>
                      <a:pt x="88" y="89"/>
                    </a:cubicBezTo>
                    <a:cubicBezTo>
                      <a:pt x="88" y="54"/>
                      <a:pt x="88" y="54"/>
                      <a:pt x="88" y="54"/>
                    </a:cubicBezTo>
                    <a:cubicBezTo>
                      <a:pt x="88" y="35"/>
                      <a:pt x="88" y="35"/>
                      <a:pt x="88" y="35"/>
                    </a:cubicBezTo>
                    <a:cubicBezTo>
                      <a:pt x="83" y="35"/>
                      <a:pt x="83" y="35"/>
                      <a:pt x="83" y="35"/>
                    </a:cubicBezTo>
                    <a:cubicBezTo>
                      <a:pt x="83" y="56"/>
                      <a:pt x="83" y="56"/>
                      <a:pt x="83" y="56"/>
                    </a:cubicBezTo>
                    <a:cubicBezTo>
                      <a:pt x="83" y="94"/>
                      <a:pt x="83" y="94"/>
                      <a:pt x="83" y="94"/>
                    </a:cubicBezTo>
                    <a:cubicBezTo>
                      <a:pt x="83" y="99"/>
                      <a:pt x="83" y="99"/>
                      <a:pt x="83" y="99"/>
                    </a:cubicBezTo>
                    <a:cubicBezTo>
                      <a:pt x="83" y="192"/>
                      <a:pt x="83" y="192"/>
                      <a:pt x="83" y="192"/>
                    </a:cubicBezTo>
                    <a:cubicBezTo>
                      <a:pt x="83" y="199"/>
                      <a:pt x="76" y="205"/>
                      <a:pt x="69" y="205"/>
                    </a:cubicBezTo>
                    <a:cubicBezTo>
                      <a:pt x="62" y="205"/>
                      <a:pt x="57" y="199"/>
                      <a:pt x="57" y="192"/>
                    </a:cubicBezTo>
                    <a:cubicBezTo>
                      <a:pt x="57" y="99"/>
                      <a:pt x="57" y="99"/>
                      <a:pt x="57" y="99"/>
                    </a:cubicBezTo>
                    <a:cubicBezTo>
                      <a:pt x="51" y="99"/>
                      <a:pt x="51" y="99"/>
                      <a:pt x="51" y="99"/>
                    </a:cubicBezTo>
                    <a:cubicBezTo>
                      <a:pt x="51" y="192"/>
                      <a:pt x="51" y="192"/>
                      <a:pt x="51" y="192"/>
                    </a:cubicBezTo>
                    <a:cubicBezTo>
                      <a:pt x="51" y="199"/>
                      <a:pt x="46" y="205"/>
                      <a:pt x="38" y="205"/>
                    </a:cubicBezTo>
                    <a:cubicBezTo>
                      <a:pt x="31" y="205"/>
                      <a:pt x="25" y="199"/>
                      <a:pt x="25" y="192"/>
                    </a:cubicBezTo>
                    <a:cubicBezTo>
                      <a:pt x="25" y="99"/>
                      <a:pt x="25" y="99"/>
                      <a:pt x="25" y="99"/>
                    </a:cubicBezTo>
                    <a:cubicBezTo>
                      <a:pt x="25" y="94"/>
                      <a:pt x="25" y="94"/>
                      <a:pt x="25" y="94"/>
                    </a:cubicBezTo>
                    <a:cubicBezTo>
                      <a:pt x="25" y="56"/>
                      <a:pt x="25" y="56"/>
                      <a:pt x="25" y="56"/>
                    </a:cubicBezTo>
                    <a:cubicBezTo>
                      <a:pt x="25" y="35"/>
                      <a:pt x="25" y="35"/>
                      <a:pt x="25" y="35"/>
                    </a:cubicBezTo>
                    <a:cubicBezTo>
                      <a:pt x="20" y="35"/>
                      <a:pt x="20" y="35"/>
                      <a:pt x="20" y="35"/>
                    </a:cubicBezTo>
                    <a:cubicBezTo>
                      <a:pt x="20" y="54"/>
                      <a:pt x="20" y="54"/>
                      <a:pt x="20" y="54"/>
                    </a:cubicBezTo>
                    <a:cubicBezTo>
                      <a:pt x="20" y="89"/>
                      <a:pt x="20" y="89"/>
                      <a:pt x="20" y="89"/>
                    </a:cubicBezTo>
                    <a:cubicBezTo>
                      <a:pt x="20" y="95"/>
                      <a:pt x="16" y="99"/>
                      <a:pt x="10" y="99"/>
                    </a:cubicBezTo>
                    <a:cubicBezTo>
                      <a:pt x="5" y="99"/>
                      <a:pt x="0" y="95"/>
                      <a:pt x="0" y="89"/>
                    </a:cubicBezTo>
                    <a:cubicBezTo>
                      <a:pt x="0" y="30"/>
                      <a:pt x="0" y="30"/>
                      <a:pt x="0" y="30"/>
                    </a:cubicBezTo>
                    <a:cubicBezTo>
                      <a:pt x="0" y="30"/>
                      <a:pt x="0" y="30"/>
                      <a:pt x="0" y="30"/>
                    </a:cubicBezTo>
                    <a:close/>
                  </a:path>
                </a:pathLst>
              </a:custGeom>
              <a:grpFill/>
              <a:ln>
                <a:noFill/>
              </a:ln>
            </p:spPr>
            <p:txBody>
              <a:bodyPr/>
              <a:lstStyle/>
              <a:p>
                <a:pPr>
                  <a:defRPr/>
                </a:pPr>
                <a:endParaRPr lang="id-ID"/>
              </a:p>
            </p:txBody>
          </p:sp>
        </p:grpSp>
        <p:grpSp>
          <p:nvGrpSpPr>
            <p:cNvPr id="17" name="Group 6"/>
            <p:cNvGrpSpPr/>
            <p:nvPr/>
          </p:nvGrpSpPr>
          <p:grpSpPr>
            <a:xfrm>
              <a:off x="2838053" y="5060834"/>
              <a:ext cx="329593" cy="720805"/>
              <a:chOff x="8683626" y="5418138"/>
              <a:chExt cx="365125" cy="798512"/>
            </a:xfrm>
            <a:solidFill>
              <a:srgbClr val="EE5058"/>
            </a:solidFill>
          </p:grpSpPr>
          <p:sp>
            <p:nvSpPr>
              <p:cNvPr id="116" name="Oval 16"/>
              <p:cNvSpPr>
                <a:spLocks noChangeArrowheads="1"/>
              </p:cNvSpPr>
              <p:nvPr>
                <p:custDataLst>
                  <p:tags r:id="rId72"/>
                </p:custDataLst>
              </p:nvPr>
            </p:nvSpPr>
            <p:spPr bwMode="auto">
              <a:xfrm>
                <a:off x="8793163" y="6076950"/>
                <a:ext cx="142875" cy="139700"/>
              </a:xfrm>
              <a:prstGeom prst="ellipse">
                <a:avLst/>
              </a:prstGeom>
              <a:grpFill/>
              <a:ln>
                <a:noFill/>
              </a:ln>
            </p:spPr>
            <p:txBody>
              <a:bodyPr/>
              <a:lstStyle/>
              <a:p>
                <a:pPr>
                  <a:defRPr/>
                </a:pPr>
                <a:endParaRPr lang="id-ID"/>
              </a:p>
            </p:txBody>
          </p:sp>
          <p:sp>
            <p:nvSpPr>
              <p:cNvPr id="117" name="Freeform 17"/>
              <p:cNvSpPr/>
              <p:nvPr>
                <p:custDataLst>
                  <p:tags r:id="rId73"/>
                </p:custDataLst>
              </p:nvPr>
            </p:nvSpPr>
            <p:spPr bwMode="auto">
              <a:xfrm>
                <a:off x="8683626" y="5418138"/>
                <a:ext cx="365125" cy="635000"/>
              </a:xfrm>
              <a:custGeom>
                <a:avLst/>
                <a:gdLst>
                  <a:gd name="T0" fmla="*/ 1 w 116"/>
                  <a:gd name="T1" fmla="*/ 124 h 201"/>
                  <a:gd name="T2" fmla="*/ 18 w 116"/>
                  <a:gd name="T3" fmla="*/ 178 h 201"/>
                  <a:gd name="T4" fmla="*/ 19 w 116"/>
                  <a:gd name="T5" fmla="*/ 179 h 201"/>
                  <a:gd name="T6" fmla="*/ 47 w 116"/>
                  <a:gd name="T7" fmla="*/ 201 h 201"/>
                  <a:gd name="T8" fmla="*/ 56 w 116"/>
                  <a:gd name="T9" fmla="*/ 201 h 201"/>
                  <a:gd name="T10" fmla="*/ 60 w 116"/>
                  <a:gd name="T11" fmla="*/ 201 h 201"/>
                  <a:gd name="T12" fmla="*/ 68 w 116"/>
                  <a:gd name="T13" fmla="*/ 201 h 201"/>
                  <a:gd name="T14" fmla="*/ 96 w 116"/>
                  <a:gd name="T15" fmla="*/ 179 h 201"/>
                  <a:gd name="T16" fmla="*/ 97 w 116"/>
                  <a:gd name="T17" fmla="*/ 178 h 201"/>
                  <a:gd name="T18" fmla="*/ 114 w 116"/>
                  <a:gd name="T19" fmla="*/ 124 h 201"/>
                  <a:gd name="T20" fmla="*/ 110 w 116"/>
                  <a:gd name="T21" fmla="*/ 113 h 201"/>
                  <a:gd name="T22" fmla="*/ 97 w 116"/>
                  <a:gd name="T23" fmla="*/ 117 h 201"/>
                  <a:gd name="T24" fmla="*/ 82 w 116"/>
                  <a:gd name="T25" fmla="*/ 170 h 201"/>
                  <a:gd name="T26" fmla="*/ 77 w 116"/>
                  <a:gd name="T27" fmla="*/ 170 h 201"/>
                  <a:gd name="T28" fmla="*/ 106 w 116"/>
                  <a:gd name="T29" fmla="*/ 80 h 201"/>
                  <a:gd name="T30" fmla="*/ 83 w 116"/>
                  <a:gd name="T31" fmla="*/ 80 h 201"/>
                  <a:gd name="T32" fmla="*/ 83 w 116"/>
                  <a:gd name="T33" fmla="*/ 10 h 201"/>
                  <a:gd name="T34" fmla="*/ 72 w 116"/>
                  <a:gd name="T35" fmla="*/ 0 h 201"/>
                  <a:gd name="T36" fmla="*/ 62 w 116"/>
                  <a:gd name="T37" fmla="*/ 10 h 201"/>
                  <a:gd name="T38" fmla="*/ 62 w 116"/>
                  <a:gd name="T39" fmla="*/ 80 h 201"/>
                  <a:gd name="T40" fmla="*/ 53 w 116"/>
                  <a:gd name="T41" fmla="*/ 80 h 201"/>
                  <a:gd name="T42" fmla="*/ 53 w 116"/>
                  <a:gd name="T43" fmla="*/ 10 h 201"/>
                  <a:gd name="T44" fmla="*/ 44 w 116"/>
                  <a:gd name="T45" fmla="*/ 0 h 201"/>
                  <a:gd name="T46" fmla="*/ 33 w 116"/>
                  <a:gd name="T47" fmla="*/ 10 h 201"/>
                  <a:gd name="T48" fmla="*/ 33 w 116"/>
                  <a:gd name="T49" fmla="*/ 80 h 201"/>
                  <a:gd name="T50" fmla="*/ 9 w 116"/>
                  <a:gd name="T51" fmla="*/ 80 h 201"/>
                  <a:gd name="T52" fmla="*/ 39 w 116"/>
                  <a:gd name="T53" fmla="*/ 170 h 201"/>
                  <a:gd name="T54" fmla="*/ 34 w 116"/>
                  <a:gd name="T55" fmla="*/ 170 h 201"/>
                  <a:gd name="T56" fmla="*/ 18 w 116"/>
                  <a:gd name="T57" fmla="*/ 117 h 201"/>
                  <a:gd name="T58" fmla="*/ 6 w 116"/>
                  <a:gd name="T59" fmla="*/ 113 h 201"/>
                  <a:gd name="T60" fmla="*/ 1 w 116"/>
                  <a:gd name="T61" fmla="*/ 12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201">
                    <a:moveTo>
                      <a:pt x="1" y="124"/>
                    </a:moveTo>
                    <a:cubicBezTo>
                      <a:pt x="18" y="178"/>
                      <a:pt x="18" y="178"/>
                      <a:pt x="18" y="178"/>
                    </a:cubicBezTo>
                    <a:cubicBezTo>
                      <a:pt x="19" y="179"/>
                      <a:pt x="19" y="179"/>
                      <a:pt x="19" y="179"/>
                    </a:cubicBezTo>
                    <a:cubicBezTo>
                      <a:pt x="25" y="196"/>
                      <a:pt x="41" y="201"/>
                      <a:pt x="47" y="201"/>
                    </a:cubicBezTo>
                    <a:cubicBezTo>
                      <a:pt x="52" y="201"/>
                      <a:pt x="51" y="201"/>
                      <a:pt x="56" y="201"/>
                    </a:cubicBezTo>
                    <a:cubicBezTo>
                      <a:pt x="57" y="201"/>
                      <a:pt x="58" y="201"/>
                      <a:pt x="60" y="201"/>
                    </a:cubicBezTo>
                    <a:cubicBezTo>
                      <a:pt x="64" y="201"/>
                      <a:pt x="63" y="201"/>
                      <a:pt x="68" y="201"/>
                    </a:cubicBezTo>
                    <a:cubicBezTo>
                      <a:pt x="74" y="201"/>
                      <a:pt x="90" y="196"/>
                      <a:pt x="96" y="179"/>
                    </a:cubicBezTo>
                    <a:cubicBezTo>
                      <a:pt x="97" y="178"/>
                      <a:pt x="97" y="178"/>
                      <a:pt x="97" y="178"/>
                    </a:cubicBezTo>
                    <a:cubicBezTo>
                      <a:pt x="114" y="124"/>
                      <a:pt x="114" y="124"/>
                      <a:pt x="114" y="124"/>
                    </a:cubicBezTo>
                    <a:cubicBezTo>
                      <a:pt x="116" y="119"/>
                      <a:pt x="113" y="114"/>
                      <a:pt x="110" y="113"/>
                    </a:cubicBezTo>
                    <a:cubicBezTo>
                      <a:pt x="105" y="111"/>
                      <a:pt x="100" y="114"/>
                      <a:pt x="97" y="117"/>
                    </a:cubicBezTo>
                    <a:cubicBezTo>
                      <a:pt x="82" y="170"/>
                      <a:pt x="82" y="170"/>
                      <a:pt x="82" y="170"/>
                    </a:cubicBezTo>
                    <a:cubicBezTo>
                      <a:pt x="77" y="170"/>
                      <a:pt x="77" y="170"/>
                      <a:pt x="77" y="170"/>
                    </a:cubicBezTo>
                    <a:cubicBezTo>
                      <a:pt x="106" y="80"/>
                      <a:pt x="106" y="80"/>
                      <a:pt x="106" y="80"/>
                    </a:cubicBezTo>
                    <a:cubicBezTo>
                      <a:pt x="83" y="80"/>
                      <a:pt x="83" y="80"/>
                      <a:pt x="83" y="80"/>
                    </a:cubicBezTo>
                    <a:cubicBezTo>
                      <a:pt x="83" y="10"/>
                      <a:pt x="83" y="10"/>
                      <a:pt x="83" y="10"/>
                    </a:cubicBezTo>
                    <a:cubicBezTo>
                      <a:pt x="83" y="4"/>
                      <a:pt x="78" y="0"/>
                      <a:pt x="72" y="0"/>
                    </a:cubicBezTo>
                    <a:cubicBezTo>
                      <a:pt x="66" y="0"/>
                      <a:pt x="62" y="4"/>
                      <a:pt x="62" y="10"/>
                    </a:cubicBezTo>
                    <a:cubicBezTo>
                      <a:pt x="62" y="80"/>
                      <a:pt x="62" y="80"/>
                      <a:pt x="62" y="80"/>
                    </a:cubicBezTo>
                    <a:cubicBezTo>
                      <a:pt x="53" y="80"/>
                      <a:pt x="53" y="80"/>
                      <a:pt x="53" y="80"/>
                    </a:cubicBezTo>
                    <a:cubicBezTo>
                      <a:pt x="53" y="10"/>
                      <a:pt x="53" y="10"/>
                      <a:pt x="53" y="10"/>
                    </a:cubicBezTo>
                    <a:cubicBezTo>
                      <a:pt x="53" y="4"/>
                      <a:pt x="50" y="0"/>
                      <a:pt x="44" y="0"/>
                    </a:cubicBezTo>
                    <a:cubicBezTo>
                      <a:pt x="38" y="0"/>
                      <a:pt x="33" y="4"/>
                      <a:pt x="33" y="10"/>
                    </a:cubicBezTo>
                    <a:cubicBezTo>
                      <a:pt x="33" y="80"/>
                      <a:pt x="33" y="80"/>
                      <a:pt x="33" y="80"/>
                    </a:cubicBezTo>
                    <a:cubicBezTo>
                      <a:pt x="9" y="80"/>
                      <a:pt x="9" y="80"/>
                      <a:pt x="9" y="80"/>
                    </a:cubicBezTo>
                    <a:cubicBezTo>
                      <a:pt x="39" y="170"/>
                      <a:pt x="39" y="170"/>
                      <a:pt x="39" y="170"/>
                    </a:cubicBezTo>
                    <a:cubicBezTo>
                      <a:pt x="34" y="170"/>
                      <a:pt x="34" y="170"/>
                      <a:pt x="34" y="170"/>
                    </a:cubicBezTo>
                    <a:cubicBezTo>
                      <a:pt x="18" y="117"/>
                      <a:pt x="18" y="117"/>
                      <a:pt x="18" y="117"/>
                    </a:cubicBezTo>
                    <a:cubicBezTo>
                      <a:pt x="16" y="114"/>
                      <a:pt x="11" y="111"/>
                      <a:pt x="6" y="113"/>
                    </a:cubicBezTo>
                    <a:cubicBezTo>
                      <a:pt x="2" y="114"/>
                      <a:pt x="0" y="119"/>
                      <a:pt x="1" y="124"/>
                    </a:cubicBezTo>
                    <a:close/>
                  </a:path>
                </a:pathLst>
              </a:custGeom>
              <a:grpFill/>
              <a:ln>
                <a:noFill/>
              </a:ln>
            </p:spPr>
            <p:txBody>
              <a:bodyPr/>
              <a:lstStyle/>
              <a:p>
                <a:pPr>
                  <a:defRPr/>
                </a:pPr>
                <a:endParaRPr lang="id-ID"/>
              </a:p>
            </p:txBody>
          </p:sp>
        </p:grpSp>
        <p:grpSp>
          <p:nvGrpSpPr>
            <p:cNvPr id="19" name="Group 7"/>
            <p:cNvGrpSpPr/>
            <p:nvPr/>
          </p:nvGrpSpPr>
          <p:grpSpPr>
            <a:xfrm>
              <a:off x="3204904" y="1077057"/>
              <a:ext cx="313830" cy="726537"/>
              <a:chOff x="9090026" y="1004888"/>
              <a:chExt cx="347663" cy="804862"/>
            </a:xfrm>
            <a:solidFill>
              <a:srgbClr val="5EA9CA"/>
            </a:solidFill>
          </p:grpSpPr>
          <p:sp>
            <p:nvSpPr>
              <p:cNvPr id="114" name="Freeform 18"/>
              <p:cNvSpPr/>
              <p:nvPr>
                <p:custDataLst>
                  <p:tags r:id="rId70"/>
                </p:custDataLst>
              </p:nvPr>
            </p:nvSpPr>
            <p:spPr bwMode="auto">
              <a:xfrm>
                <a:off x="9201151" y="1004888"/>
                <a:ext cx="144463" cy="144462"/>
              </a:xfrm>
              <a:custGeom>
                <a:avLst/>
                <a:gdLst>
                  <a:gd name="T0" fmla="*/ 46 w 46"/>
                  <a:gd name="T1" fmla="*/ 24 h 46"/>
                  <a:gd name="T2" fmla="*/ 24 w 46"/>
                  <a:gd name="T3" fmla="*/ 0 h 46"/>
                  <a:gd name="T4" fmla="*/ 0 w 46"/>
                  <a:gd name="T5" fmla="*/ 22 h 46"/>
                  <a:gd name="T6" fmla="*/ 22 w 46"/>
                  <a:gd name="T7" fmla="*/ 45 h 46"/>
                  <a:gd name="T8" fmla="*/ 46 w 46"/>
                  <a:gd name="T9" fmla="*/ 24 h 46"/>
                </a:gdLst>
                <a:ahLst/>
                <a:cxnLst>
                  <a:cxn ang="0">
                    <a:pos x="T0" y="T1"/>
                  </a:cxn>
                  <a:cxn ang="0">
                    <a:pos x="T2" y="T3"/>
                  </a:cxn>
                  <a:cxn ang="0">
                    <a:pos x="T4" y="T5"/>
                  </a:cxn>
                  <a:cxn ang="0">
                    <a:pos x="T6" y="T7"/>
                  </a:cxn>
                  <a:cxn ang="0">
                    <a:pos x="T8" y="T9"/>
                  </a:cxn>
                </a:cxnLst>
                <a:rect l="0" t="0" r="r" b="b"/>
                <a:pathLst>
                  <a:path w="46" h="46">
                    <a:moveTo>
                      <a:pt x="46" y="24"/>
                    </a:moveTo>
                    <a:cubicBezTo>
                      <a:pt x="46" y="11"/>
                      <a:pt x="36" y="1"/>
                      <a:pt x="24" y="0"/>
                    </a:cubicBezTo>
                    <a:cubicBezTo>
                      <a:pt x="11" y="0"/>
                      <a:pt x="1" y="10"/>
                      <a:pt x="0" y="22"/>
                    </a:cubicBezTo>
                    <a:cubicBezTo>
                      <a:pt x="0" y="34"/>
                      <a:pt x="10" y="45"/>
                      <a:pt x="22" y="45"/>
                    </a:cubicBezTo>
                    <a:cubicBezTo>
                      <a:pt x="35" y="46"/>
                      <a:pt x="45" y="36"/>
                      <a:pt x="46" y="24"/>
                    </a:cubicBezTo>
                    <a:close/>
                  </a:path>
                </a:pathLst>
              </a:custGeom>
              <a:grpFill/>
              <a:ln>
                <a:noFill/>
              </a:ln>
            </p:spPr>
            <p:txBody>
              <a:bodyPr/>
              <a:lstStyle/>
              <a:p>
                <a:pPr>
                  <a:defRPr/>
                </a:pPr>
                <a:endParaRPr lang="id-ID"/>
              </a:p>
            </p:txBody>
          </p:sp>
          <p:sp>
            <p:nvSpPr>
              <p:cNvPr id="115" name="Freeform 19"/>
              <p:cNvSpPr/>
              <p:nvPr>
                <p:custDataLst>
                  <p:tags r:id="rId71"/>
                </p:custDataLst>
              </p:nvPr>
            </p:nvSpPr>
            <p:spPr bwMode="auto">
              <a:xfrm>
                <a:off x="9090026" y="1158875"/>
                <a:ext cx="347663" cy="650875"/>
              </a:xfrm>
              <a:custGeom>
                <a:avLst/>
                <a:gdLst>
                  <a:gd name="T0" fmla="*/ 2 w 110"/>
                  <a:gd name="T1" fmla="*/ 28 h 206"/>
                  <a:gd name="T2" fmla="*/ 34 w 110"/>
                  <a:gd name="T3" fmla="*/ 0 h 206"/>
                  <a:gd name="T4" fmla="*/ 65 w 110"/>
                  <a:gd name="T5" fmla="*/ 1 h 206"/>
                  <a:gd name="T6" fmla="*/ 68 w 110"/>
                  <a:gd name="T7" fmla="*/ 1 h 206"/>
                  <a:gd name="T8" fmla="*/ 80 w 110"/>
                  <a:gd name="T9" fmla="*/ 2 h 206"/>
                  <a:gd name="T10" fmla="*/ 110 w 110"/>
                  <a:gd name="T11" fmla="*/ 32 h 206"/>
                  <a:gd name="T12" fmla="*/ 110 w 110"/>
                  <a:gd name="T13" fmla="*/ 32 h 206"/>
                  <a:gd name="T14" fmla="*/ 108 w 110"/>
                  <a:gd name="T15" fmla="*/ 92 h 206"/>
                  <a:gd name="T16" fmla="*/ 98 w 110"/>
                  <a:gd name="T17" fmla="*/ 101 h 206"/>
                  <a:gd name="T18" fmla="*/ 88 w 110"/>
                  <a:gd name="T19" fmla="*/ 91 h 206"/>
                  <a:gd name="T20" fmla="*/ 89 w 110"/>
                  <a:gd name="T21" fmla="*/ 56 h 206"/>
                  <a:gd name="T22" fmla="*/ 90 w 110"/>
                  <a:gd name="T23" fmla="*/ 36 h 206"/>
                  <a:gd name="T24" fmla="*/ 85 w 110"/>
                  <a:gd name="T25" fmla="*/ 36 h 206"/>
                  <a:gd name="T26" fmla="*/ 84 w 110"/>
                  <a:gd name="T27" fmla="*/ 58 h 206"/>
                  <a:gd name="T28" fmla="*/ 83 w 110"/>
                  <a:gd name="T29" fmla="*/ 96 h 206"/>
                  <a:gd name="T30" fmla="*/ 83 w 110"/>
                  <a:gd name="T31" fmla="*/ 101 h 206"/>
                  <a:gd name="T32" fmla="*/ 79 w 110"/>
                  <a:gd name="T33" fmla="*/ 193 h 206"/>
                  <a:gd name="T34" fmla="*/ 65 w 110"/>
                  <a:gd name="T35" fmla="*/ 206 h 206"/>
                  <a:gd name="T36" fmla="*/ 54 w 110"/>
                  <a:gd name="T37" fmla="*/ 192 h 206"/>
                  <a:gd name="T38" fmla="*/ 57 w 110"/>
                  <a:gd name="T39" fmla="*/ 100 h 206"/>
                  <a:gd name="T40" fmla="*/ 51 w 110"/>
                  <a:gd name="T41" fmla="*/ 99 h 206"/>
                  <a:gd name="T42" fmla="*/ 47 w 110"/>
                  <a:gd name="T43" fmla="*/ 192 h 206"/>
                  <a:gd name="T44" fmla="*/ 35 w 110"/>
                  <a:gd name="T45" fmla="*/ 205 h 206"/>
                  <a:gd name="T46" fmla="*/ 21 w 110"/>
                  <a:gd name="T47" fmla="*/ 191 h 206"/>
                  <a:gd name="T48" fmla="*/ 25 w 110"/>
                  <a:gd name="T49" fmla="*/ 99 h 206"/>
                  <a:gd name="T50" fmla="*/ 25 w 110"/>
                  <a:gd name="T51" fmla="*/ 94 h 206"/>
                  <a:gd name="T52" fmla="*/ 26 w 110"/>
                  <a:gd name="T53" fmla="*/ 56 h 206"/>
                  <a:gd name="T54" fmla="*/ 27 w 110"/>
                  <a:gd name="T55" fmla="*/ 34 h 206"/>
                  <a:gd name="T56" fmla="*/ 22 w 110"/>
                  <a:gd name="T57" fmla="*/ 34 h 206"/>
                  <a:gd name="T58" fmla="*/ 21 w 110"/>
                  <a:gd name="T59" fmla="*/ 53 h 206"/>
                  <a:gd name="T60" fmla="*/ 20 w 110"/>
                  <a:gd name="T61" fmla="*/ 89 h 206"/>
                  <a:gd name="T62" fmla="*/ 10 w 110"/>
                  <a:gd name="T63" fmla="*/ 98 h 206"/>
                  <a:gd name="T64" fmla="*/ 0 w 110"/>
                  <a:gd name="T65" fmla="*/ 88 h 206"/>
                  <a:gd name="T66" fmla="*/ 2 w 110"/>
                  <a:gd name="T67" fmla="*/ 28 h 206"/>
                  <a:gd name="T68" fmla="*/ 2 w 110"/>
                  <a:gd name="T69" fmla="*/ 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206">
                    <a:moveTo>
                      <a:pt x="2" y="28"/>
                    </a:moveTo>
                    <a:cubicBezTo>
                      <a:pt x="3" y="13"/>
                      <a:pt x="18" y="0"/>
                      <a:pt x="34" y="0"/>
                    </a:cubicBezTo>
                    <a:cubicBezTo>
                      <a:pt x="65" y="1"/>
                      <a:pt x="65" y="1"/>
                      <a:pt x="65" y="1"/>
                    </a:cubicBezTo>
                    <a:cubicBezTo>
                      <a:pt x="68" y="1"/>
                      <a:pt x="68" y="1"/>
                      <a:pt x="68" y="1"/>
                    </a:cubicBezTo>
                    <a:cubicBezTo>
                      <a:pt x="80" y="2"/>
                      <a:pt x="80" y="2"/>
                      <a:pt x="80" y="2"/>
                    </a:cubicBezTo>
                    <a:cubicBezTo>
                      <a:pt x="96" y="2"/>
                      <a:pt x="110" y="16"/>
                      <a:pt x="110" y="32"/>
                    </a:cubicBezTo>
                    <a:cubicBezTo>
                      <a:pt x="110" y="32"/>
                      <a:pt x="110" y="32"/>
                      <a:pt x="110" y="32"/>
                    </a:cubicBezTo>
                    <a:cubicBezTo>
                      <a:pt x="108" y="92"/>
                      <a:pt x="108" y="92"/>
                      <a:pt x="108" y="92"/>
                    </a:cubicBezTo>
                    <a:cubicBezTo>
                      <a:pt x="108" y="98"/>
                      <a:pt x="102" y="101"/>
                      <a:pt x="98" y="101"/>
                    </a:cubicBezTo>
                    <a:cubicBezTo>
                      <a:pt x="91" y="101"/>
                      <a:pt x="88" y="97"/>
                      <a:pt x="88" y="91"/>
                    </a:cubicBezTo>
                    <a:cubicBezTo>
                      <a:pt x="89" y="56"/>
                      <a:pt x="89" y="56"/>
                      <a:pt x="89" y="56"/>
                    </a:cubicBezTo>
                    <a:cubicBezTo>
                      <a:pt x="90" y="36"/>
                      <a:pt x="90" y="36"/>
                      <a:pt x="90" y="36"/>
                    </a:cubicBezTo>
                    <a:cubicBezTo>
                      <a:pt x="85" y="36"/>
                      <a:pt x="85" y="36"/>
                      <a:pt x="85" y="36"/>
                    </a:cubicBezTo>
                    <a:cubicBezTo>
                      <a:pt x="84" y="58"/>
                      <a:pt x="84" y="58"/>
                      <a:pt x="84" y="58"/>
                    </a:cubicBezTo>
                    <a:cubicBezTo>
                      <a:pt x="83" y="96"/>
                      <a:pt x="83" y="96"/>
                      <a:pt x="83" y="96"/>
                    </a:cubicBezTo>
                    <a:cubicBezTo>
                      <a:pt x="83" y="101"/>
                      <a:pt x="83" y="101"/>
                      <a:pt x="83" y="101"/>
                    </a:cubicBezTo>
                    <a:cubicBezTo>
                      <a:pt x="79" y="193"/>
                      <a:pt x="79" y="193"/>
                      <a:pt x="79" y="193"/>
                    </a:cubicBezTo>
                    <a:cubicBezTo>
                      <a:pt x="79" y="200"/>
                      <a:pt x="73" y="206"/>
                      <a:pt x="65" y="206"/>
                    </a:cubicBezTo>
                    <a:cubicBezTo>
                      <a:pt x="58" y="206"/>
                      <a:pt x="53" y="199"/>
                      <a:pt x="54" y="192"/>
                    </a:cubicBezTo>
                    <a:cubicBezTo>
                      <a:pt x="57" y="100"/>
                      <a:pt x="57" y="100"/>
                      <a:pt x="57" y="100"/>
                    </a:cubicBezTo>
                    <a:cubicBezTo>
                      <a:pt x="51" y="99"/>
                      <a:pt x="51" y="99"/>
                      <a:pt x="51" y="99"/>
                    </a:cubicBezTo>
                    <a:cubicBezTo>
                      <a:pt x="47" y="192"/>
                      <a:pt x="47" y="192"/>
                      <a:pt x="47" y="192"/>
                    </a:cubicBezTo>
                    <a:cubicBezTo>
                      <a:pt x="47" y="199"/>
                      <a:pt x="42" y="205"/>
                      <a:pt x="35" y="205"/>
                    </a:cubicBezTo>
                    <a:cubicBezTo>
                      <a:pt x="27" y="205"/>
                      <a:pt x="21" y="198"/>
                      <a:pt x="21" y="191"/>
                    </a:cubicBezTo>
                    <a:cubicBezTo>
                      <a:pt x="25" y="99"/>
                      <a:pt x="25" y="99"/>
                      <a:pt x="25" y="99"/>
                    </a:cubicBezTo>
                    <a:cubicBezTo>
                      <a:pt x="25" y="94"/>
                      <a:pt x="25" y="94"/>
                      <a:pt x="25" y="94"/>
                    </a:cubicBezTo>
                    <a:cubicBezTo>
                      <a:pt x="26" y="56"/>
                      <a:pt x="26" y="56"/>
                      <a:pt x="26" y="56"/>
                    </a:cubicBezTo>
                    <a:cubicBezTo>
                      <a:pt x="27" y="34"/>
                      <a:pt x="27" y="34"/>
                      <a:pt x="27" y="34"/>
                    </a:cubicBezTo>
                    <a:cubicBezTo>
                      <a:pt x="22" y="34"/>
                      <a:pt x="22" y="34"/>
                      <a:pt x="22" y="34"/>
                    </a:cubicBezTo>
                    <a:cubicBezTo>
                      <a:pt x="21" y="53"/>
                      <a:pt x="21" y="53"/>
                      <a:pt x="21" y="53"/>
                    </a:cubicBezTo>
                    <a:cubicBezTo>
                      <a:pt x="20" y="89"/>
                      <a:pt x="20" y="89"/>
                      <a:pt x="20" y="89"/>
                    </a:cubicBezTo>
                    <a:cubicBezTo>
                      <a:pt x="20" y="95"/>
                      <a:pt x="16" y="98"/>
                      <a:pt x="10" y="98"/>
                    </a:cubicBezTo>
                    <a:cubicBezTo>
                      <a:pt x="5" y="98"/>
                      <a:pt x="0" y="94"/>
                      <a:pt x="0" y="88"/>
                    </a:cubicBezTo>
                    <a:cubicBezTo>
                      <a:pt x="2" y="28"/>
                      <a:pt x="2" y="28"/>
                      <a:pt x="2" y="28"/>
                    </a:cubicBezTo>
                    <a:cubicBezTo>
                      <a:pt x="2" y="28"/>
                      <a:pt x="2" y="28"/>
                      <a:pt x="2" y="28"/>
                    </a:cubicBezTo>
                    <a:close/>
                  </a:path>
                </a:pathLst>
              </a:custGeom>
              <a:grpFill/>
              <a:ln>
                <a:noFill/>
              </a:ln>
            </p:spPr>
            <p:txBody>
              <a:bodyPr/>
              <a:lstStyle/>
              <a:p>
                <a:pPr>
                  <a:defRPr/>
                </a:pPr>
                <a:endParaRPr lang="id-ID"/>
              </a:p>
            </p:txBody>
          </p:sp>
        </p:grpSp>
        <p:grpSp>
          <p:nvGrpSpPr>
            <p:cNvPr id="25" name="Group 8"/>
            <p:cNvGrpSpPr/>
            <p:nvPr/>
          </p:nvGrpSpPr>
          <p:grpSpPr>
            <a:xfrm>
              <a:off x="2145907" y="1120048"/>
              <a:ext cx="378315" cy="720805"/>
              <a:chOff x="7916863" y="1052513"/>
              <a:chExt cx="419100" cy="798512"/>
            </a:xfrm>
            <a:solidFill>
              <a:srgbClr val="5EA9CA"/>
            </a:solidFill>
          </p:grpSpPr>
          <p:sp>
            <p:nvSpPr>
              <p:cNvPr id="112" name="Freeform 20"/>
              <p:cNvSpPr/>
              <p:nvPr>
                <p:custDataLst>
                  <p:tags r:id="rId68"/>
                </p:custDataLst>
              </p:nvPr>
            </p:nvSpPr>
            <p:spPr bwMode="auto">
              <a:xfrm>
                <a:off x="7956551" y="1052513"/>
                <a:ext cx="161925" cy="157162"/>
              </a:xfrm>
              <a:custGeom>
                <a:avLst/>
                <a:gdLst>
                  <a:gd name="T0" fmla="*/ 48 w 51"/>
                  <a:gd name="T1" fmla="*/ 18 h 50"/>
                  <a:gd name="T2" fmla="*/ 19 w 51"/>
                  <a:gd name="T3" fmla="*/ 4 h 50"/>
                  <a:gd name="T4" fmla="*/ 4 w 51"/>
                  <a:gd name="T5" fmla="*/ 32 h 50"/>
                  <a:gd name="T6" fmla="*/ 33 w 51"/>
                  <a:gd name="T7" fmla="*/ 47 h 50"/>
                  <a:gd name="T8" fmla="*/ 48 w 51"/>
                  <a:gd name="T9" fmla="*/ 18 h 50"/>
                </a:gdLst>
                <a:ahLst/>
                <a:cxnLst>
                  <a:cxn ang="0">
                    <a:pos x="T0" y="T1"/>
                  </a:cxn>
                  <a:cxn ang="0">
                    <a:pos x="T2" y="T3"/>
                  </a:cxn>
                  <a:cxn ang="0">
                    <a:pos x="T4" y="T5"/>
                  </a:cxn>
                  <a:cxn ang="0">
                    <a:pos x="T6" y="T7"/>
                  </a:cxn>
                  <a:cxn ang="0">
                    <a:pos x="T8" y="T9"/>
                  </a:cxn>
                </a:cxnLst>
                <a:rect l="0" t="0" r="r" b="b"/>
                <a:pathLst>
                  <a:path w="51" h="50">
                    <a:moveTo>
                      <a:pt x="48" y="18"/>
                    </a:moveTo>
                    <a:cubicBezTo>
                      <a:pt x="44" y="7"/>
                      <a:pt x="31" y="0"/>
                      <a:pt x="19" y="4"/>
                    </a:cubicBezTo>
                    <a:cubicBezTo>
                      <a:pt x="7" y="7"/>
                      <a:pt x="0" y="20"/>
                      <a:pt x="4" y="32"/>
                    </a:cubicBezTo>
                    <a:cubicBezTo>
                      <a:pt x="8" y="44"/>
                      <a:pt x="21" y="50"/>
                      <a:pt x="33" y="47"/>
                    </a:cubicBezTo>
                    <a:cubicBezTo>
                      <a:pt x="45" y="43"/>
                      <a:pt x="51" y="30"/>
                      <a:pt x="48" y="18"/>
                    </a:cubicBezTo>
                    <a:close/>
                  </a:path>
                </a:pathLst>
              </a:custGeom>
              <a:grpFill/>
              <a:ln>
                <a:noFill/>
              </a:ln>
            </p:spPr>
            <p:txBody>
              <a:bodyPr/>
              <a:lstStyle/>
              <a:p>
                <a:pPr>
                  <a:defRPr/>
                </a:pPr>
                <a:endParaRPr lang="id-ID"/>
              </a:p>
            </p:txBody>
          </p:sp>
          <p:sp>
            <p:nvSpPr>
              <p:cNvPr id="113" name="Freeform 21"/>
              <p:cNvSpPr/>
              <p:nvPr>
                <p:custDataLst>
                  <p:tags r:id="rId69"/>
                </p:custDataLst>
              </p:nvPr>
            </p:nvSpPr>
            <p:spPr bwMode="auto">
              <a:xfrm>
                <a:off x="7916863" y="1177925"/>
                <a:ext cx="419100" cy="673100"/>
              </a:xfrm>
              <a:custGeom>
                <a:avLst/>
                <a:gdLst>
                  <a:gd name="T0" fmla="*/ 4 w 133"/>
                  <a:gd name="T1" fmla="*/ 55 h 213"/>
                  <a:gd name="T2" fmla="*/ 25 w 133"/>
                  <a:gd name="T3" fmla="*/ 18 h 213"/>
                  <a:gd name="T4" fmla="*/ 55 w 133"/>
                  <a:gd name="T5" fmla="*/ 9 h 213"/>
                  <a:gd name="T6" fmla="*/ 57 w 133"/>
                  <a:gd name="T7" fmla="*/ 8 h 213"/>
                  <a:gd name="T8" fmla="*/ 69 w 133"/>
                  <a:gd name="T9" fmla="*/ 5 h 213"/>
                  <a:gd name="T10" fmla="*/ 107 w 133"/>
                  <a:gd name="T11" fmla="*/ 23 h 213"/>
                  <a:gd name="T12" fmla="*/ 107 w 133"/>
                  <a:gd name="T13" fmla="*/ 23 h 213"/>
                  <a:gd name="T14" fmla="*/ 125 w 133"/>
                  <a:gd name="T15" fmla="*/ 80 h 213"/>
                  <a:gd name="T16" fmla="*/ 118 w 133"/>
                  <a:gd name="T17" fmla="*/ 93 h 213"/>
                  <a:gd name="T18" fmla="*/ 106 w 133"/>
                  <a:gd name="T19" fmla="*/ 86 h 213"/>
                  <a:gd name="T20" fmla="*/ 95 w 133"/>
                  <a:gd name="T21" fmla="*/ 52 h 213"/>
                  <a:gd name="T22" fmla="*/ 90 w 133"/>
                  <a:gd name="T23" fmla="*/ 34 h 213"/>
                  <a:gd name="T24" fmla="*/ 85 w 133"/>
                  <a:gd name="T25" fmla="*/ 35 h 213"/>
                  <a:gd name="T26" fmla="*/ 91 w 133"/>
                  <a:gd name="T27" fmla="*/ 56 h 213"/>
                  <a:gd name="T28" fmla="*/ 102 w 133"/>
                  <a:gd name="T29" fmla="*/ 92 h 213"/>
                  <a:gd name="T30" fmla="*/ 104 w 133"/>
                  <a:gd name="T31" fmla="*/ 97 h 213"/>
                  <a:gd name="T32" fmla="*/ 131 w 133"/>
                  <a:gd name="T33" fmla="*/ 185 h 213"/>
                  <a:gd name="T34" fmla="*/ 122 w 133"/>
                  <a:gd name="T35" fmla="*/ 202 h 213"/>
                  <a:gd name="T36" fmla="*/ 106 w 133"/>
                  <a:gd name="T37" fmla="*/ 193 h 213"/>
                  <a:gd name="T38" fmla="*/ 79 w 133"/>
                  <a:gd name="T39" fmla="*/ 105 h 213"/>
                  <a:gd name="T40" fmla="*/ 73 w 133"/>
                  <a:gd name="T41" fmla="*/ 106 h 213"/>
                  <a:gd name="T42" fmla="*/ 101 w 133"/>
                  <a:gd name="T43" fmla="*/ 195 h 213"/>
                  <a:gd name="T44" fmla="*/ 93 w 133"/>
                  <a:gd name="T45" fmla="*/ 211 h 213"/>
                  <a:gd name="T46" fmla="*/ 76 w 133"/>
                  <a:gd name="T47" fmla="*/ 202 h 213"/>
                  <a:gd name="T48" fmla="*/ 48 w 133"/>
                  <a:gd name="T49" fmla="*/ 114 h 213"/>
                  <a:gd name="T50" fmla="*/ 47 w 133"/>
                  <a:gd name="T51" fmla="*/ 109 h 213"/>
                  <a:gd name="T52" fmla="*/ 36 w 133"/>
                  <a:gd name="T53" fmla="*/ 73 h 213"/>
                  <a:gd name="T54" fmla="*/ 29 w 133"/>
                  <a:gd name="T55" fmla="*/ 52 h 213"/>
                  <a:gd name="T56" fmla="*/ 25 w 133"/>
                  <a:gd name="T57" fmla="*/ 54 h 213"/>
                  <a:gd name="T58" fmla="*/ 30 w 133"/>
                  <a:gd name="T59" fmla="*/ 73 h 213"/>
                  <a:gd name="T60" fmla="*/ 41 w 133"/>
                  <a:gd name="T61" fmla="*/ 106 h 213"/>
                  <a:gd name="T62" fmla="*/ 34 w 133"/>
                  <a:gd name="T63" fmla="*/ 118 h 213"/>
                  <a:gd name="T64" fmla="*/ 22 w 133"/>
                  <a:gd name="T65" fmla="*/ 112 h 213"/>
                  <a:gd name="T66" fmla="*/ 4 w 133"/>
                  <a:gd name="T67" fmla="*/ 55 h 213"/>
                  <a:gd name="T68" fmla="*/ 4 w 133"/>
                  <a:gd name="T69" fmla="*/ 5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 h="213">
                    <a:moveTo>
                      <a:pt x="4" y="55"/>
                    </a:moveTo>
                    <a:cubicBezTo>
                      <a:pt x="0" y="40"/>
                      <a:pt x="10" y="23"/>
                      <a:pt x="25" y="18"/>
                    </a:cubicBezTo>
                    <a:cubicBezTo>
                      <a:pt x="55" y="9"/>
                      <a:pt x="55" y="9"/>
                      <a:pt x="55" y="9"/>
                    </a:cubicBezTo>
                    <a:cubicBezTo>
                      <a:pt x="57" y="8"/>
                      <a:pt x="57" y="8"/>
                      <a:pt x="57" y="8"/>
                    </a:cubicBezTo>
                    <a:cubicBezTo>
                      <a:pt x="69" y="5"/>
                      <a:pt x="69" y="5"/>
                      <a:pt x="69" y="5"/>
                    </a:cubicBezTo>
                    <a:cubicBezTo>
                      <a:pt x="84" y="0"/>
                      <a:pt x="102" y="8"/>
                      <a:pt x="107" y="23"/>
                    </a:cubicBezTo>
                    <a:cubicBezTo>
                      <a:pt x="107" y="23"/>
                      <a:pt x="107" y="23"/>
                      <a:pt x="107" y="23"/>
                    </a:cubicBezTo>
                    <a:cubicBezTo>
                      <a:pt x="125" y="80"/>
                      <a:pt x="125" y="80"/>
                      <a:pt x="125" y="80"/>
                    </a:cubicBezTo>
                    <a:cubicBezTo>
                      <a:pt x="126" y="86"/>
                      <a:pt x="123" y="91"/>
                      <a:pt x="118" y="93"/>
                    </a:cubicBezTo>
                    <a:cubicBezTo>
                      <a:pt x="112" y="94"/>
                      <a:pt x="108" y="92"/>
                      <a:pt x="106" y="86"/>
                    </a:cubicBezTo>
                    <a:cubicBezTo>
                      <a:pt x="95" y="52"/>
                      <a:pt x="95" y="52"/>
                      <a:pt x="95" y="52"/>
                    </a:cubicBezTo>
                    <a:cubicBezTo>
                      <a:pt x="90" y="34"/>
                      <a:pt x="90" y="34"/>
                      <a:pt x="90" y="34"/>
                    </a:cubicBezTo>
                    <a:cubicBezTo>
                      <a:pt x="85" y="35"/>
                      <a:pt x="85" y="35"/>
                      <a:pt x="85" y="35"/>
                    </a:cubicBezTo>
                    <a:cubicBezTo>
                      <a:pt x="91" y="56"/>
                      <a:pt x="91" y="56"/>
                      <a:pt x="91" y="56"/>
                    </a:cubicBezTo>
                    <a:cubicBezTo>
                      <a:pt x="102" y="92"/>
                      <a:pt x="102" y="92"/>
                      <a:pt x="102" y="92"/>
                    </a:cubicBezTo>
                    <a:cubicBezTo>
                      <a:pt x="104" y="97"/>
                      <a:pt x="104" y="97"/>
                      <a:pt x="104" y="97"/>
                    </a:cubicBezTo>
                    <a:cubicBezTo>
                      <a:pt x="131" y="185"/>
                      <a:pt x="131" y="185"/>
                      <a:pt x="131" y="185"/>
                    </a:cubicBezTo>
                    <a:cubicBezTo>
                      <a:pt x="133" y="192"/>
                      <a:pt x="129" y="200"/>
                      <a:pt x="122" y="202"/>
                    </a:cubicBezTo>
                    <a:cubicBezTo>
                      <a:pt x="115" y="204"/>
                      <a:pt x="109" y="200"/>
                      <a:pt x="106" y="193"/>
                    </a:cubicBezTo>
                    <a:cubicBezTo>
                      <a:pt x="79" y="105"/>
                      <a:pt x="79" y="105"/>
                      <a:pt x="79" y="105"/>
                    </a:cubicBezTo>
                    <a:cubicBezTo>
                      <a:pt x="73" y="106"/>
                      <a:pt x="73" y="106"/>
                      <a:pt x="73" y="106"/>
                    </a:cubicBezTo>
                    <a:cubicBezTo>
                      <a:pt x="101" y="195"/>
                      <a:pt x="101" y="195"/>
                      <a:pt x="101" y="195"/>
                    </a:cubicBezTo>
                    <a:cubicBezTo>
                      <a:pt x="103" y="202"/>
                      <a:pt x="100" y="209"/>
                      <a:pt x="93" y="211"/>
                    </a:cubicBezTo>
                    <a:cubicBezTo>
                      <a:pt x="86" y="213"/>
                      <a:pt x="78" y="209"/>
                      <a:pt x="76" y="202"/>
                    </a:cubicBezTo>
                    <a:cubicBezTo>
                      <a:pt x="48" y="114"/>
                      <a:pt x="48" y="114"/>
                      <a:pt x="48" y="114"/>
                    </a:cubicBezTo>
                    <a:cubicBezTo>
                      <a:pt x="47" y="109"/>
                      <a:pt x="47" y="109"/>
                      <a:pt x="47" y="109"/>
                    </a:cubicBezTo>
                    <a:cubicBezTo>
                      <a:pt x="36" y="73"/>
                      <a:pt x="36" y="73"/>
                      <a:pt x="36" y="73"/>
                    </a:cubicBezTo>
                    <a:cubicBezTo>
                      <a:pt x="29" y="52"/>
                      <a:pt x="29" y="52"/>
                      <a:pt x="29" y="52"/>
                    </a:cubicBezTo>
                    <a:cubicBezTo>
                      <a:pt x="25" y="54"/>
                      <a:pt x="25" y="54"/>
                      <a:pt x="25" y="54"/>
                    </a:cubicBezTo>
                    <a:cubicBezTo>
                      <a:pt x="30" y="73"/>
                      <a:pt x="30" y="73"/>
                      <a:pt x="30" y="73"/>
                    </a:cubicBezTo>
                    <a:cubicBezTo>
                      <a:pt x="41" y="106"/>
                      <a:pt x="41" y="106"/>
                      <a:pt x="41" y="106"/>
                    </a:cubicBezTo>
                    <a:cubicBezTo>
                      <a:pt x="43" y="112"/>
                      <a:pt x="40" y="117"/>
                      <a:pt x="34" y="118"/>
                    </a:cubicBezTo>
                    <a:cubicBezTo>
                      <a:pt x="30" y="120"/>
                      <a:pt x="24" y="118"/>
                      <a:pt x="22" y="112"/>
                    </a:cubicBezTo>
                    <a:cubicBezTo>
                      <a:pt x="4" y="55"/>
                      <a:pt x="4" y="55"/>
                      <a:pt x="4" y="55"/>
                    </a:cubicBezTo>
                    <a:cubicBezTo>
                      <a:pt x="4" y="55"/>
                      <a:pt x="4" y="55"/>
                      <a:pt x="4" y="55"/>
                    </a:cubicBezTo>
                    <a:close/>
                  </a:path>
                </a:pathLst>
              </a:custGeom>
              <a:grpFill/>
              <a:ln>
                <a:noFill/>
              </a:ln>
            </p:spPr>
            <p:txBody>
              <a:bodyPr/>
              <a:lstStyle/>
              <a:p>
                <a:pPr>
                  <a:defRPr/>
                </a:pPr>
                <a:endParaRPr lang="id-ID"/>
              </a:p>
            </p:txBody>
          </p:sp>
        </p:grpSp>
        <p:grpSp>
          <p:nvGrpSpPr>
            <p:cNvPr id="26" name="Group 9"/>
            <p:cNvGrpSpPr/>
            <p:nvPr/>
          </p:nvGrpSpPr>
          <p:grpSpPr>
            <a:xfrm>
              <a:off x="2512759" y="1054129"/>
              <a:ext cx="310964" cy="726537"/>
              <a:chOff x="8323263" y="979488"/>
              <a:chExt cx="344488" cy="804862"/>
            </a:xfrm>
            <a:solidFill>
              <a:srgbClr val="5EA9CA"/>
            </a:solidFill>
          </p:grpSpPr>
          <p:sp>
            <p:nvSpPr>
              <p:cNvPr id="110" name="Freeform 22"/>
              <p:cNvSpPr/>
              <p:nvPr>
                <p:custDataLst>
                  <p:tags r:id="rId66"/>
                </p:custDataLst>
              </p:nvPr>
            </p:nvSpPr>
            <p:spPr bwMode="auto">
              <a:xfrm>
                <a:off x="8418513" y="979488"/>
                <a:ext cx="144463" cy="141287"/>
              </a:xfrm>
              <a:custGeom>
                <a:avLst/>
                <a:gdLst>
                  <a:gd name="T0" fmla="*/ 46 w 46"/>
                  <a:gd name="T1" fmla="*/ 22 h 45"/>
                  <a:gd name="T2" fmla="*/ 23 w 46"/>
                  <a:gd name="T3" fmla="*/ 0 h 45"/>
                  <a:gd name="T4" fmla="*/ 1 w 46"/>
                  <a:gd name="T5" fmla="*/ 23 h 45"/>
                  <a:gd name="T6" fmla="*/ 24 w 46"/>
                  <a:gd name="T7" fmla="*/ 45 h 45"/>
                  <a:gd name="T8" fmla="*/ 46 w 46"/>
                  <a:gd name="T9" fmla="*/ 22 h 45"/>
                </a:gdLst>
                <a:ahLst/>
                <a:cxnLst>
                  <a:cxn ang="0">
                    <a:pos x="T0" y="T1"/>
                  </a:cxn>
                  <a:cxn ang="0">
                    <a:pos x="T2" y="T3"/>
                  </a:cxn>
                  <a:cxn ang="0">
                    <a:pos x="T4" y="T5"/>
                  </a:cxn>
                  <a:cxn ang="0">
                    <a:pos x="T6" y="T7"/>
                  </a:cxn>
                  <a:cxn ang="0">
                    <a:pos x="T8" y="T9"/>
                  </a:cxn>
                </a:cxnLst>
                <a:rect l="0" t="0" r="r" b="b"/>
                <a:pathLst>
                  <a:path w="46" h="45">
                    <a:moveTo>
                      <a:pt x="46" y="22"/>
                    </a:moveTo>
                    <a:cubicBezTo>
                      <a:pt x="46" y="10"/>
                      <a:pt x="36" y="0"/>
                      <a:pt x="23" y="0"/>
                    </a:cubicBezTo>
                    <a:cubicBezTo>
                      <a:pt x="10" y="0"/>
                      <a:pt x="0" y="10"/>
                      <a:pt x="1" y="23"/>
                    </a:cubicBezTo>
                    <a:cubicBezTo>
                      <a:pt x="1" y="35"/>
                      <a:pt x="11" y="45"/>
                      <a:pt x="24" y="45"/>
                    </a:cubicBezTo>
                    <a:cubicBezTo>
                      <a:pt x="36" y="45"/>
                      <a:pt x="46" y="35"/>
                      <a:pt x="46" y="22"/>
                    </a:cubicBezTo>
                    <a:close/>
                  </a:path>
                </a:pathLst>
              </a:custGeom>
              <a:grpFill/>
              <a:ln>
                <a:noFill/>
              </a:ln>
            </p:spPr>
            <p:txBody>
              <a:bodyPr/>
              <a:lstStyle/>
              <a:p>
                <a:pPr>
                  <a:defRPr/>
                </a:pPr>
                <a:endParaRPr lang="id-ID"/>
              </a:p>
            </p:txBody>
          </p:sp>
          <p:sp>
            <p:nvSpPr>
              <p:cNvPr id="111" name="Freeform 23"/>
              <p:cNvSpPr/>
              <p:nvPr>
                <p:custDataLst>
                  <p:tags r:id="rId67"/>
                </p:custDataLst>
              </p:nvPr>
            </p:nvSpPr>
            <p:spPr bwMode="auto">
              <a:xfrm>
                <a:off x="8323263" y="1133475"/>
                <a:ext cx="344488" cy="650875"/>
              </a:xfrm>
              <a:custGeom>
                <a:avLst/>
                <a:gdLst>
                  <a:gd name="T0" fmla="*/ 0 w 109"/>
                  <a:gd name="T1" fmla="*/ 31 h 206"/>
                  <a:gd name="T2" fmla="*/ 31 w 109"/>
                  <a:gd name="T3" fmla="*/ 1 h 206"/>
                  <a:gd name="T4" fmla="*/ 62 w 109"/>
                  <a:gd name="T5" fmla="*/ 1 h 206"/>
                  <a:gd name="T6" fmla="*/ 64 w 109"/>
                  <a:gd name="T7" fmla="*/ 1 h 206"/>
                  <a:gd name="T8" fmla="*/ 77 w 109"/>
                  <a:gd name="T9" fmla="*/ 1 h 206"/>
                  <a:gd name="T10" fmla="*/ 108 w 109"/>
                  <a:gd name="T11" fmla="*/ 29 h 206"/>
                  <a:gd name="T12" fmla="*/ 108 w 109"/>
                  <a:gd name="T13" fmla="*/ 29 h 206"/>
                  <a:gd name="T14" fmla="*/ 109 w 109"/>
                  <a:gd name="T15" fmla="*/ 89 h 206"/>
                  <a:gd name="T16" fmla="*/ 99 w 109"/>
                  <a:gd name="T17" fmla="*/ 99 h 206"/>
                  <a:gd name="T18" fmla="*/ 89 w 109"/>
                  <a:gd name="T19" fmla="*/ 89 h 206"/>
                  <a:gd name="T20" fmla="*/ 88 w 109"/>
                  <a:gd name="T21" fmla="*/ 54 h 206"/>
                  <a:gd name="T22" fmla="*/ 88 w 109"/>
                  <a:gd name="T23" fmla="*/ 34 h 206"/>
                  <a:gd name="T24" fmla="*/ 83 w 109"/>
                  <a:gd name="T25" fmla="*/ 35 h 206"/>
                  <a:gd name="T26" fmla="*/ 83 w 109"/>
                  <a:gd name="T27" fmla="*/ 56 h 206"/>
                  <a:gd name="T28" fmla="*/ 84 w 109"/>
                  <a:gd name="T29" fmla="*/ 94 h 206"/>
                  <a:gd name="T30" fmla="*/ 84 w 109"/>
                  <a:gd name="T31" fmla="*/ 99 h 206"/>
                  <a:gd name="T32" fmla="*/ 85 w 109"/>
                  <a:gd name="T33" fmla="*/ 192 h 206"/>
                  <a:gd name="T34" fmla="*/ 72 w 109"/>
                  <a:gd name="T35" fmla="*/ 205 h 206"/>
                  <a:gd name="T36" fmla="*/ 60 w 109"/>
                  <a:gd name="T37" fmla="*/ 192 h 206"/>
                  <a:gd name="T38" fmla="*/ 58 w 109"/>
                  <a:gd name="T39" fmla="*/ 99 h 206"/>
                  <a:gd name="T40" fmla="*/ 52 w 109"/>
                  <a:gd name="T41" fmla="*/ 100 h 206"/>
                  <a:gd name="T42" fmla="*/ 53 w 109"/>
                  <a:gd name="T43" fmla="*/ 192 h 206"/>
                  <a:gd name="T44" fmla="*/ 41 w 109"/>
                  <a:gd name="T45" fmla="*/ 206 h 206"/>
                  <a:gd name="T46" fmla="*/ 27 w 109"/>
                  <a:gd name="T47" fmla="*/ 192 h 206"/>
                  <a:gd name="T48" fmla="*/ 26 w 109"/>
                  <a:gd name="T49" fmla="*/ 100 h 206"/>
                  <a:gd name="T50" fmla="*/ 26 w 109"/>
                  <a:gd name="T51" fmla="*/ 95 h 206"/>
                  <a:gd name="T52" fmla="*/ 25 w 109"/>
                  <a:gd name="T53" fmla="*/ 57 h 206"/>
                  <a:gd name="T54" fmla="*/ 25 w 109"/>
                  <a:gd name="T55" fmla="*/ 35 h 206"/>
                  <a:gd name="T56" fmla="*/ 20 w 109"/>
                  <a:gd name="T57" fmla="*/ 35 h 206"/>
                  <a:gd name="T58" fmla="*/ 20 w 109"/>
                  <a:gd name="T59" fmla="*/ 55 h 206"/>
                  <a:gd name="T60" fmla="*/ 21 w 109"/>
                  <a:gd name="T61" fmla="*/ 90 h 206"/>
                  <a:gd name="T62" fmla="*/ 11 w 109"/>
                  <a:gd name="T63" fmla="*/ 100 h 206"/>
                  <a:gd name="T64" fmla="*/ 1 w 109"/>
                  <a:gd name="T65" fmla="*/ 91 h 206"/>
                  <a:gd name="T66" fmla="*/ 0 w 109"/>
                  <a:gd name="T67" fmla="*/ 31 h 206"/>
                  <a:gd name="T68" fmla="*/ 0 w 109"/>
                  <a:gd name="T69" fmla="*/ 3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 h="206">
                    <a:moveTo>
                      <a:pt x="0" y="31"/>
                    </a:moveTo>
                    <a:cubicBezTo>
                      <a:pt x="0" y="15"/>
                      <a:pt x="15" y="1"/>
                      <a:pt x="31" y="1"/>
                    </a:cubicBezTo>
                    <a:cubicBezTo>
                      <a:pt x="62" y="1"/>
                      <a:pt x="62" y="1"/>
                      <a:pt x="62" y="1"/>
                    </a:cubicBezTo>
                    <a:cubicBezTo>
                      <a:pt x="64" y="1"/>
                      <a:pt x="64" y="1"/>
                      <a:pt x="64" y="1"/>
                    </a:cubicBezTo>
                    <a:cubicBezTo>
                      <a:pt x="77" y="1"/>
                      <a:pt x="77" y="1"/>
                      <a:pt x="77" y="1"/>
                    </a:cubicBezTo>
                    <a:cubicBezTo>
                      <a:pt x="93" y="0"/>
                      <a:pt x="108" y="13"/>
                      <a:pt x="108" y="29"/>
                    </a:cubicBezTo>
                    <a:cubicBezTo>
                      <a:pt x="108" y="29"/>
                      <a:pt x="108" y="29"/>
                      <a:pt x="108" y="29"/>
                    </a:cubicBezTo>
                    <a:cubicBezTo>
                      <a:pt x="109" y="89"/>
                      <a:pt x="109" y="89"/>
                      <a:pt x="109" y="89"/>
                    </a:cubicBezTo>
                    <a:cubicBezTo>
                      <a:pt x="109" y="95"/>
                      <a:pt x="104" y="99"/>
                      <a:pt x="99" y="99"/>
                    </a:cubicBezTo>
                    <a:cubicBezTo>
                      <a:pt x="93" y="99"/>
                      <a:pt x="89" y="95"/>
                      <a:pt x="89" y="89"/>
                    </a:cubicBezTo>
                    <a:cubicBezTo>
                      <a:pt x="88" y="54"/>
                      <a:pt x="88" y="54"/>
                      <a:pt x="88" y="54"/>
                    </a:cubicBezTo>
                    <a:cubicBezTo>
                      <a:pt x="88" y="34"/>
                      <a:pt x="88" y="34"/>
                      <a:pt x="88" y="34"/>
                    </a:cubicBezTo>
                    <a:cubicBezTo>
                      <a:pt x="83" y="35"/>
                      <a:pt x="83" y="35"/>
                      <a:pt x="83" y="35"/>
                    </a:cubicBezTo>
                    <a:cubicBezTo>
                      <a:pt x="83" y="56"/>
                      <a:pt x="83" y="56"/>
                      <a:pt x="83" y="56"/>
                    </a:cubicBezTo>
                    <a:cubicBezTo>
                      <a:pt x="84" y="94"/>
                      <a:pt x="84" y="94"/>
                      <a:pt x="84" y="94"/>
                    </a:cubicBezTo>
                    <a:cubicBezTo>
                      <a:pt x="84" y="99"/>
                      <a:pt x="84" y="99"/>
                      <a:pt x="84" y="99"/>
                    </a:cubicBezTo>
                    <a:cubicBezTo>
                      <a:pt x="85" y="192"/>
                      <a:pt x="85" y="192"/>
                      <a:pt x="85" y="192"/>
                    </a:cubicBezTo>
                    <a:cubicBezTo>
                      <a:pt x="86" y="199"/>
                      <a:pt x="79" y="205"/>
                      <a:pt x="72" y="205"/>
                    </a:cubicBezTo>
                    <a:cubicBezTo>
                      <a:pt x="65" y="205"/>
                      <a:pt x="60" y="199"/>
                      <a:pt x="60" y="192"/>
                    </a:cubicBezTo>
                    <a:cubicBezTo>
                      <a:pt x="58" y="99"/>
                      <a:pt x="58" y="99"/>
                      <a:pt x="58" y="99"/>
                    </a:cubicBezTo>
                    <a:cubicBezTo>
                      <a:pt x="52" y="100"/>
                      <a:pt x="52" y="100"/>
                      <a:pt x="52" y="100"/>
                    </a:cubicBezTo>
                    <a:cubicBezTo>
                      <a:pt x="53" y="192"/>
                      <a:pt x="53" y="192"/>
                      <a:pt x="53" y="192"/>
                    </a:cubicBezTo>
                    <a:cubicBezTo>
                      <a:pt x="53" y="199"/>
                      <a:pt x="49" y="206"/>
                      <a:pt x="41" y="206"/>
                    </a:cubicBezTo>
                    <a:cubicBezTo>
                      <a:pt x="34" y="206"/>
                      <a:pt x="28" y="200"/>
                      <a:pt x="27" y="192"/>
                    </a:cubicBezTo>
                    <a:cubicBezTo>
                      <a:pt x="26" y="100"/>
                      <a:pt x="26" y="100"/>
                      <a:pt x="26" y="100"/>
                    </a:cubicBezTo>
                    <a:cubicBezTo>
                      <a:pt x="26" y="95"/>
                      <a:pt x="26" y="95"/>
                      <a:pt x="26" y="95"/>
                    </a:cubicBezTo>
                    <a:cubicBezTo>
                      <a:pt x="25" y="57"/>
                      <a:pt x="25" y="57"/>
                      <a:pt x="25" y="57"/>
                    </a:cubicBezTo>
                    <a:cubicBezTo>
                      <a:pt x="25" y="35"/>
                      <a:pt x="25" y="35"/>
                      <a:pt x="25" y="35"/>
                    </a:cubicBezTo>
                    <a:cubicBezTo>
                      <a:pt x="20" y="35"/>
                      <a:pt x="20" y="35"/>
                      <a:pt x="20" y="35"/>
                    </a:cubicBezTo>
                    <a:cubicBezTo>
                      <a:pt x="20" y="55"/>
                      <a:pt x="20" y="55"/>
                      <a:pt x="20" y="55"/>
                    </a:cubicBezTo>
                    <a:cubicBezTo>
                      <a:pt x="21" y="90"/>
                      <a:pt x="21" y="90"/>
                      <a:pt x="21" y="90"/>
                    </a:cubicBezTo>
                    <a:cubicBezTo>
                      <a:pt x="21" y="96"/>
                      <a:pt x="17" y="100"/>
                      <a:pt x="11" y="100"/>
                    </a:cubicBezTo>
                    <a:cubicBezTo>
                      <a:pt x="6" y="100"/>
                      <a:pt x="1" y="97"/>
                      <a:pt x="1" y="91"/>
                    </a:cubicBezTo>
                    <a:cubicBezTo>
                      <a:pt x="0" y="31"/>
                      <a:pt x="0" y="31"/>
                      <a:pt x="0" y="31"/>
                    </a:cubicBezTo>
                    <a:cubicBezTo>
                      <a:pt x="0" y="31"/>
                      <a:pt x="0" y="31"/>
                      <a:pt x="0" y="31"/>
                    </a:cubicBezTo>
                    <a:close/>
                  </a:path>
                </a:pathLst>
              </a:custGeom>
              <a:grpFill/>
              <a:ln>
                <a:noFill/>
              </a:ln>
            </p:spPr>
            <p:txBody>
              <a:bodyPr/>
              <a:lstStyle/>
              <a:p>
                <a:pPr>
                  <a:defRPr/>
                </a:pPr>
                <a:endParaRPr lang="id-ID"/>
              </a:p>
            </p:txBody>
          </p:sp>
        </p:grpSp>
        <p:grpSp>
          <p:nvGrpSpPr>
            <p:cNvPr id="27" name="Group 10"/>
            <p:cNvGrpSpPr/>
            <p:nvPr/>
          </p:nvGrpSpPr>
          <p:grpSpPr>
            <a:xfrm>
              <a:off x="2492696" y="5057968"/>
              <a:ext cx="331027" cy="723671"/>
              <a:chOff x="8301038" y="5414963"/>
              <a:chExt cx="366713" cy="801687"/>
            </a:xfrm>
            <a:solidFill>
              <a:srgbClr val="EE5058"/>
            </a:solidFill>
          </p:grpSpPr>
          <p:sp>
            <p:nvSpPr>
              <p:cNvPr id="108" name="Freeform 24"/>
              <p:cNvSpPr/>
              <p:nvPr>
                <p:custDataLst>
                  <p:tags r:id="rId64"/>
                </p:custDataLst>
              </p:nvPr>
            </p:nvSpPr>
            <p:spPr bwMode="auto">
              <a:xfrm>
                <a:off x="8399463" y="6075363"/>
                <a:ext cx="144463" cy="141287"/>
              </a:xfrm>
              <a:custGeom>
                <a:avLst/>
                <a:gdLst>
                  <a:gd name="T0" fmla="*/ 45 w 46"/>
                  <a:gd name="T1" fmla="*/ 23 h 45"/>
                  <a:gd name="T2" fmla="*/ 22 w 46"/>
                  <a:gd name="T3" fmla="*/ 45 h 45"/>
                  <a:gd name="T4" fmla="*/ 1 w 46"/>
                  <a:gd name="T5" fmla="*/ 22 h 45"/>
                  <a:gd name="T6" fmla="*/ 24 w 46"/>
                  <a:gd name="T7" fmla="*/ 1 h 45"/>
                  <a:gd name="T8" fmla="*/ 45 w 46"/>
                  <a:gd name="T9" fmla="*/ 23 h 45"/>
                </a:gdLst>
                <a:ahLst/>
                <a:cxnLst>
                  <a:cxn ang="0">
                    <a:pos x="T0" y="T1"/>
                  </a:cxn>
                  <a:cxn ang="0">
                    <a:pos x="T2" y="T3"/>
                  </a:cxn>
                  <a:cxn ang="0">
                    <a:pos x="T4" y="T5"/>
                  </a:cxn>
                  <a:cxn ang="0">
                    <a:pos x="T6" y="T7"/>
                  </a:cxn>
                  <a:cxn ang="0">
                    <a:pos x="T8" y="T9"/>
                  </a:cxn>
                </a:cxnLst>
                <a:rect l="0" t="0" r="r" b="b"/>
                <a:pathLst>
                  <a:path w="46" h="45">
                    <a:moveTo>
                      <a:pt x="45" y="23"/>
                    </a:moveTo>
                    <a:cubicBezTo>
                      <a:pt x="45" y="36"/>
                      <a:pt x="35" y="45"/>
                      <a:pt x="22" y="45"/>
                    </a:cubicBezTo>
                    <a:cubicBezTo>
                      <a:pt x="10" y="44"/>
                      <a:pt x="0" y="34"/>
                      <a:pt x="1" y="22"/>
                    </a:cubicBezTo>
                    <a:cubicBezTo>
                      <a:pt x="1" y="10"/>
                      <a:pt x="11" y="0"/>
                      <a:pt x="24" y="1"/>
                    </a:cubicBezTo>
                    <a:cubicBezTo>
                      <a:pt x="36" y="1"/>
                      <a:pt x="46" y="11"/>
                      <a:pt x="45" y="23"/>
                    </a:cubicBezTo>
                    <a:close/>
                  </a:path>
                </a:pathLst>
              </a:custGeom>
              <a:grpFill/>
              <a:ln>
                <a:noFill/>
              </a:ln>
            </p:spPr>
            <p:txBody>
              <a:bodyPr/>
              <a:lstStyle/>
              <a:p>
                <a:pPr>
                  <a:defRPr/>
                </a:pPr>
                <a:endParaRPr lang="id-ID"/>
              </a:p>
            </p:txBody>
          </p:sp>
          <p:sp>
            <p:nvSpPr>
              <p:cNvPr id="109" name="Freeform 25"/>
              <p:cNvSpPr/>
              <p:nvPr>
                <p:custDataLst>
                  <p:tags r:id="rId65"/>
                </p:custDataLst>
              </p:nvPr>
            </p:nvSpPr>
            <p:spPr bwMode="auto">
              <a:xfrm>
                <a:off x="8301038" y="5414963"/>
                <a:ext cx="366713" cy="638175"/>
              </a:xfrm>
              <a:custGeom>
                <a:avLst/>
                <a:gdLst>
                  <a:gd name="T0" fmla="*/ 1 w 116"/>
                  <a:gd name="T1" fmla="*/ 122 h 202"/>
                  <a:gd name="T2" fmla="*/ 17 w 116"/>
                  <a:gd name="T3" fmla="*/ 177 h 202"/>
                  <a:gd name="T4" fmla="*/ 18 w 116"/>
                  <a:gd name="T5" fmla="*/ 178 h 202"/>
                  <a:gd name="T6" fmla="*/ 45 w 116"/>
                  <a:gd name="T7" fmla="*/ 201 h 202"/>
                  <a:gd name="T8" fmla="*/ 54 w 116"/>
                  <a:gd name="T9" fmla="*/ 201 h 202"/>
                  <a:gd name="T10" fmla="*/ 57 w 116"/>
                  <a:gd name="T11" fmla="*/ 201 h 202"/>
                  <a:gd name="T12" fmla="*/ 66 w 116"/>
                  <a:gd name="T13" fmla="*/ 201 h 202"/>
                  <a:gd name="T14" fmla="*/ 95 w 116"/>
                  <a:gd name="T15" fmla="*/ 181 h 202"/>
                  <a:gd name="T16" fmla="*/ 96 w 116"/>
                  <a:gd name="T17" fmla="*/ 180 h 202"/>
                  <a:gd name="T18" fmla="*/ 115 w 116"/>
                  <a:gd name="T19" fmla="*/ 126 h 202"/>
                  <a:gd name="T20" fmla="*/ 110 w 116"/>
                  <a:gd name="T21" fmla="*/ 115 h 202"/>
                  <a:gd name="T22" fmla="*/ 98 w 116"/>
                  <a:gd name="T23" fmla="*/ 119 h 202"/>
                  <a:gd name="T24" fmla="*/ 80 w 116"/>
                  <a:gd name="T25" fmla="*/ 172 h 202"/>
                  <a:gd name="T26" fmla="*/ 75 w 116"/>
                  <a:gd name="T27" fmla="*/ 172 h 202"/>
                  <a:gd name="T28" fmla="*/ 108 w 116"/>
                  <a:gd name="T29" fmla="*/ 82 h 202"/>
                  <a:gd name="T30" fmla="*/ 85 w 116"/>
                  <a:gd name="T31" fmla="*/ 82 h 202"/>
                  <a:gd name="T32" fmla="*/ 87 w 116"/>
                  <a:gd name="T33" fmla="*/ 12 h 202"/>
                  <a:gd name="T34" fmla="*/ 76 w 116"/>
                  <a:gd name="T35" fmla="*/ 1 h 202"/>
                  <a:gd name="T36" fmla="*/ 66 w 116"/>
                  <a:gd name="T37" fmla="*/ 11 h 202"/>
                  <a:gd name="T38" fmla="*/ 64 w 116"/>
                  <a:gd name="T39" fmla="*/ 81 h 202"/>
                  <a:gd name="T40" fmla="*/ 55 w 116"/>
                  <a:gd name="T41" fmla="*/ 81 h 202"/>
                  <a:gd name="T42" fmla="*/ 58 w 116"/>
                  <a:gd name="T43" fmla="*/ 11 h 202"/>
                  <a:gd name="T44" fmla="*/ 48 w 116"/>
                  <a:gd name="T45" fmla="*/ 0 h 202"/>
                  <a:gd name="T46" fmla="*/ 37 w 116"/>
                  <a:gd name="T47" fmla="*/ 10 h 202"/>
                  <a:gd name="T48" fmla="*/ 35 w 116"/>
                  <a:gd name="T49" fmla="*/ 80 h 202"/>
                  <a:gd name="T50" fmla="*/ 11 w 116"/>
                  <a:gd name="T51" fmla="*/ 79 h 202"/>
                  <a:gd name="T52" fmla="*/ 38 w 116"/>
                  <a:gd name="T53" fmla="*/ 170 h 202"/>
                  <a:gd name="T54" fmla="*/ 33 w 116"/>
                  <a:gd name="T55" fmla="*/ 170 h 202"/>
                  <a:gd name="T56" fmla="*/ 19 w 116"/>
                  <a:gd name="T57" fmla="*/ 117 h 202"/>
                  <a:gd name="T58" fmla="*/ 7 w 116"/>
                  <a:gd name="T59" fmla="*/ 111 h 202"/>
                  <a:gd name="T60" fmla="*/ 1 w 116"/>
                  <a:gd name="T61" fmla="*/ 12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202">
                    <a:moveTo>
                      <a:pt x="1" y="122"/>
                    </a:moveTo>
                    <a:cubicBezTo>
                      <a:pt x="17" y="177"/>
                      <a:pt x="17" y="177"/>
                      <a:pt x="17" y="177"/>
                    </a:cubicBezTo>
                    <a:cubicBezTo>
                      <a:pt x="18" y="178"/>
                      <a:pt x="18" y="178"/>
                      <a:pt x="18" y="178"/>
                    </a:cubicBezTo>
                    <a:cubicBezTo>
                      <a:pt x="23" y="195"/>
                      <a:pt x="39" y="200"/>
                      <a:pt x="45" y="201"/>
                    </a:cubicBezTo>
                    <a:cubicBezTo>
                      <a:pt x="50" y="201"/>
                      <a:pt x="49" y="201"/>
                      <a:pt x="54" y="201"/>
                    </a:cubicBezTo>
                    <a:cubicBezTo>
                      <a:pt x="55" y="201"/>
                      <a:pt x="56" y="201"/>
                      <a:pt x="57" y="201"/>
                    </a:cubicBezTo>
                    <a:cubicBezTo>
                      <a:pt x="62" y="201"/>
                      <a:pt x="61" y="201"/>
                      <a:pt x="66" y="201"/>
                    </a:cubicBezTo>
                    <a:cubicBezTo>
                      <a:pt x="72" y="202"/>
                      <a:pt x="88" y="197"/>
                      <a:pt x="95" y="181"/>
                    </a:cubicBezTo>
                    <a:cubicBezTo>
                      <a:pt x="96" y="180"/>
                      <a:pt x="96" y="180"/>
                      <a:pt x="96" y="180"/>
                    </a:cubicBezTo>
                    <a:cubicBezTo>
                      <a:pt x="115" y="126"/>
                      <a:pt x="115" y="126"/>
                      <a:pt x="115" y="126"/>
                    </a:cubicBezTo>
                    <a:cubicBezTo>
                      <a:pt x="116" y="121"/>
                      <a:pt x="114" y="116"/>
                      <a:pt x="110" y="115"/>
                    </a:cubicBezTo>
                    <a:cubicBezTo>
                      <a:pt x="105" y="114"/>
                      <a:pt x="100" y="116"/>
                      <a:pt x="98" y="119"/>
                    </a:cubicBezTo>
                    <a:cubicBezTo>
                      <a:pt x="80" y="172"/>
                      <a:pt x="80" y="172"/>
                      <a:pt x="80" y="172"/>
                    </a:cubicBezTo>
                    <a:cubicBezTo>
                      <a:pt x="75" y="172"/>
                      <a:pt x="75" y="172"/>
                      <a:pt x="75" y="172"/>
                    </a:cubicBezTo>
                    <a:cubicBezTo>
                      <a:pt x="108" y="82"/>
                      <a:pt x="108" y="82"/>
                      <a:pt x="108" y="82"/>
                    </a:cubicBezTo>
                    <a:cubicBezTo>
                      <a:pt x="85" y="82"/>
                      <a:pt x="85" y="82"/>
                      <a:pt x="85" y="82"/>
                    </a:cubicBezTo>
                    <a:cubicBezTo>
                      <a:pt x="87" y="12"/>
                      <a:pt x="87" y="12"/>
                      <a:pt x="87" y="12"/>
                    </a:cubicBezTo>
                    <a:cubicBezTo>
                      <a:pt x="87" y="6"/>
                      <a:pt x="83" y="1"/>
                      <a:pt x="76" y="1"/>
                    </a:cubicBezTo>
                    <a:cubicBezTo>
                      <a:pt x="70" y="0"/>
                      <a:pt x="66" y="5"/>
                      <a:pt x="66" y="11"/>
                    </a:cubicBezTo>
                    <a:cubicBezTo>
                      <a:pt x="64" y="81"/>
                      <a:pt x="64" y="81"/>
                      <a:pt x="64" y="81"/>
                    </a:cubicBezTo>
                    <a:cubicBezTo>
                      <a:pt x="55" y="81"/>
                      <a:pt x="55" y="81"/>
                      <a:pt x="55" y="81"/>
                    </a:cubicBezTo>
                    <a:cubicBezTo>
                      <a:pt x="58" y="11"/>
                      <a:pt x="58" y="11"/>
                      <a:pt x="58" y="11"/>
                    </a:cubicBezTo>
                    <a:cubicBezTo>
                      <a:pt x="58" y="5"/>
                      <a:pt x="54" y="0"/>
                      <a:pt x="48" y="0"/>
                    </a:cubicBezTo>
                    <a:cubicBezTo>
                      <a:pt x="42" y="0"/>
                      <a:pt x="37" y="4"/>
                      <a:pt x="37" y="10"/>
                    </a:cubicBezTo>
                    <a:cubicBezTo>
                      <a:pt x="35" y="80"/>
                      <a:pt x="35" y="80"/>
                      <a:pt x="35" y="80"/>
                    </a:cubicBezTo>
                    <a:cubicBezTo>
                      <a:pt x="11" y="79"/>
                      <a:pt x="11" y="79"/>
                      <a:pt x="11" y="79"/>
                    </a:cubicBezTo>
                    <a:cubicBezTo>
                      <a:pt x="38" y="170"/>
                      <a:pt x="38" y="170"/>
                      <a:pt x="38" y="170"/>
                    </a:cubicBezTo>
                    <a:cubicBezTo>
                      <a:pt x="33" y="170"/>
                      <a:pt x="33" y="170"/>
                      <a:pt x="33" y="170"/>
                    </a:cubicBezTo>
                    <a:cubicBezTo>
                      <a:pt x="19" y="117"/>
                      <a:pt x="19" y="117"/>
                      <a:pt x="19" y="117"/>
                    </a:cubicBezTo>
                    <a:cubicBezTo>
                      <a:pt x="16" y="113"/>
                      <a:pt x="12" y="110"/>
                      <a:pt x="7" y="111"/>
                    </a:cubicBezTo>
                    <a:cubicBezTo>
                      <a:pt x="3" y="113"/>
                      <a:pt x="0" y="117"/>
                      <a:pt x="1" y="122"/>
                    </a:cubicBezTo>
                    <a:close/>
                  </a:path>
                </a:pathLst>
              </a:custGeom>
              <a:grpFill/>
              <a:ln>
                <a:noFill/>
              </a:ln>
            </p:spPr>
            <p:txBody>
              <a:bodyPr/>
              <a:lstStyle/>
              <a:p>
                <a:pPr>
                  <a:defRPr/>
                </a:pPr>
                <a:endParaRPr lang="id-ID"/>
              </a:p>
            </p:txBody>
          </p:sp>
        </p:grpSp>
        <p:grpSp>
          <p:nvGrpSpPr>
            <p:cNvPr id="28" name="Group 11"/>
            <p:cNvGrpSpPr/>
            <p:nvPr/>
          </p:nvGrpSpPr>
          <p:grpSpPr>
            <a:xfrm>
              <a:off x="3513002" y="1174502"/>
              <a:ext cx="398378" cy="716506"/>
              <a:chOff x="9431338" y="1112838"/>
              <a:chExt cx="441325" cy="793749"/>
            </a:xfrm>
            <a:solidFill>
              <a:srgbClr val="5EA9CA"/>
            </a:solidFill>
          </p:grpSpPr>
          <p:sp>
            <p:nvSpPr>
              <p:cNvPr id="106" name="Freeform 26"/>
              <p:cNvSpPr/>
              <p:nvPr>
                <p:custDataLst>
                  <p:tags r:id="rId62"/>
                </p:custDataLst>
              </p:nvPr>
            </p:nvSpPr>
            <p:spPr bwMode="auto">
              <a:xfrm>
                <a:off x="9674226" y="1112838"/>
                <a:ext cx="163513" cy="160337"/>
              </a:xfrm>
              <a:custGeom>
                <a:avLst/>
                <a:gdLst>
                  <a:gd name="T0" fmla="*/ 47 w 52"/>
                  <a:gd name="T1" fmla="*/ 33 h 51"/>
                  <a:gd name="T2" fmla="*/ 33 w 52"/>
                  <a:gd name="T3" fmla="*/ 4 h 51"/>
                  <a:gd name="T4" fmla="*/ 4 w 52"/>
                  <a:gd name="T5" fmla="*/ 18 h 51"/>
                  <a:gd name="T6" fmla="*/ 18 w 52"/>
                  <a:gd name="T7" fmla="*/ 47 h 51"/>
                  <a:gd name="T8" fmla="*/ 47 w 52"/>
                  <a:gd name="T9" fmla="*/ 33 h 51"/>
                </a:gdLst>
                <a:ahLst/>
                <a:cxnLst>
                  <a:cxn ang="0">
                    <a:pos x="T0" y="T1"/>
                  </a:cxn>
                  <a:cxn ang="0">
                    <a:pos x="T2" y="T3"/>
                  </a:cxn>
                  <a:cxn ang="0">
                    <a:pos x="T4" y="T5"/>
                  </a:cxn>
                  <a:cxn ang="0">
                    <a:pos x="T6" y="T7"/>
                  </a:cxn>
                  <a:cxn ang="0">
                    <a:pos x="T8" y="T9"/>
                  </a:cxn>
                </a:cxnLst>
                <a:rect l="0" t="0" r="r" b="b"/>
                <a:pathLst>
                  <a:path w="52" h="51">
                    <a:moveTo>
                      <a:pt x="47" y="33"/>
                    </a:moveTo>
                    <a:cubicBezTo>
                      <a:pt x="52" y="21"/>
                      <a:pt x="45" y="9"/>
                      <a:pt x="33" y="4"/>
                    </a:cubicBezTo>
                    <a:cubicBezTo>
                      <a:pt x="22" y="0"/>
                      <a:pt x="9" y="6"/>
                      <a:pt x="4" y="18"/>
                    </a:cubicBezTo>
                    <a:cubicBezTo>
                      <a:pt x="0" y="30"/>
                      <a:pt x="7" y="42"/>
                      <a:pt x="18" y="47"/>
                    </a:cubicBezTo>
                    <a:cubicBezTo>
                      <a:pt x="30" y="51"/>
                      <a:pt x="43" y="45"/>
                      <a:pt x="47" y="33"/>
                    </a:cubicBezTo>
                    <a:close/>
                  </a:path>
                </a:pathLst>
              </a:custGeom>
              <a:grpFill/>
              <a:ln>
                <a:noFill/>
              </a:ln>
            </p:spPr>
            <p:txBody>
              <a:bodyPr/>
              <a:lstStyle/>
              <a:p>
                <a:pPr>
                  <a:defRPr/>
                </a:pPr>
                <a:endParaRPr lang="id-ID"/>
              </a:p>
            </p:txBody>
          </p:sp>
          <p:sp>
            <p:nvSpPr>
              <p:cNvPr id="107" name="Freeform 27"/>
              <p:cNvSpPr/>
              <p:nvPr>
                <p:custDataLst>
                  <p:tags r:id="rId63"/>
                </p:custDataLst>
              </p:nvPr>
            </p:nvSpPr>
            <p:spPr bwMode="auto">
              <a:xfrm>
                <a:off x="9431338" y="1231900"/>
                <a:ext cx="441325" cy="674687"/>
              </a:xfrm>
              <a:custGeom>
                <a:avLst/>
                <a:gdLst>
                  <a:gd name="T0" fmla="*/ 33 w 140"/>
                  <a:gd name="T1" fmla="*/ 23 h 214"/>
                  <a:gd name="T2" fmla="*/ 72 w 140"/>
                  <a:gd name="T3" fmla="*/ 6 h 214"/>
                  <a:gd name="T4" fmla="*/ 101 w 140"/>
                  <a:gd name="T5" fmla="*/ 16 h 214"/>
                  <a:gd name="T6" fmla="*/ 104 w 140"/>
                  <a:gd name="T7" fmla="*/ 17 h 214"/>
                  <a:gd name="T8" fmla="*/ 115 w 140"/>
                  <a:gd name="T9" fmla="*/ 21 h 214"/>
                  <a:gd name="T10" fmla="*/ 134 w 140"/>
                  <a:gd name="T11" fmla="*/ 59 h 214"/>
                  <a:gd name="T12" fmla="*/ 134 w 140"/>
                  <a:gd name="T13" fmla="*/ 59 h 214"/>
                  <a:gd name="T14" fmla="*/ 114 w 140"/>
                  <a:gd name="T15" fmla="*/ 115 h 214"/>
                  <a:gd name="T16" fmla="*/ 102 w 140"/>
                  <a:gd name="T17" fmla="*/ 121 h 214"/>
                  <a:gd name="T18" fmla="*/ 96 w 140"/>
                  <a:gd name="T19" fmla="*/ 108 h 214"/>
                  <a:gd name="T20" fmla="*/ 108 w 140"/>
                  <a:gd name="T21" fmla="*/ 75 h 214"/>
                  <a:gd name="T22" fmla="*/ 114 w 140"/>
                  <a:gd name="T23" fmla="*/ 57 h 214"/>
                  <a:gd name="T24" fmla="*/ 110 w 140"/>
                  <a:gd name="T25" fmla="*/ 55 h 214"/>
                  <a:gd name="T26" fmla="*/ 102 w 140"/>
                  <a:gd name="T27" fmla="*/ 76 h 214"/>
                  <a:gd name="T28" fmla="*/ 90 w 140"/>
                  <a:gd name="T29" fmla="*/ 111 h 214"/>
                  <a:gd name="T30" fmla="*/ 88 w 140"/>
                  <a:gd name="T31" fmla="*/ 116 h 214"/>
                  <a:gd name="T32" fmla="*/ 57 w 140"/>
                  <a:gd name="T33" fmla="*/ 203 h 214"/>
                  <a:gd name="T34" fmla="*/ 39 w 140"/>
                  <a:gd name="T35" fmla="*/ 211 h 214"/>
                  <a:gd name="T36" fmla="*/ 32 w 140"/>
                  <a:gd name="T37" fmla="*/ 194 h 214"/>
                  <a:gd name="T38" fmla="*/ 63 w 140"/>
                  <a:gd name="T39" fmla="*/ 107 h 214"/>
                  <a:gd name="T40" fmla="*/ 58 w 140"/>
                  <a:gd name="T41" fmla="*/ 105 h 214"/>
                  <a:gd name="T42" fmla="*/ 26 w 140"/>
                  <a:gd name="T43" fmla="*/ 192 h 214"/>
                  <a:gd name="T44" fmla="*/ 10 w 140"/>
                  <a:gd name="T45" fmla="*/ 201 h 214"/>
                  <a:gd name="T46" fmla="*/ 2 w 140"/>
                  <a:gd name="T47" fmla="*/ 183 h 214"/>
                  <a:gd name="T48" fmla="*/ 33 w 140"/>
                  <a:gd name="T49" fmla="*/ 96 h 214"/>
                  <a:gd name="T50" fmla="*/ 35 w 140"/>
                  <a:gd name="T51" fmla="*/ 92 h 214"/>
                  <a:gd name="T52" fmla="*/ 48 w 140"/>
                  <a:gd name="T53" fmla="*/ 56 h 214"/>
                  <a:gd name="T54" fmla="*/ 55 w 140"/>
                  <a:gd name="T55" fmla="*/ 36 h 214"/>
                  <a:gd name="T56" fmla="*/ 50 w 140"/>
                  <a:gd name="T57" fmla="*/ 34 h 214"/>
                  <a:gd name="T58" fmla="*/ 44 w 140"/>
                  <a:gd name="T59" fmla="*/ 52 h 214"/>
                  <a:gd name="T60" fmla="*/ 32 w 140"/>
                  <a:gd name="T61" fmla="*/ 86 h 214"/>
                  <a:gd name="T62" fmla="*/ 19 w 140"/>
                  <a:gd name="T63" fmla="*/ 91 h 214"/>
                  <a:gd name="T64" fmla="*/ 13 w 140"/>
                  <a:gd name="T65" fmla="*/ 79 h 214"/>
                  <a:gd name="T66" fmla="*/ 33 w 140"/>
                  <a:gd name="T67" fmla="*/ 23 h 214"/>
                  <a:gd name="T68" fmla="*/ 33 w 140"/>
                  <a:gd name="T69" fmla="*/ 2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0" h="214">
                    <a:moveTo>
                      <a:pt x="33" y="23"/>
                    </a:moveTo>
                    <a:cubicBezTo>
                      <a:pt x="39" y="8"/>
                      <a:pt x="57" y="0"/>
                      <a:pt x="72" y="6"/>
                    </a:cubicBezTo>
                    <a:cubicBezTo>
                      <a:pt x="101" y="16"/>
                      <a:pt x="101" y="16"/>
                      <a:pt x="101" y="16"/>
                    </a:cubicBezTo>
                    <a:cubicBezTo>
                      <a:pt x="104" y="17"/>
                      <a:pt x="104" y="17"/>
                      <a:pt x="104" y="17"/>
                    </a:cubicBezTo>
                    <a:cubicBezTo>
                      <a:pt x="115" y="21"/>
                      <a:pt x="115" y="21"/>
                      <a:pt x="115" y="21"/>
                    </a:cubicBezTo>
                    <a:cubicBezTo>
                      <a:pt x="130" y="26"/>
                      <a:pt x="140" y="44"/>
                      <a:pt x="134" y="59"/>
                    </a:cubicBezTo>
                    <a:cubicBezTo>
                      <a:pt x="134" y="59"/>
                      <a:pt x="134" y="59"/>
                      <a:pt x="134" y="59"/>
                    </a:cubicBezTo>
                    <a:cubicBezTo>
                      <a:pt x="114" y="115"/>
                      <a:pt x="114" y="115"/>
                      <a:pt x="114" y="115"/>
                    </a:cubicBezTo>
                    <a:cubicBezTo>
                      <a:pt x="112" y="121"/>
                      <a:pt x="106" y="123"/>
                      <a:pt x="102" y="121"/>
                    </a:cubicBezTo>
                    <a:cubicBezTo>
                      <a:pt x="96" y="119"/>
                      <a:pt x="94" y="114"/>
                      <a:pt x="96" y="108"/>
                    </a:cubicBezTo>
                    <a:cubicBezTo>
                      <a:pt x="108" y="75"/>
                      <a:pt x="108" y="75"/>
                      <a:pt x="108" y="75"/>
                    </a:cubicBezTo>
                    <a:cubicBezTo>
                      <a:pt x="114" y="57"/>
                      <a:pt x="114" y="57"/>
                      <a:pt x="114" y="57"/>
                    </a:cubicBezTo>
                    <a:cubicBezTo>
                      <a:pt x="110" y="55"/>
                      <a:pt x="110" y="55"/>
                      <a:pt x="110" y="55"/>
                    </a:cubicBezTo>
                    <a:cubicBezTo>
                      <a:pt x="102" y="76"/>
                      <a:pt x="102" y="76"/>
                      <a:pt x="102" y="76"/>
                    </a:cubicBezTo>
                    <a:cubicBezTo>
                      <a:pt x="90" y="111"/>
                      <a:pt x="90" y="111"/>
                      <a:pt x="90" y="111"/>
                    </a:cubicBezTo>
                    <a:cubicBezTo>
                      <a:pt x="88" y="116"/>
                      <a:pt x="88" y="116"/>
                      <a:pt x="88" y="116"/>
                    </a:cubicBezTo>
                    <a:cubicBezTo>
                      <a:pt x="57" y="203"/>
                      <a:pt x="57" y="203"/>
                      <a:pt x="57" y="203"/>
                    </a:cubicBezTo>
                    <a:cubicBezTo>
                      <a:pt x="54" y="210"/>
                      <a:pt x="46" y="214"/>
                      <a:pt x="39" y="211"/>
                    </a:cubicBezTo>
                    <a:cubicBezTo>
                      <a:pt x="32" y="209"/>
                      <a:pt x="30" y="201"/>
                      <a:pt x="32" y="194"/>
                    </a:cubicBezTo>
                    <a:cubicBezTo>
                      <a:pt x="63" y="107"/>
                      <a:pt x="63" y="107"/>
                      <a:pt x="63" y="107"/>
                    </a:cubicBezTo>
                    <a:cubicBezTo>
                      <a:pt x="58" y="105"/>
                      <a:pt x="58" y="105"/>
                      <a:pt x="58" y="105"/>
                    </a:cubicBezTo>
                    <a:cubicBezTo>
                      <a:pt x="26" y="192"/>
                      <a:pt x="26" y="192"/>
                      <a:pt x="26" y="192"/>
                    </a:cubicBezTo>
                    <a:cubicBezTo>
                      <a:pt x="24" y="199"/>
                      <a:pt x="17" y="203"/>
                      <a:pt x="10" y="201"/>
                    </a:cubicBezTo>
                    <a:cubicBezTo>
                      <a:pt x="3" y="198"/>
                      <a:pt x="0" y="190"/>
                      <a:pt x="2" y="183"/>
                    </a:cubicBezTo>
                    <a:cubicBezTo>
                      <a:pt x="33" y="96"/>
                      <a:pt x="33" y="96"/>
                      <a:pt x="33" y="96"/>
                    </a:cubicBezTo>
                    <a:cubicBezTo>
                      <a:pt x="35" y="92"/>
                      <a:pt x="35" y="92"/>
                      <a:pt x="35" y="92"/>
                    </a:cubicBezTo>
                    <a:cubicBezTo>
                      <a:pt x="48" y="56"/>
                      <a:pt x="48" y="56"/>
                      <a:pt x="48" y="56"/>
                    </a:cubicBezTo>
                    <a:cubicBezTo>
                      <a:pt x="55" y="36"/>
                      <a:pt x="55" y="36"/>
                      <a:pt x="55" y="36"/>
                    </a:cubicBezTo>
                    <a:cubicBezTo>
                      <a:pt x="50" y="34"/>
                      <a:pt x="50" y="34"/>
                      <a:pt x="50" y="34"/>
                    </a:cubicBezTo>
                    <a:cubicBezTo>
                      <a:pt x="44" y="52"/>
                      <a:pt x="44" y="52"/>
                      <a:pt x="44" y="52"/>
                    </a:cubicBezTo>
                    <a:cubicBezTo>
                      <a:pt x="32" y="86"/>
                      <a:pt x="32" y="86"/>
                      <a:pt x="32" y="86"/>
                    </a:cubicBezTo>
                    <a:cubicBezTo>
                      <a:pt x="30" y="91"/>
                      <a:pt x="25" y="93"/>
                      <a:pt x="19" y="91"/>
                    </a:cubicBezTo>
                    <a:cubicBezTo>
                      <a:pt x="15" y="90"/>
                      <a:pt x="11" y="85"/>
                      <a:pt x="13" y="79"/>
                    </a:cubicBezTo>
                    <a:cubicBezTo>
                      <a:pt x="33" y="23"/>
                      <a:pt x="33" y="23"/>
                      <a:pt x="33" y="23"/>
                    </a:cubicBezTo>
                    <a:cubicBezTo>
                      <a:pt x="33" y="23"/>
                      <a:pt x="33" y="23"/>
                      <a:pt x="33" y="23"/>
                    </a:cubicBezTo>
                    <a:close/>
                  </a:path>
                </a:pathLst>
              </a:custGeom>
              <a:grpFill/>
              <a:ln>
                <a:noFill/>
              </a:ln>
            </p:spPr>
            <p:txBody>
              <a:bodyPr/>
              <a:lstStyle/>
              <a:p>
                <a:pPr>
                  <a:defRPr/>
                </a:pPr>
                <a:endParaRPr lang="id-ID"/>
              </a:p>
            </p:txBody>
          </p:sp>
        </p:grpSp>
        <p:grpSp>
          <p:nvGrpSpPr>
            <p:cNvPr id="29" name="Group 12"/>
            <p:cNvGrpSpPr/>
            <p:nvPr/>
          </p:nvGrpSpPr>
          <p:grpSpPr>
            <a:xfrm>
              <a:off x="2125845" y="4944759"/>
              <a:ext cx="355387" cy="710775"/>
              <a:chOff x="7894638" y="5289550"/>
              <a:chExt cx="393700" cy="787400"/>
            </a:xfrm>
            <a:solidFill>
              <a:srgbClr val="EE5058"/>
            </a:solidFill>
          </p:grpSpPr>
          <p:sp>
            <p:nvSpPr>
              <p:cNvPr id="104" name="Freeform 28"/>
              <p:cNvSpPr/>
              <p:nvPr>
                <p:custDataLst>
                  <p:tags r:id="rId60"/>
                </p:custDataLst>
              </p:nvPr>
            </p:nvSpPr>
            <p:spPr bwMode="auto">
              <a:xfrm>
                <a:off x="7894638" y="5919788"/>
                <a:ext cx="157163" cy="157162"/>
              </a:xfrm>
              <a:custGeom>
                <a:avLst/>
                <a:gdLst>
                  <a:gd name="T0" fmla="*/ 46 w 50"/>
                  <a:gd name="T1" fmla="*/ 33 h 50"/>
                  <a:gd name="T2" fmla="*/ 17 w 50"/>
                  <a:gd name="T3" fmla="*/ 46 h 50"/>
                  <a:gd name="T4" fmla="*/ 4 w 50"/>
                  <a:gd name="T5" fmla="*/ 18 h 50"/>
                  <a:gd name="T6" fmla="*/ 32 w 50"/>
                  <a:gd name="T7" fmla="*/ 4 h 50"/>
                  <a:gd name="T8" fmla="*/ 46 w 50"/>
                  <a:gd name="T9" fmla="*/ 33 h 50"/>
                </a:gdLst>
                <a:ahLst/>
                <a:cxnLst>
                  <a:cxn ang="0">
                    <a:pos x="T0" y="T1"/>
                  </a:cxn>
                  <a:cxn ang="0">
                    <a:pos x="T2" y="T3"/>
                  </a:cxn>
                  <a:cxn ang="0">
                    <a:pos x="T4" y="T5"/>
                  </a:cxn>
                  <a:cxn ang="0">
                    <a:pos x="T6" y="T7"/>
                  </a:cxn>
                  <a:cxn ang="0">
                    <a:pos x="T8" y="T9"/>
                  </a:cxn>
                </a:cxnLst>
                <a:rect l="0" t="0" r="r" b="b"/>
                <a:pathLst>
                  <a:path w="50" h="50">
                    <a:moveTo>
                      <a:pt x="46" y="33"/>
                    </a:moveTo>
                    <a:cubicBezTo>
                      <a:pt x="42" y="44"/>
                      <a:pt x="29" y="50"/>
                      <a:pt x="17" y="46"/>
                    </a:cubicBezTo>
                    <a:cubicBezTo>
                      <a:pt x="6" y="42"/>
                      <a:pt x="0" y="29"/>
                      <a:pt x="4" y="18"/>
                    </a:cubicBezTo>
                    <a:cubicBezTo>
                      <a:pt x="8" y="6"/>
                      <a:pt x="21" y="0"/>
                      <a:pt x="32" y="4"/>
                    </a:cubicBezTo>
                    <a:cubicBezTo>
                      <a:pt x="44" y="8"/>
                      <a:pt x="50" y="21"/>
                      <a:pt x="46" y="33"/>
                    </a:cubicBezTo>
                    <a:close/>
                  </a:path>
                </a:pathLst>
              </a:custGeom>
              <a:grpFill/>
              <a:ln>
                <a:noFill/>
              </a:ln>
            </p:spPr>
            <p:txBody>
              <a:bodyPr/>
              <a:lstStyle/>
              <a:p>
                <a:pPr>
                  <a:defRPr/>
                </a:pPr>
                <a:endParaRPr lang="id-ID"/>
              </a:p>
            </p:txBody>
          </p:sp>
          <p:sp>
            <p:nvSpPr>
              <p:cNvPr id="105" name="Freeform 29"/>
              <p:cNvSpPr/>
              <p:nvPr>
                <p:custDataLst>
                  <p:tags r:id="rId61"/>
                </p:custDataLst>
              </p:nvPr>
            </p:nvSpPr>
            <p:spPr bwMode="auto">
              <a:xfrm>
                <a:off x="7913688" y="5289550"/>
                <a:ext cx="374650" cy="639762"/>
              </a:xfrm>
              <a:custGeom>
                <a:avLst/>
                <a:gdLst>
                  <a:gd name="T0" fmla="*/ 2 w 119"/>
                  <a:gd name="T1" fmla="*/ 105 h 203"/>
                  <a:gd name="T2" fmla="*/ 0 w 119"/>
                  <a:gd name="T3" fmla="*/ 161 h 203"/>
                  <a:gd name="T4" fmla="*/ 1 w 119"/>
                  <a:gd name="T5" fmla="*/ 163 h 203"/>
                  <a:gd name="T6" fmla="*/ 20 w 119"/>
                  <a:gd name="T7" fmla="*/ 193 h 203"/>
                  <a:gd name="T8" fmla="*/ 28 w 119"/>
                  <a:gd name="T9" fmla="*/ 196 h 203"/>
                  <a:gd name="T10" fmla="*/ 31 w 119"/>
                  <a:gd name="T11" fmla="*/ 197 h 203"/>
                  <a:gd name="T12" fmla="*/ 39 w 119"/>
                  <a:gd name="T13" fmla="*/ 200 h 203"/>
                  <a:gd name="T14" fmla="*/ 73 w 119"/>
                  <a:gd name="T15" fmla="*/ 189 h 203"/>
                  <a:gd name="T16" fmla="*/ 75 w 119"/>
                  <a:gd name="T17" fmla="*/ 188 h 203"/>
                  <a:gd name="T18" fmla="*/ 109 w 119"/>
                  <a:gd name="T19" fmla="*/ 143 h 203"/>
                  <a:gd name="T20" fmla="*/ 108 w 119"/>
                  <a:gd name="T21" fmla="*/ 131 h 203"/>
                  <a:gd name="T22" fmla="*/ 95 w 119"/>
                  <a:gd name="T23" fmla="*/ 132 h 203"/>
                  <a:gd name="T24" fmla="*/ 62 w 119"/>
                  <a:gd name="T25" fmla="*/ 176 h 203"/>
                  <a:gd name="T26" fmla="*/ 57 w 119"/>
                  <a:gd name="T27" fmla="*/ 174 h 203"/>
                  <a:gd name="T28" fmla="*/ 115 w 119"/>
                  <a:gd name="T29" fmla="*/ 99 h 203"/>
                  <a:gd name="T30" fmla="*/ 94 w 119"/>
                  <a:gd name="T31" fmla="*/ 91 h 203"/>
                  <a:gd name="T32" fmla="*/ 117 w 119"/>
                  <a:gd name="T33" fmla="*/ 26 h 203"/>
                  <a:gd name="T34" fmla="*/ 110 w 119"/>
                  <a:gd name="T35" fmla="*/ 12 h 203"/>
                  <a:gd name="T36" fmla="*/ 98 w 119"/>
                  <a:gd name="T37" fmla="*/ 19 h 203"/>
                  <a:gd name="T38" fmla="*/ 74 w 119"/>
                  <a:gd name="T39" fmla="*/ 84 h 203"/>
                  <a:gd name="T40" fmla="*/ 66 w 119"/>
                  <a:gd name="T41" fmla="*/ 82 h 203"/>
                  <a:gd name="T42" fmla="*/ 90 w 119"/>
                  <a:gd name="T43" fmla="*/ 16 h 203"/>
                  <a:gd name="T44" fmla="*/ 84 w 119"/>
                  <a:gd name="T45" fmla="*/ 2 h 203"/>
                  <a:gd name="T46" fmla="*/ 70 w 119"/>
                  <a:gd name="T47" fmla="*/ 9 h 203"/>
                  <a:gd name="T48" fmla="*/ 46 w 119"/>
                  <a:gd name="T49" fmla="*/ 75 h 203"/>
                  <a:gd name="T50" fmla="*/ 25 w 119"/>
                  <a:gd name="T51" fmla="*/ 67 h 203"/>
                  <a:gd name="T52" fmla="*/ 22 w 119"/>
                  <a:gd name="T53" fmla="*/ 162 h 203"/>
                  <a:gd name="T54" fmla="*/ 17 w 119"/>
                  <a:gd name="T55" fmla="*/ 160 h 203"/>
                  <a:gd name="T56" fmla="*/ 20 w 119"/>
                  <a:gd name="T57" fmla="*/ 105 h 203"/>
                  <a:gd name="T58" fmla="*/ 10 w 119"/>
                  <a:gd name="T59" fmla="*/ 96 h 203"/>
                  <a:gd name="T60" fmla="*/ 2 w 119"/>
                  <a:gd name="T61" fmla="*/ 10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9" h="203">
                    <a:moveTo>
                      <a:pt x="2" y="105"/>
                    </a:moveTo>
                    <a:cubicBezTo>
                      <a:pt x="0" y="161"/>
                      <a:pt x="0" y="161"/>
                      <a:pt x="0" y="161"/>
                    </a:cubicBezTo>
                    <a:cubicBezTo>
                      <a:pt x="1" y="163"/>
                      <a:pt x="1" y="163"/>
                      <a:pt x="1" y="163"/>
                    </a:cubicBezTo>
                    <a:cubicBezTo>
                      <a:pt x="1" y="181"/>
                      <a:pt x="14" y="191"/>
                      <a:pt x="20" y="193"/>
                    </a:cubicBezTo>
                    <a:cubicBezTo>
                      <a:pt x="24" y="194"/>
                      <a:pt x="23" y="194"/>
                      <a:pt x="28" y="196"/>
                    </a:cubicBezTo>
                    <a:cubicBezTo>
                      <a:pt x="29" y="196"/>
                      <a:pt x="30" y="197"/>
                      <a:pt x="31" y="197"/>
                    </a:cubicBezTo>
                    <a:cubicBezTo>
                      <a:pt x="36" y="199"/>
                      <a:pt x="35" y="198"/>
                      <a:pt x="39" y="200"/>
                    </a:cubicBezTo>
                    <a:cubicBezTo>
                      <a:pt x="45" y="202"/>
                      <a:pt x="62" y="203"/>
                      <a:pt x="73" y="189"/>
                    </a:cubicBezTo>
                    <a:cubicBezTo>
                      <a:pt x="75" y="188"/>
                      <a:pt x="75" y="188"/>
                      <a:pt x="75" y="188"/>
                    </a:cubicBezTo>
                    <a:cubicBezTo>
                      <a:pt x="109" y="143"/>
                      <a:pt x="109" y="143"/>
                      <a:pt x="109" y="143"/>
                    </a:cubicBezTo>
                    <a:cubicBezTo>
                      <a:pt x="112" y="139"/>
                      <a:pt x="111" y="133"/>
                      <a:pt x="108" y="131"/>
                    </a:cubicBezTo>
                    <a:cubicBezTo>
                      <a:pt x="104" y="128"/>
                      <a:pt x="98" y="129"/>
                      <a:pt x="95" y="132"/>
                    </a:cubicBezTo>
                    <a:cubicBezTo>
                      <a:pt x="62" y="176"/>
                      <a:pt x="62" y="176"/>
                      <a:pt x="62" y="176"/>
                    </a:cubicBezTo>
                    <a:cubicBezTo>
                      <a:pt x="57" y="174"/>
                      <a:pt x="57" y="174"/>
                      <a:pt x="57" y="174"/>
                    </a:cubicBezTo>
                    <a:cubicBezTo>
                      <a:pt x="115" y="99"/>
                      <a:pt x="115" y="99"/>
                      <a:pt x="115" y="99"/>
                    </a:cubicBezTo>
                    <a:cubicBezTo>
                      <a:pt x="94" y="91"/>
                      <a:pt x="94" y="91"/>
                      <a:pt x="94" y="91"/>
                    </a:cubicBezTo>
                    <a:cubicBezTo>
                      <a:pt x="117" y="26"/>
                      <a:pt x="117" y="26"/>
                      <a:pt x="117" y="26"/>
                    </a:cubicBezTo>
                    <a:cubicBezTo>
                      <a:pt x="119" y="20"/>
                      <a:pt x="116" y="14"/>
                      <a:pt x="110" y="12"/>
                    </a:cubicBezTo>
                    <a:cubicBezTo>
                      <a:pt x="105" y="10"/>
                      <a:pt x="100" y="13"/>
                      <a:pt x="98" y="19"/>
                    </a:cubicBezTo>
                    <a:cubicBezTo>
                      <a:pt x="74" y="84"/>
                      <a:pt x="74" y="84"/>
                      <a:pt x="74" y="84"/>
                    </a:cubicBezTo>
                    <a:cubicBezTo>
                      <a:pt x="66" y="82"/>
                      <a:pt x="66" y="82"/>
                      <a:pt x="66" y="82"/>
                    </a:cubicBezTo>
                    <a:cubicBezTo>
                      <a:pt x="90" y="16"/>
                      <a:pt x="90" y="16"/>
                      <a:pt x="90" y="16"/>
                    </a:cubicBezTo>
                    <a:cubicBezTo>
                      <a:pt x="92" y="10"/>
                      <a:pt x="90" y="4"/>
                      <a:pt x="84" y="2"/>
                    </a:cubicBezTo>
                    <a:cubicBezTo>
                      <a:pt x="78" y="0"/>
                      <a:pt x="72" y="3"/>
                      <a:pt x="70" y="9"/>
                    </a:cubicBezTo>
                    <a:cubicBezTo>
                      <a:pt x="46" y="75"/>
                      <a:pt x="46" y="75"/>
                      <a:pt x="46" y="75"/>
                    </a:cubicBezTo>
                    <a:cubicBezTo>
                      <a:pt x="25" y="67"/>
                      <a:pt x="25" y="67"/>
                      <a:pt x="25" y="67"/>
                    </a:cubicBezTo>
                    <a:cubicBezTo>
                      <a:pt x="22" y="162"/>
                      <a:pt x="22" y="162"/>
                      <a:pt x="22" y="162"/>
                    </a:cubicBezTo>
                    <a:cubicBezTo>
                      <a:pt x="17" y="160"/>
                      <a:pt x="17" y="160"/>
                      <a:pt x="17" y="160"/>
                    </a:cubicBezTo>
                    <a:cubicBezTo>
                      <a:pt x="20" y="105"/>
                      <a:pt x="20" y="105"/>
                      <a:pt x="20" y="105"/>
                    </a:cubicBezTo>
                    <a:cubicBezTo>
                      <a:pt x="19" y="101"/>
                      <a:pt x="15" y="97"/>
                      <a:pt x="10" y="96"/>
                    </a:cubicBezTo>
                    <a:cubicBezTo>
                      <a:pt x="6" y="96"/>
                      <a:pt x="2" y="100"/>
                      <a:pt x="2" y="105"/>
                    </a:cubicBezTo>
                    <a:close/>
                  </a:path>
                </a:pathLst>
              </a:custGeom>
              <a:grpFill/>
              <a:ln>
                <a:noFill/>
              </a:ln>
            </p:spPr>
            <p:txBody>
              <a:bodyPr/>
              <a:lstStyle/>
              <a:p>
                <a:pPr>
                  <a:defRPr/>
                </a:pPr>
                <a:endParaRPr lang="id-ID"/>
              </a:p>
            </p:txBody>
          </p:sp>
        </p:grpSp>
        <p:grpSp>
          <p:nvGrpSpPr>
            <p:cNvPr id="30" name="Group 13"/>
            <p:cNvGrpSpPr/>
            <p:nvPr/>
          </p:nvGrpSpPr>
          <p:grpSpPr>
            <a:xfrm>
              <a:off x="3821100" y="1322102"/>
              <a:ext cx="412708" cy="712208"/>
              <a:chOff x="9772651" y="1276350"/>
              <a:chExt cx="457200" cy="788988"/>
            </a:xfrm>
            <a:solidFill>
              <a:srgbClr val="5EA9CA"/>
            </a:solidFill>
          </p:grpSpPr>
          <p:sp>
            <p:nvSpPr>
              <p:cNvPr id="102" name="Freeform 30"/>
              <p:cNvSpPr/>
              <p:nvPr>
                <p:custDataLst>
                  <p:tags r:id="rId58"/>
                </p:custDataLst>
              </p:nvPr>
            </p:nvSpPr>
            <p:spPr bwMode="auto">
              <a:xfrm>
                <a:off x="10037763" y="1276350"/>
                <a:ext cx="163513" cy="160337"/>
              </a:xfrm>
              <a:custGeom>
                <a:avLst/>
                <a:gdLst>
                  <a:gd name="T0" fmla="*/ 47 w 52"/>
                  <a:gd name="T1" fmla="*/ 34 h 51"/>
                  <a:gd name="T2" fmla="*/ 34 w 52"/>
                  <a:gd name="T3" fmla="*/ 5 h 51"/>
                  <a:gd name="T4" fmla="*/ 5 w 52"/>
                  <a:gd name="T5" fmla="*/ 17 h 51"/>
                  <a:gd name="T6" fmla="*/ 18 w 52"/>
                  <a:gd name="T7" fmla="*/ 47 h 51"/>
                  <a:gd name="T8" fmla="*/ 47 w 52"/>
                  <a:gd name="T9" fmla="*/ 34 h 51"/>
                </a:gdLst>
                <a:ahLst/>
                <a:cxnLst>
                  <a:cxn ang="0">
                    <a:pos x="T0" y="T1"/>
                  </a:cxn>
                  <a:cxn ang="0">
                    <a:pos x="T2" y="T3"/>
                  </a:cxn>
                  <a:cxn ang="0">
                    <a:pos x="T4" y="T5"/>
                  </a:cxn>
                  <a:cxn ang="0">
                    <a:pos x="T6" y="T7"/>
                  </a:cxn>
                  <a:cxn ang="0">
                    <a:pos x="T8" y="T9"/>
                  </a:cxn>
                </a:cxnLst>
                <a:rect l="0" t="0" r="r" b="b"/>
                <a:pathLst>
                  <a:path w="52" h="51">
                    <a:moveTo>
                      <a:pt x="47" y="34"/>
                    </a:moveTo>
                    <a:cubicBezTo>
                      <a:pt x="52" y="23"/>
                      <a:pt x="46" y="9"/>
                      <a:pt x="34" y="5"/>
                    </a:cubicBezTo>
                    <a:cubicBezTo>
                      <a:pt x="23" y="0"/>
                      <a:pt x="10" y="6"/>
                      <a:pt x="5" y="17"/>
                    </a:cubicBezTo>
                    <a:cubicBezTo>
                      <a:pt x="0" y="29"/>
                      <a:pt x="6" y="42"/>
                      <a:pt x="18" y="47"/>
                    </a:cubicBezTo>
                    <a:cubicBezTo>
                      <a:pt x="30" y="51"/>
                      <a:pt x="43" y="46"/>
                      <a:pt x="47" y="34"/>
                    </a:cubicBezTo>
                    <a:close/>
                  </a:path>
                </a:pathLst>
              </a:custGeom>
              <a:grpFill/>
              <a:ln>
                <a:noFill/>
              </a:ln>
            </p:spPr>
            <p:txBody>
              <a:bodyPr/>
              <a:lstStyle/>
              <a:p>
                <a:pPr>
                  <a:defRPr/>
                </a:pPr>
                <a:endParaRPr lang="id-ID"/>
              </a:p>
            </p:txBody>
          </p:sp>
          <p:sp>
            <p:nvSpPr>
              <p:cNvPr id="103" name="Freeform 31"/>
              <p:cNvSpPr/>
              <p:nvPr>
                <p:custDataLst>
                  <p:tags r:id="rId59"/>
                </p:custDataLst>
              </p:nvPr>
            </p:nvSpPr>
            <p:spPr bwMode="auto">
              <a:xfrm>
                <a:off x="9772651" y="1392238"/>
                <a:ext cx="457200" cy="673100"/>
              </a:xfrm>
              <a:custGeom>
                <a:avLst/>
                <a:gdLst>
                  <a:gd name="T0" fmla="*/ 39 w 145"/>
                  <a:gd name="T1" fmla="*/ 21 h 213"/>
                  <a:gd name="T2" fmla="*/ 79 w 145"/>
                  <a:gd name="T3" fmla="*/ 6 h 213"/>
                  <a:gd name="T4" fmla="*/ 108 w 145"/>
                  <a:gd name="T5" fmla="*/ 17 h 213"/>
                  <a:gd name="T6" fmla="*/ 110 w 145"/>
                  <a:gd name="T7" fmla="*/ 18 h 213"/>
                  <a:gd name="T8" fmla="*/ 121 w 145"/>
                  <a:gd name="T9" fmla="*/ 22 h 213"/>
                  <a:gd name="T10" fmla="*/ 139 w 145"/>
                  <a:gd name="T11" fmla="*/ 61 h 213"/>
                  <a:gd name="T12" fmla="*/ 139 w 145"/>
                  <a:gd name="T13" fmla="*/ 61 h 213"/>
                  <a:gd name="T14" fmla="*/ 117 w 145"/>
                  <a:gd name="T15" fmla="*/ 116 h 213"/>
                  <a:gd name="T16" fmla="*/ 104 w 145"/>
                  <a:gd name="T17" fmla="*/ 122 h 213"/>
                  <a:gd name="T18" fmla="*/ 99 w 145"/>
                  <a:gd name="T19" fmla="*/ 109 h 213"/>
                  <a:gd name="T20" fmla="*/ 112 w 145"/>
                  <a:gd name="T21" fmla="*/ 76 h 213"/>
                  <a:gd name="T22" fmla="*/ 119 w 145"/>
                  <a:gd name="T23" fmla="*/ 58 h 213"/>
                  <a:gd name="T24" fmla="*/ 114 w 145"/>
                  <a:gd name="T25" fmla="*/ 56 h 213"/>
                  <a:gd name="T26" fmla="*/ 106 w 145"/>
                  <a:gd name="T27" fmla="*/ 77 h 213"/>
                  <a:gd name="T28" fmla="*/ 92 w 145"/>
                  <a:gd name="T29" fmla="*/ 112 h 213"/>
                  <a:gd name="T30" fmla="*/ 91 w 145"/>
                  <a:gd name="T31" fmla="*/ 116 h 213"/>
                  <a:gd name="T32" fmla="*/ 56 w 145"/>
                  <a:gd name="T33" fmla="*/ 202 h 213"/>
                  <a:gd name="T34" fmla="*/ 39 w 145"/>
                  <a:gd name="T35" fmla="*/ 210 h 213"/>
                  <a:gd name="T36" fmla="*/ 32 w 145"/>
                  <a:gd name="T37" fmla="*/ 193 h 213"/>
                  <a:gd name="T38" fmla="*/ 67 w 145"/>
                  <a:gd name="T39" fmla="*/ 107 h 213"/>
                  <a:gd name="T40" fmla="*/ 61 w 145"/>
                  <a:gd name="T41" fmla="*/ 105 h 213"/>
                  <a:gd name="T42" fmla="*/ 27 w 145"/>
                  <a:gd name="T43" fmla="*/ 191 h 213"/>
                  <a:gd name="T44" fmla="*/ 10 w 145"/>
                  <a:gd name="T45" fmla="*/ 198 h 213"/>
                  <a:gd name="T46" fmla="*/ 3 w 145"/>
                  <a:gd name="T47" fmla="*/ 181 h 213"/>
                  <a:gd name="T48" fmla="*/ 37 w 145"/>
                  <a:gd name="T49" fmla="*/ 95 h 213"/>
                  <a:gd name="T50" fmla="*/ 39 w 145"/>
                  <a:gd name="T51" fmla="*/ 90 h 213"/>
                  <a:gd name="T52" fmla="*/ 52 w 145"/>
                  <a:gd name="T53" fmla="*/ 55 h 213"/>
                  <a:gd name="T54" fmla="*/ 61 w 145"/>
                  <a:gd name="T55" fmla="*/ 35 h 213"/>
                  <a:gd name="T56" fmla="*/ 56 w 145"/>
                  <a:gd name="T57" fmla="*/ 33 h 213"/>
                  <a:gd name="T58" fmla="*/ 49 w 145"/>
                  <a:gd name="T59" fmla="*/ 51 h 213"/>
                  <a:gd name="T60" fmla="*/ 36 w 145"/>
                  <a:gd name="T61" fmla="*/ 84 h 213"/>
                  <a:gd name="T62" fmla="*/ 23 w 145"/>
                  <a:gd name="T63" fmla="*/ 90 h 213"/>
                  <a:gd name="T64" fmla="*/ 17 w 145"/>
                  <a:gd name="T65" fmla="*/ 77 h 213"/>
                  <a:gd name="T66" fmla="*/ 39 w 145"/>
                  <a:gd name="T67" fmla="*/ 21 h 213"/>
                  <a:gd name="T68" fmla="*/ 39 w 145"/>
                  <a:gd name="T69" fmla="*/ 2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13">
                    <a:moveTo>
                      <a:pt x="39" y="21"/>
                    </a:moveTo>
                    <a:cubicBezTo>
                      <a:pt x="45" y="7"/>
                      <a:pt x="64" y="0"/>
                      <a:pt x="79" y="6"/>
                    </a:cubicBezTo>
                    <a:cubicBezTo>
                      <a:pt x="108" y="17"/>
                      <a:pt x="108" y="17"/>
                      <a:pt x="108" y="17"/>
                    </a:cubicBezTo>
                    <a:cubicBezTo>
                      <a:pt x="110" y="18"/>
                      <a:pt x="110" y="18"/>
                      <a:pt x="110" y="18"/>
                    </a:cubicBezTo>
                    <a:cubicBezTo>
                      <a:pt x="121" y="22"/>
                      <a:pt x="121" y="22"/>
                      <a:pt x="121" y="22"/>
                    </a:cubicBezTo>
                    <a:cubicBezTo>
                      <a:pt x="136" y="28"/>
                      <a:pt x="145" y="46"/>
                      <a:pt x="139" y="61"/>
                    </a:cubicBezTo>
                    <a:cubicBezTo>
                      <a:pt x="139" y="61"/>
                      <a:pt x="139" y="61"/>
                      <a:pt x="139" y="61"/>
                    </a:cubicBezTo>
                    <a:cubicBezTo>
                      <a:pt x="117" y="116"/>
                      <a:pt x="117" y="116"/>
                      <a:pt x="117" y="116"/>
                    </a:cubicBezTo>
                    <a:cubicBezTo>
                      <a:pt x="115" y="122"/>
                      <a:pt x="109" y="124"/>
                      <a:pt x="104" y="122"/>
                    </a:cubicBezTo>
                    <a:cubicBezTo>
                      <a:pt x="99" y="120"/>
                      <a:pt x="97" y="115"/>
                      <a:pt x="99" y="109"/>
                    </a:cubicBezTo>
                    <a:cubicBezTo>
                      <a:pt x="112" y="76"/>
                      <a:pt x="112" y="76"/>
                      <a:pt x="112" y="76"/>
                    </a:cubicBezTo>
                    <a:cubicBezTo>
                      <a:pt x="119" y="58"/>
                      <a:pt x="119" y="58"/>
                      <a:pt x="119" y="58"/>
                    </a:cubicBezTo>
                    <a:cubicBezTo>
                      <a:pt x="114" y="56"/>
                      <a:pt x="114" y="56"/>
                      <a:pt x="114" y="56"/>
                    </a:cubicBezTo>
                    <a:cubicBezTo>
                      <a:pt x="106" y="77"/>
                      <a:pt x="106" y="77"/>
                      <a:pt x="106" y="77"/>
                    </a:cubicBezTo>
                    <a:cubicBezTo>
                      <a:pt x="92" y="112"/>
                      <a:pt x="92" y="112"/>
                      <a:pt x="92" y="112"/>
                    </a:cubicBezTo>
                    <a:cubicBezTo>
                      <a:pt x="91" y="116"/>
                      <a:pt x="91" y="116"/>
                      <a:pt x="91" y="116"/>
                    </a:cubicBezTo>
                    <a:cubicBezTo>
                      <a:pt x="56" y="202"/>
                      <a:pt x="56" y="202"/>
                      <a:pt x="56" y="202"/>
                    </a:cubicBezTo>
                    <a:cubicBezTo>
                      <a:pt x="54" y="209"/>
                      <a:pt x="46" y="213"/>
                      <a:pt x="39" y="210"/>
                    </a:cubicBezTo>
                    <a:cubicBezTo>
                      <a:pt x="32" y="207"/>
                      <a:pt x="30" y="200"/>
                      <a:pt x="32" y="193"/>
                    </a:cubicBezTo>
                    <a:cubicBezTo>
                      <a:pt x="67" y="107"/>
                      <a:pt x="67" y="107"/>
                      <a:pt x="67" y="107"/>
                    </a:cubicBezTo>
                    <a:cubicBezTo>
                      <a:pt x="61" y="105"/>
                      <a:pt x="61" y="105"/>
                      <a:pt x="61" y="105"/>
                    </a:cubicBezTo>
                    <a:cubicBezTo>
                      <a:pt x="27" y="191"/>
                      <a:pt x="27" y="191"/>
                      <a:pt x="27" y="191"/>
                    </a:cubicBezTo>
                    <a:cubicBezTo>
                      <a:pt x="24" y="197"/>
                      <a:pt x="17" y="201"/>
                      <a:pt x="10" y="198"/>
                    </a:cubicBezTo>
                    <a:cubicBezTo>
                      <a:pt x="3" y="196"/>
                      <a:pt x="0" y="188"/>
                      <a:pt x="3" y="181"/>
                    </a:cubicBezTo>
                    <a:cubicBezTo>
                      <a:pt x="37" y="95"/>
                      <a:pt x="37" y="95"/>
                      <a:pt x="37" y="95"/>
                    </a:cubicBezTo>
                    <a:cubicBezTo>
                      <a:pt x="39" y="90"/>
                      <a:pt x="39" y="90"/>
                      <a:pt x="39" y="90"/>
                    </a:cubicBezTo>
                    <a:cubicBezTo>
                      <a:pt x="52" y="55"/>
                      <a:pt x="52" y="55"/>
                      <a:pt x="52" y="55"/>
                    </a:cubicBezTo>
                    <a:cubicBezTo>
                      <a:pt x="61" y="35"/>
                      <a:pt x="61" y="35"/>
                      <a:pt x="61" y="35"/>
                    </a:cubicBezTo>
                    <a:cubicBezTo>
                      <a:pt x="56" y="33"/>
                      <a:pt x="56" y="33"/>
                      <a:pt x="56" y="33"/>
                    </a:cubicBezTo>
                    <a:cubicBezTo>
                      <a:pt x="49" y="51"/>
                      <a:pt x="49" y="51"/>
                      <a:pt x="49" y="51"/>
                    </a:cubicBezTo>
                    <a:cubicBezTo>
                      <a:pt x="36" y="84"/>
                      <a:pt x="36" y="84"/>
                      <a:pt x="36" y="84"/>
                    </a:cubicBezTo>
                    <a:cubicBezTo>
                      <a:pt x="33" y="90"/>
                      <a:pt x="29" y="92"/>
                      <a:pt x="23" y="90"/>
                    </a:cubicBezTo>
                    <a:cubicBezTo>
                      <a:pt x="18" y="88"/>
                      <a:pt x="15" y="82"/>
                      <a:pt x="17" y="77"/>
                    </a:cubicBezTo>
                    <a:cubicBezTo>
                      <a:pt x="39" y="21"/>
                      <a:pt x="39" y="21"/>
                      <a:pt x="39" y="21"/>
                    </a:cubicBezTo>
                    <a:cubicBezTo>
                      <a:pt x="39" y="21"/>
                      <a:pt x="39" y="21"/>
                      <a:pt x="39" y="21"/>
                    </a:cubicBezTo>
                    <a:close/>
                  </a:path>
                </a:pathLst>
              </a:custGeom>
              <a:grpFill/>
              <a:ln>
                <a:noFill/>
              </a:ln>
            </p:spPr>
            <p:txBody>
              <a:bodyPr/>
              <a:lstStyle/>
              <a:p>
                <a:pPr>
                  <a:defRPr/>
                </a:pPr>
                <a:endParaRPr lang="id-ID"/>
              </a:p>
            </p:txBody>
          </p:sp>
        </p:grpSp>
        <p:grpSp>
          <p:nvGrpSpPr>
            <p:cNvPr id="31" name="Group 14"/>
            <p:cNvGrpSpPr/>
            <p:nvPr/>
          </p:nvGrpSpPr>
          <p:grpSpPr>
            <a:xfrm>
              <a:off x="1748963" y="4818654"/>
              <a:ext cx="447100" cy="677815"/>
              <a:chOff x="7477126" y="5149850"/>
              <a:chExt cx="495300" cy="750887"/>
            </a:xfrm>
            <a:solidFill>
              <a:srgbClr val="EE5058"/>
            </a:solidFill>
          </p:grpSpPr>
          <p:sp>
            <p:nvSpPr>
              <p:cNvPr id="100" name="Freeform 32"/>
              <p:cNvSpPr/>
              <p:nvPr>
                <p:custDataLst>
                  <p:tags r:id="rId56"/>
                </p:custDataLst>
              </p:nvPr>
            </p:nvSpPr>
            <p:spPr bwMode="auto">
              <a:xfrm>
                <a:off x="7477126" y="5740400"/>
                <a:ext cx="161925" cy="160337"/>
              </a:xfrm>
              <a:custGeom>
                <a:avLst/>
                <a:gdLst>
                  <a:gd name="T0" fmla="*/ 45 w 51"/>
                  <a:gd name="T1" fmla="*/ 36 h 51"/>
                  <a:gd name="T2" fmla="*/ 15 w 51"/>
                  <a:gd name="T3" fmla="*/ 45 h 51"/>
                  <a:gd name="T4" fmla="*/ 6 w 51"/>
                  <a:gd name="T5" fmla="*/ 14 h 51"/>
                  <a:gd name="T6" fmla="*/ 36 w 51"/>
                  <a:gd name="T7" fmla="*/ 6 h 51"/>
                  <a:gd name="T8" fmla="*/ 45 w 51"/>
                  <a:gd name="T9" fmla="*/ 36 h 51"/>
                </a:gdLst>
                <a:ahLst/>
                <a:cxnLst>
                  <a:cxn ang="0">
                    <a:pos x="T0" y="T1"/>
                  </a:cxn>
                  <a:cxn ang="0">
                    <a:pos x="T2" y="T3"/>
                  </a:cxn>
                  <a:cxn ang="0">
                    <a:pos x="T4" y="T5"/>
                  </a:cxn>
                  <a:cxn ang="0">
                    <a:pos x="T6" y="T7"/>
                  </a:cxn>
                  <a:cxn ang="0">
                    <a:pos x="T8" y="T9"/>
                  </a:cxn>
                </a:cxnLst>
                <a:rect l="0" t="0" r="r" b="b"/>
                <a:pathLst>
                  <a:path w="51" h="51">
                    <a:moveTo>
                      <a:pt x="45" y="36"/>
                    </a:moveTo>
                    <a:cubicBezTo>
                      <a:pt x="39" y="47"/>
                      <a:pt x="25" y="51"/>
                      <a:pt x="15" y="45"/>
                    </a:cubicBezTo>
                    <a:cubicBezTo>
                      <a:pt x="4" y="39"/>
                      <a:pt x="0" y="25"/>
                      <a:pt x="6" y="14"/>
                    </a:cubicBezTo>
                    <a:cubicBezTo>
                      <a:pt x="11" y="4"/>
                      <a:pt x="25" y="0"/>
                      <a:pt x="36" y="6"/>
                    </a:cubicBezTo>
                    <a:cubicBezTo>
                      <a:pt x="47" y="12"/>
                      <a:pt x="51" y="25"/>
                      <a:pt x="45" y="36"/>
                    </a:cubicBezTo>
                    <a:close/>
                  </a:path>
                </a:pathLst>
              </a:custGeom>
              <a:grpFill/>
              <a:ln>
                <a:noFill/>
              </a:ln>
            </p:spPr>
            <p:txBody>
              <a:bodyPr/>
              <a:lstStyle/>
              <a:p>
                <a:pPr>
                  <a:defRPr/>
                </a:pPr>
                <a:endParaRPr lang="id-ID"/>
              </a:p>
            </p:txBody>
          </p:sp>
          <p:sp>
            <p:nvSpPr>
              <p:cNvPr id="101" name="Freeform 33"/>
              <p:cNvSpPr/>
              <p:nvPr>
                <p:custDataLst>
                  <p:tags r:id="rId57"/>
                </p:custDataLst>
              </p:nvPr>
            </p:nvSpPr>
            <p:spPr bwMode="auto">
              <a:xfrm>
                <a:off x="7521576" y="5149850"/>
                <a:ext cx="450850" cy="622300"/>
              </a:xfrm>
              <a:custGeom>
                <a:avLst/>
                <a:gdLst>
                  <a:gd name="T0" fmla="*/ 14 w 143"/>
                  <a:gd name="T1" fmla="*/ 91 h 197"/>
                  <a:gd name="T2" fmla="*/ 3 w 143"/>
                  <a:gd name="T3" fmla="*/ 146 h 197"/>
                  <a:gd name="T4" fmla="*/ 3 w 143"/>
                  <a:gd name="T5" fmla="*/ 148 h 197"/>
                  <a:gd name="T6" fmla="*/ 17 w 143"/>
                  <a:gd name="T7" fmla="*/ 180 h 197"/>
                  <a:gd name="T8" fmla="*/ 25 w 143"/>
                  <a:gd name="T9" fmla="*/ 185 h 197"/>
                  <a:gd name="T10" fmla="*/ 28 w 143"/>
                  <a:gd name="T11" fmla="*/ 186 h 197"/>
                  <a:gd name="T12" fmla="*/ 35 w 143"/>
                  <a:gd name="T13" fmla="*/ 190 h 197"/>
                  <a:gd name="T14" fmla="*/ 70 w 143"/>
                  <a:gd name="T15" fmla="*/ 185 h 197"/>
                  <a:gd name="T16" fmla="*/ 72 w 143"/>
                  <a:gd name="T17" fmla="*/ 184 h 197"/>
                  <a:gd name="T18" fmla="*/ 113 w 143"/>
                  <a:gd name="T19" fmla="*/ 145 h 197"/>
                  <a:gd name="T20" fmla="*/ 114 w 143"/>
                  <a:gd name="T21" fmla="*/ 133 h 197"/>
                  <a:gd name="T22" fmla="*/ 101 w 143"/>
                  <a:gd name="T23" fmla="*/ 132 h 197"/>
                  <a:gd name="T24" fmla="*/ 62 w 143"/>
                  <a:gd name="T25" fmla="*/ 170 h 197"/>
                  <a:gd name="T26" fmla="*/ 57 w 143"/>
                  <a:gd name="T27" fmla="*/ 168 h 197"/>
                  <a:gd name="T28" fmla="*/ 127 w 143"/>
                  <a:gd name="T29" fmla="*/ 103 h 197"/>
                  <a:gd name="T30" fmla="*/ 106 w 143"/>
                  <a:gd name="T31" fmla="*/ 92 h 197"/>
                  <a:gd name="T32" fmla="*/ 140 w 143"/>
                  <a:gd name="T33" fmla="*/ 31 h 197"/>
                  <a:gd name="T34" fmla="*/ 135 w 143"/>
                  <a:gd name="T35" fmla="*/ 16 h 197"/>
                  <a:gd name="T36" fmla="*/ 122 w 143"/>
                  <a:gd name="T37" fmla="*/ 21 h 197"/>
                  <a:gd name="T38" fmla="*/ 88 w 143"/>
                  <a:gd name="T39" fmla="*/ 82 h 197"/>
                  <a:gd name="T40" fmla="*/ 81 w 143"/>
                  <a:gd name="T41" fmla="*/ 78 h 197"/>
                  <a:gd name="T42" fmla="*/ 114 w 143"/>
                  <a:gd name="T43" fmla="*/ 17 h 197"/>
                  <a:gd name="T44" fmla="*/ 111 w 143"/>
                  <a:gd name="T45" fmla="*/ 3 h 197"/>
                  <a:gd name="T46" fmla="*/ 96 w 143"/>
                  <a:gd name="T47" fmla="*/ 7 h 197"/>
                  <a:gd name="T48" fmla="*/ 62 w 143"/>
                  <a:gd name="T49" fmla="*/ 68 h 197"/>
                  <a:gd name="T50" fmla="*/ 42 w 143"/>
                  <a:gd name="T51" fmla="*/ 57 h 197"/>
                  <a:gd name="T52" fmla="*/ 24 w 143"/>
                  <a:gd name="T53" fmla="*/ 150 h 197"/>
                  <a:gd name="T54" fmla="*/ 20 w 143"/>
                  <a:gd name="T55" fmla="*/ 148 h 197"/>
                  <a:gd name="T56" fmla="*/ 32 w 143"/>
                  <a:gd name="T57" fmla="*/ 94 h 197"/>
                  <a:gd name="T58" fmla="*/ 23 w 143"/>
                  <a:gd name="T59" fmla="*/ 83 h 197"/>
                  <a:gd name="T60" fmla="*/ 14 w 143"/>
                  <a:gd name="T61" fmla="*/ 9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3" h="197">
                    <a:moveTo>
                      <a:pt x="14" y="91"/>
                    </a:moveTo>
                    <a:cubicBezTo>
                      <a:pt x="3" y="146"/>
                      <a:pt x="3" y="146"/>
                      <a:pt x="3" y="146"/>
                    </a:cubicBezTo>
                    <a:cubicBezTo>
                      <a:pt x="3" y="148"/>
                      <a:pt x="3" y="148"/>
                      <a:pt x="3" y="148"/>
                    </a:cubicBezTo>
                    <a:cubicBezTo>
                      <a:pt x="0" y="166"/>
                      <a:pt x="12" y="177"/>
                      <a:pt x="17" y="180"/>
                    </a:cubicBezTo>
                    <a:cubicBezTo>
                      <a:pt x="21" y="183"/>
                      <a:pt x="20" y="182"/>
                      <a:pt x="25" y="185"/>
                    </a:cubicBezTo>
                    <a:cubicBezTo>
                      <a:pt x="26" y="185"/>
                      <a:pt x="27" y="186"/>
                      <a:pt x="28" y="186"/>
                    </a:cubicBezTo>
                    <a:cubicBezTo>
                      <a:pt x="32" y="189"/>
                      <a:pt x="31" y="188"/>
                      <a:pt x="35" y="190"/>
                    </a:cubicBezTo>
                    <a:cubicBezTo>
                      <a:pt x="41" y="193"/>
                      <a:pt x="57" y="197"/>
                      <a:pt x="70" y="185"/>
                    </a:cubicBezTo>
                    <a:cubicBezTo>
                      <a:pt x="72" y="184"/>
                      <a:pt x="72" y="184"/>
                      <a:pt x="72" y="184"/>
                    </a:cubicBezTo>
                    <a:cubicBezTo>
                      <a:pt x="113" y="145"/>
                      <a:pt x="113" y="145"/>
                      <a:pt x="113" y="145"/>
                    </a:cubicBezTo>
                    <a:cubicBezTo>
                      <a:pt x="117" y="142"/>
                      <a:pt x="117" y="136"/>
                      <a:pt x="114" y="133"/>
                    </a:cubicBezTo>
                    <a:cubicBezTo>
                      <a:pt x="110" y="130"/>
                      <a:pt x="105" y="130"/>
                      <a:pt x="101" y="132"/>
                    </a:cubicBezTo>
                    <a:cubicBezTo>
                      <a:pt x="62" y="170"/>
                      <a:pt x="62" y="170"/>
                      <a:pt x="62" y="170"/>
                    </a:cubicBezTo>
                    <a:cubicBezTo>
                      <a:pt x="57" y="168"/>
                      <a:pt x="57" y="168"/>
                      <a:pt x="57" y="168"/>
                    </a:cubicBezTo>
                    <a:cubicBezTo>
                      <a:pt x="127" y="103"/>
                      <a:pt x="127" y="103"/>
                      <a:pt x="127" y="103"/>
                    </a:cubicBezTo>
                    <a:cubicBezTo>
                      <a:pt x="106" y="92"/>
                      <a:pt x="106" y="92"/>
                      <a:pt x="106" y="92"/>
                    </a:cubicBezTo>
                    <a:cubicBezTo>
                      <a:pt x="140" y="31"/>
                      <a:pt x="140" y="31"/>
                      <a:pt x="140" y="31"/>
                    </a:cubicBezTo>
                    <a:cubicBezTo>
                      <a:pt x="143" y="26"/>
                      <a:pt x="141" y="19"/>
                      <a:pt x="135" y="16"/>
                    </a:cubicBezTo>
                    <a:cubicBezTo>
                      <a:pt x="130" y="13"/>
                      <a:pt x="125" y="16"/>
                      <a:pt x="122" y="21"/>
                    </a:cubicBezTo>
                    <a:cubicBezTo>
                      <a:pt x="88" y="82"/>
                      <a:pt x="88" y="82"/>
                      <a:pt x="88" y="82"/>
                    </a:cubicBezTo>
                    <a:cubicBezTo>
                      <a:pt x="81" y="78"/>
                      <a:pt x="81" y="78"/>
                      <a:pt x="81" y="78"/>
                    </a:cubicBezTo>
                    <a:cubicBezTo>
                      <a:pt x="114" y="17"/>
                      <a:pt x="114" y="17"/>
                      <a:pt x="114" y="17"/>
                    </a:cubicBezTo>
                    <a:cubicBezTo>
                      <a:pt x="117" y="11"/>
                      <a:pt x="116" y="5"/>
                      <a:pt x="111" y="3"/>
                    </a:cubicBezTo>
                    <a:cubicBezTo>
                      <a:pt x="105" y="0"/>
                      <a:pt x="99" y="1"/>
                      <a:pt x="96" y="7"/>
                    </a:cubicBezTo>
                    <a:cubicBezTo>
                      <a:pt x="62" y="68"/>
                      <a:pt x="62" y="68"/>
                      <a:pt x="62" y="68"/>
                    </a:cubicBezTo>
                    <a:cubicBezTo>
                      <a:pt x="42" y="57"/>
                      <a:pt x="42" y="57"/>
                      <a:pt x="42" y="57"/>
                    </a:cubicBezTo>
                    <a:cubicBezTo>
                      <a:pt x="24" y="150"/>
                      <a:pt x="24" y="150"/>
                      <a:pt x="24" y="150"/>
                    </a:cubicBezTo>
                    <a:cubicBezTo>
                      <a:pt x="20" y="148"/>
                      <a:pt x="20" y="148"/>
                      <a:pt x="20" y="148"/>
                    </a:cubicBezTo>
                    <a:cubicBezTo>
                      <a:pt x="32" y="94"/>
                      <a:pt x="32" y="94"/>
                      <a:pt x="32" y="94"/>
                    </a:cubicBezTo>
                    <a:cubicBezTo>
                      <a:pt x="31" y="89"/>
                      <a:pt x="28" y="85"/>
                      <a:pt x="23" y="83"/>
                    </a:cubicBezTo>
                    <a:cubicBezTo>
                      <a:pt x="19" y="83"/>
                      <a:pt x="15" y="86"/>
                      <a:pt x="14" y="91"/>
                    </a:cubicBezTo>
                    <a:close/>
                  </a:path>
                </a:pathLst>
              </a:custGeom>
              <a:grpFill/>
              <a:ln>
                <a:noFill/>
              </a:ln>
            </p:spPr>
            <p:txBody>
              <a:bodyPr/>
              <a:lstStyle/>
              <a:p>
                <a:pPr>
                  <a:defRPr/>
                </a:pPr>
                <a:endParaRPr lang="id-ID"/>
              </a:p>
            </p:txBody>
          </p:sp>
        </p:grpSp>
        <p:grpSp>
          <p:nvGrpSpPr>
            <p:cNvPr id="32" name="Group 15"/>
            <p:cNvGrpSpPr/>
            <p:nvPr/>
          </p:nvGrpSpPr>
          <p:grpSpPr>
            <a:xfrm>
              <a:off x="4028887" y="1590076"/>
              <a:ext cx="554577" cy="611896"/>
              <a:chOff x="10002838" y="1573213"/>
              <a:chExt cx="614363" cy="677862"/>
            </a:xfrm>
            <a:solidFill>
              <a:srgbClr val="5EA9CA"/>
            </a:solidFill>
          </p:grpSpPr>
          <p:sp>
            <p:nvSpPr>
              <p:cNvPr id="98" name="Freeform 34"/>
              <p:cNvSpPr/>
              <p:nvPr>
                <p:custDataLst>
                  <p:tags r:id="rId54"/>
                </p:custDataLst>
              </p:nvPr>
            </p:nvSpPr>
            <p:spPr bwMode="auto">
              <a:xfrm>
                <a:off x="10456863" y="1573213"/>
                <a:ext cx="160338" cy="157162"/>
              </a:xfrm>
              <a:custGeom>
                <a:avLst/>
                <a:gdLst>
                  <a:gd name="T0" fmla="*/ 43 w 51"/>
                  <a:gd name="T1" fmla="*/ 40 h 50"/>
                  <a:gd name="T2" fmla="*/ 40 w 51"/>
                  <a:gd name="T3" fmla="*/ 8 h 50"/>
                  <a:gd name="T4" fmla="*/ 8 w 51"/>
                  <a:gd name="T5" fmla="*/ 10 h 50"/>
                  <a:gd name="T6" fmla="*/ 11 w 51"/>
                  <a:gd name="T7" fmla="*/ 42 h 50"/>
                  <a:gd name="T8" fmla="*/ 43 w 51"/>
                  <a:gd name="T9" fmla="*/ 40 h 50"/>
                </a:gdLst>
                <a:ahLst/>
                <a:cxnLst>
                  <a:cxn ang="0">
                    <a:pos x="T0" y="T1"/>
                  </a:cxn>
                  <a:cxn ang="0">
                    <a:pos x="T2" y="T3"/>
                  </a:cxn>
                  <a:cxn ang="0">
                    <a:pos x="T4" y="T5"/>
                  </a:cxn>
                  <a:cxn ang="0">
                    <a:pos x="T6" y="T7"/>
                  </a:cxn>
                  <a:cxn ang="0">
                    <a:pos x="T8" y="T9"/>
                  </a:cxn>
                </a:cxnLst>
                <a:rect l="0" t="0" r="r" b="b"/>
                <a:pathLst>
                  <a:path w="51" h="50">
                    <a:moveTo>
                      <a:pt x="43" y="40"/>
                    </a:moveTo>
                    <a:cubicBezTo>
                      <a:pt x="51" y="30"/>
                      <a:pt x="50" y="16"/>
                      <a:pt x="40" y="8"/>
                    </a:cubicBezTo>
                    <a:cubicBezTo>
                      <a:pt x="31" y="0"/>
                      <a:pt x="16" y="1"/>
                      <a:pt x="8" y="10"/>
                    </a:cubicBezTo>
                    <a:cubicBezTo>
                      <a:pt x="0" y="19"/>
                      <a:pt x="1" y="34"/>
                      <a:pt x="11" y="42"/>
                    </a:cubicBezTo>
                    <a:cubicBezTo>
                      <a:pt x="20" y="50"/>
                      <a:pt x="35" y="49"/>
                      <a:pt x="43" y="40"/>
                    </a:cubicBezTo>
                    <a:close/>
                  </a:path>
                </a:pathLst>
              </a:custGeom>
              <a:grpFill/>
              <a:ln>
                <a:noFill/>
              </a:ln>
            </p:spPr>
            <p:txBody>
              <a:bodyPr/>
              <a:lstStyle/>
              <a:p>
                <a:pPr>
                  <a:defRPr/>
                </a:pPr>
                <a:endParaRPr lang="id-ID"/>
              </a:p>
            </p:txBody>
          </p:sp>
          <p:sp>
            <p:nvSpPr>
              <p:cNvPr id="99" name="Freeform 35"/>
              <p:cNvSpPr/>
              <p:nvPr>
                <p:custDataLst>
                  <p:tags r:id="rId55"/>
                </p:custDataLst>
              </p:nvPr>
            </p:nvSpPr>
            <p:spPr bwMode="auto">
              <a:xfrm>
                <a:off x="10002838" y="1635125"/>
                <a:ext cx="577850" cy="615950"/>
              </a:xfrm>
              <a:custGeom>
                <a:avLst/>
                <a:gdLst>
                  <a:gd name="T0" fmla="*/ 92 w 183"/>
                  <a:gd name="T1" fmla="*/ 13 h 195"/>
                  <a:gd name="T2" fmla="*/ 134 w 183"/>
                  <a:gd name="T3" fmla="*/ 11 h 195"/>
                  <a:gd name="T4" fmla="*/ 158 w 183"/>
                  <a:gd name="T5" fmla="*/ 31 h 195"/>
                  <a:gd name="T6" fmla="*/ 160 w 183"/>
                  <a:gd name="T7" fmla="*/ 32 h 195"/>
                  <a:gd name="T8" fmla="*/ 169 w 183"/>
                  <a:gd name="T9" fmla="*/ 41 h 195"/>
                  <a:gd name="T10" fmla="*/ 173 w 183"/>
                  <a:gd name="T11" fmla="*/ 83 h 195"/>
                  <a:gd name="T12" fmla="*/ 173 w 183"/>
                  <a:gd name="T13" fmla="*/ 83 h 195"/>
                  <a:gd name="T14" fmla="*/ 134 w 183"/>
                  <a:gd name="T15" fmla="*/ 128 h 195"/>
                  <a:gd name="T16" fmla="*/ 120 w 183"/>
                  <a:gd name="T17" fmla="*/ 129 h 195"/>
                  <a:gd name="T18" fmla="*/ 119 w 183"/>
                  <a:gd name="T19" fmla="*/ 115 h 195"/>
                  <a:gd name="T20" fmla="*/ 142 w 183"/>
                  <a:gd name="T21" fmla="*/ 88 h 195"/>
                  <a:gd name="T22" fmla="*/ 155 w 183"/>
                  <a:gd name="T23" fmla="*/ 74 h 195"/>
                  <a:gd name="T24" fmla="*/ 151 w 183"/>
                  <a:gd name="T25" fmla="*/ 70 h 195"/>
                  <a:gd name="T26" fmla="*/ 137 w 183"/>
                  <a:gd name="T27" fmla="*/ 87 h 195"/>
                  <a:gd name="T28" fmla="*/ 112 w 183"/>
                  <a:gd name="T29" fmla="*/ 116 h 195"/>
                  <a:gd name="T30" fmla="*/ 109 w 183"/>
                  <a:gd name="T31" fmla="*/ 119 h 195"/>
                  <a:gd name="T32" fmla="*/ 49 w 183"/>
                  <a:gd name="T33" fmla="*/ 189 h 195"/>
                  <a:gd name="T34" fmla="*/ 30 w 183"/>
                  <a:gd name="T35" fmla="*/ 191 h 195"/>
                  <a:gd name="T36" fmla="*/ 29 w 183"/>
                  <a:gd name="T37" fmla="*/ 172 h 195"/>
                  <a:gd name="T38" fmla="*/ 89 w 183"/>
                  <a:gd name="T39" fmla="*/ 102 h 195"/>
                  <a:gd name="T40" fmla="*/ 85 w 183"/>
                  <a:gd name="T41" fmla="*/ 98 h 195"/>
                  <a:gd name="T42" fmla="*/ 24 w 183"/>
                  <a:gd name="T43" fmla="*/ 168 h 195"/>
                  <a:gd name="T44" fmla="*/ 6 w 183"/>
                  <a:gd name="T45" fmla="*/ 170 h 195"/>
                  <a:gd name="T46" fmla="*/ 5 w 183"/>
                  <a:gd name="T47" fmla="*/ 151 h 195"/>
                  <a:gd name="T48" fmla="*/ 65 w 183"/>
                  <a:gd name="T49" fmla="*/ 81 h 195"/>
                  <a:gd name="T50" fmla="*/ 68 w 183"/>
                  <a:gd name="T51" fmla="*/ 78 h 195"/>
                  <a:gd name="T52" fmla="*/ 93 w 183"/>
                  <a:gd name="T53" fmla="*/ 49 h 195"/>
                  <a:gd name="T54" fmla="*/ 107 w 183"/>
                  <a:gd name="T55" fmla="*/ 32 h 195"/>
                  <a:gd name="T56" fmla="*/ 104 w 183"/>
                  <a:gd name="T57" fmla="*/ 29 h 195"/>
                  <a:gd name="T58" fmla="*/ 91 w 183"/>
                  <a:gd name="T59" fmla="*/ 44 h 195"/>
                  <a:gd name="T60" fmla="*/ 68 w 183"/>
                  <a:gd name="T61" fmla="*/ 71 h 195"/>
                  <a:gd name="T62" fmla="*/ 54 w 183"/>
                  <a:gd name="T63" fmla="*/ 72 h 195"/>
                  <a:gd name="T64" fmla="*/ 53 w 183"/>
                  <a:gd name="T65" fmla="*/ 58 h 195"/>
                  <a:gd name="T66" fmla="*/ 92 w 183"/>
                  <a:gd name="T67" fmla="*/ 13 h 195"/>
                  <a:gd name="T68" fmla="*/ 92 w 183"/>
                  <a:gd name="T69" fmla="*/ 1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195">
                    <a:moveTo>
                      <a:pt x="92" y="13"/>
                    </a:moveTo>
                    <a:cubicBezTo>
                      <a:pt x="102" y="1"/>
                      <a:pt x="122" y="0"/>
                      <a:pt x="134" y="11"/>
                    </a:cubicBezTo>
                    <a:cubicBezTo>
                      <a:pt x="158" y="31"/>
                      <a:pt x="158" y="31"/>
                      <a:pt x="158" y="31"/>
                    </a:cubicBezTo>
                    <a:cubicBezTo>
                      <a:pt x="160" y="32"/>
                      <a:pt x="160" y="32"/>
                      <a:pt x="160" y="32"/>
                    </a:cubicBezTo>
                    <a:cubicBezTo>
                      <a:pt x="169" y="41"/>
                      <a:pt x="169" y="41"/>
                      <a:pt x="169" y="41"/>
                    </a:cubicBezTo>
                    <a:cubicBezTo>
                      <a:pt x="181" y="51"/>
                      <a:pt x="183" y="71"/>
                      <a:pt x="173" y="83"/>
                    </a:cubicBezTo>
                    <a:cubicBezTo>
                      <a:pt x="173" y="83"/>
                      <a:pt x="173" y="83"/>
                      <a:pt x="173" y="83"/>
                    </a:cubicBezTo>
                    <a:cubicBezTo>
                      <a:pt x="134" y="128"/>
                      <a:pt x="134" y="128"/>
                      <a:pt x="134" y="128"/>
                    </a:cubicBezTo>
                    <a:cubicBezTo>
                      <a:pt x="130" y="133"/>
                      <a:pt x="124" y="132"/>
                      <a:pt x="120" y="129"/>
                    </a:cubicBezTo>
                    <a:cubicBezTo>
                      <a:pt x="116" y="125"/>
                      <a:pt x="115" y="120"/>
                      <a:pt x="119" y="115"/>
                    </a:cubicBezTo>
                    <a:cubicBezTo>
                      <a:pt x="142" y="88"/>
                      <a:pt x="142" y="88"/>
                      <a:pt x="142" y="88"/>
                    </a:cubicBezTo>
                    <a:cubicBezTo>
                      <a:pt x="155" y="74"/>
                      <a:pt x="155" y="74"/>
                      <a:pt x="155" y="74"/>
                    </a:cubicBezTo>
                    <a:cubicBezTo>
                      <a:pt x="151" y="70"/>
                      <a:pt x="151" y="70"/>
                      <a:pt x="151" y="70"/>
                    </a:cubicBezTo>
                    <a:cubicBezTo>
                      <a:pt x="137" y="87"/>
                      <a:pt x="137" y="87"/>
                      <a:pt x="137" y="87"/>
                    </a:cubicBezTo>
                    <a:cubicBezTo>
                      <a:pt x="112" y="116"/>
                      <a:pt x="112" y="116"/>
                      <a:pt x="112" y="116"/>
                    </a:cubicBezTo>
                    <a:cubicBezTo>
                      <a:pt x="109" y="119"/>
                      <a:pt x="109" y="119"/>
                      <a:pt x="109" y="119"/>
                    </a:cubicBezTo>
                    <a:cubicBezTo>
                      <a:pt x="49" y="189"/>
                      <a:pt x="49" y="189"/>
                      <a:pt x="49" y="189"/>
                    </a:cubicBezTo>
                    <a:cubicBezTo>
                      <a:pt x="44" y="195"/>
                      <a:pt x="35" y="195"/>
                      <a:pt x="30" y="191"/>
                    </a:cubicBezTo>
                    <a:cubicBezTo>
                      <a:pt x="24" y="186"/>
                      <a:pt x="24" y="178"/>
                      <a:pt x="29" y="172"/>
                    </a:cubicBezTo>
                    <a:cubicBezTo>
                      <a:pt x="89" y="102"/>
                      <a:pt x="89" y="102"/>
                      <a:pt x="89" y="102"/>
                    </a:cubicBezTo>
                    <a:cubicBezTo>
                      <a:pt x="85" y="98"/>
                      <a:pt x="85" y="98"/>
                      <a:pt x="85" y="98"/>
                    </a:cubicBezTo>
                    <a:cubicBezTo>
                      <a:pt x="24" y="168"/>
                      <a:pt x="24" y="168"/>
                      <a:pt x="24" y="168"/>
                    </a:cubicBezTo>
                    <a:cubicBezTo>
                      <a:pt x="20" y="174"/>
                      <a:pt x="12" y="175"/>
                      <a:pt x="6" y="170"/>
                    </a:cubicBezTo>
                    <a:cubicBezTo>
                      <a:pt x="1" y="166"/>
                      <a:pt x="0" y="157"/>
                      <a:pt x="5" y="151"/>
                    </a:cubicBezTo>
                    <a:cubicBezTo>
                      <a:pt x="65" y="81"/>
                      <a:pt x="65" y="81"/>
                      <a:pt x="65" y="81"/>
                    </a:cubicBezTo>
                    <a:cubicBezTo>
                      <a:pt x="68" y="78"/>
                      <a:pt x="68" y="78"/>
                      <a:pt x="68" y="78"/>
                    </a:cubicBezTo>
                    <a:cubicBezTo>
                      <a:pt x="93" y="49"/>
                      <a:pt x="93" y="49"/>
                      <a:pt x="93" y="49"/>
                    </a:cubicBezTo>
                    <a:cubicBezTo>
                      <a:pt x="107" y="32"/>
                      <a:pt x="107" y="32"/>
                      <a:pt x="107" y="32"/>
                    </a:cubicBezTo>
                    <a:cubicBezTo>
                      <a:pt x="104" y="29"/>
                      <a:pt x="104" y="29"/>
                      <a:pt x="104" y="29"/>
                    </a:cubicBezTo>
                    <a:cubicBezTo>
                      <a:pt x="91" y="44"/>
                      <a:pt x="91" y="44"/>
                      <a:pt x="91" y="44"/>
                    </a:cubicBezTo>
                    <a:cubicBezTo>
                      <a:pt x="68" y="71"/>
                      <a:pt x="68" y="71"/>
                      <a:pt x="68" y="71"/>
                    </a:cubicBezTo>
                    <a:cubicBezTo>
                      <a:pt x="64" y="75"/>
                      <a:pt x="59" y="76"/>
                      <a:pt x="54" y="72"/>
                    </a:cubicBezTo>
                    <a:cubicBezTo>
                      <a:pt x="50" y="68"/>
                      <a:pt x="49" y="62"/>
                      <a:pt x="53" y="58"/>
                    </a:cubicBezTo>
                    <a:cubicBezTo>
                      <a:pt x="92" y="13"/>
                      <a:pt x="92" y="13"/>
                      <a:pt x="92" y="13"/>
                    </a:cubicBezTo>
                    <a:cubicBezTo>
                      <a:pt x="92" y="13"/>
                      <a:pt x="92" y="13"/>
                      <a:pt x="92" y="13"/>
                    </a:cubicBezTo>
                    <a:close/>
                  </a:path>
                </a:pathLst>
              </a:custGeom>
              <a:grpFill/>
              <a:ln>
                <a:noFill/>
              </a:ln>
            </p:spPr>
            <p:txBody>
              <a:bodyPr/>
              <a:lstStyle/>
              <a:p>
                <a:pPr>
                  <a:defRPr/>
                </a:pPr>
                <a:endParaRPr lang="id-ID"/>
              </a:p>
            </p:txBody>
          </p:sp>
        </p:grpSp>
        <p:grpSp>
          <p:nvGrpSpPr>
            <p:cNvPr id="33" name="Group 16"/>
            <p:cNvGrpSpPr/>
            <p:nvPr/>
          </p:nvGrpSpPr>
          <p:grpSpPr>
            <a:xfrm>
              <a:off x="1427968" y="4613734"/>
              <a:ext cx="545978" cy="606164"/>
              <a:chOff x="7121526" y="4922838"/>
              <a:chExt cx="604837" cy="671512"/>
            </a:xfrm>
            <a:solidFill>
              <a:srgbClr val="EE5058"/>
            </a:solidFill>
          </p:grpSpPr>
          <p:sp>
            <p:nvSpPr>
              <p:cNvPr id="96" name="Freeform 36"/>
              <p:cNvSpPr/>
              <p:nvPr>
                <p:custDataLst>
                  <p:tags r:id="rId52"/>
                </p:custDataLst>
              </p:nvPr>
            </p:nvSpPr>
            <p:spPr bwMode="auto">
              <a:xfrm>
                <a:off x="7121526" y="5437188"/>
                <a:ext cx="157163" cy="157162"/>
              </a:xfrm>
              <a:custGeom>
                <a:avLst/>
                <a:gdLst>
                  <a:gd name="T0" fmla="*/ 42 w 50"/>
                  <a:gd name="T1" fmla="*/ 39 h 50"/>
                  <a:gd name="T2" fmla="*/ 11 w 50"/>
                  <a:gd name="T3" fmla="*/ 42 h 50"/>
                  <a:gd name="T4" fmla="*/ 8 w 50"/>
                  <a:gd name="T5" fmla="*/ 10 h 50"/>
                  <a:gd name="T6" fmla="*/ 40 w 50"/>
                  <a:gd name="T7" fmla="*/ 8 h 50"/>
                  <a:gd name="T8" fmla="*/ 42 w 50"/>
                  <a:gd name="T9" fmla="*/ 39 h 50"/>
                </a:gdLst>
                <a:ahLst/>
                <a:cxnLst>
                  <a:cxn ang="0">
                    <a:pos x="T0" y="T1"/>
                  </a:cxn>
                  <a:cxn ang="0">
                    <a:pos x="T2" y="T3"/>
                  </a:cxn>
                  <a:cxn ang="0">
                    <a:pos x="T4" y="T5"/>
                  </a:cxn>
                  <a:cxn ang="0">
                    <a:pos x="T6" y="T7"/>
                  </a:cxn>
                  <a:cxn ang="0">
                    <a:pos x="T8" y="T9"/>
                  </a:cxn>
                </a:cxnLst>
                <a:rect l="0" t="0" r="r" b="b"/>
                <a:pathLst>
                  <a:path w="50" h="50">
                    <a:moveTo>
                      <a:pt x="42" y="39"/>
                    </a:moveTo>
                    <a:cubicBezTo>
                      <a:pt x="34" y="49"/>
                      <a:pt x="20" y="50"/>
                      <a:pt x="11" y="42"/>
                    </a:cubicBezTo>
                    <a:cubicBezTo>
                      <a:pt x="1" y="33"/>
                      <a:pt x="0" y="19"/>
                      <a:pt x="8" y="10"/>
                    </a:cubicBezTo>
                    <a:cubicBezTo>
                      <a:pt x="16" y="1"/>
                      <a:pt x="30" y="0"/>
                      <a:pt x="40" y="8"/>
                    </a:cubicBezTo>
                    <a:cubicBezTo>
                      <a:pt x="49" y="16"/>
                      <a:pt x="50" y="30"/>
                      <a:pt x="42" y="39"/>
                    </a:cubicBezTo>
                    <a:close/>
                  </a:path>
                </a:pathLst>
              </a:custGeom>
              <a:grpFill/>
              <a:ln>
                <a:noFill/>
              </a:ln>
            </p:spPr>
            <p:txBody>
              <a:bodyPr/>
              <a:lstStyle/>
              <a:p>
                <a:pPr>
                  <a:defRPr/>
                </a:pPr>
                <a:endParaRPr lang="id-ID"/>
              </a:p>
            </p:txBody>
          </p:sp>
          <p:sp>
            <p:nvSpPr>
              <p:cNvPr id="97" name="Freeform 37"/>
              <p:cNvSpPr/>
              <p:nvPr>
                <p:custDataLst>
                  <p:tags r:id="rId53"/>
                </p:custDataLst>
              </p:nvPr>
            </p:nvSpPr>
            <p:spPr bwMode="auto">
              <a:xfrm>
                <a:off x="7196138" y="4922838"/>
                <a:ext cx="530225" cy="574675"/>
              </a:xfrm>
              <a:custGeom>
                <a:avLst/>
                <a:gdLst>
                  <a:gd name="T0" fmla="*/ 29 w 168"/>
                  <a:gd name="T1" fmla="*/ 69 h 182"/>
                  <a:gd name="T2" fmla="*/ 6 w 168"/>
                  <a:gd name="T3" fmla="*/ 122 h 182"/>
                  <a:gd name="T4" fmla="*/ 6 w 168"/>
                  <a:gd name="T5" fmla="*/ 123 h 182"/>
                  <a:gd name="T6" fmla="*/ 14 w 168"/>
                  <a:gd name="T7" fmla="*/ 158 h 182"/>
                  <a:gd name="T8" fmla="*/ 20 w 168"/>
                  <a:gd name="T9" fmla="*/ 164 h 182"/>
                  <a:gd name="T10" fmla="*/ 23 w 168"/>
                  <a:gd name="T11" fmla="*/ 166 h 182"/>
                  <a:gd name="T12" fmla="*/ 29 w 168"/>
                  <a:gd name="T13" fmla="*/ 172 h 182"/>
                  <a:gd name="T14" fmla="*/ 65 w 168"/>
                  <a:gd name="T15" fmla="*/ 174 h 182"/>
                  <a:gd name="T16" fmla="*/ 66 w 168"/>
                  <a:gd name="T17" fmla="*/ 173 h 182"/>
                  <a:gd name="T18" fmla="*/ 115 w 168"/>
                  <a:gd name="T19" fmla="*/ 144 h 182"/>
                  <a:gd name="T20" fmla="*/ 118 w 168"/>
                  <a:gd name="T21" fmla="*/ 132 h 182"/>
                  <a:gd name="T22" fmla="*/ 106 w 168"/>
                  <a:gd name="T23" fmla="*/ 128 h 182"/>
                  <a:gd name="T24" fmla="*/ 59 w 168"/>
                  <a:gd name="T25" fmla="*/ 158 h 182"/>
                  <a:gd name="T26" fmla="*/ 55 w 168"/>
                  <a:gd name="T27" fmla="*/ 154 h 182"/>
                  <a:gd name="T28" fmla="*/ 136 w 168"/>
                  <a:gd name="T29" fmla="*/ 105 h 182"/>
                  <a:gd name="T30" fmla="*/ 119 w 168"/>
                  <a:gd name="T31" fmla="*/ 90 h 182"/>
                  <a:gd name="T32" fmla="*/ 165 w 168"/>
                  <a:gd name="T33" fmla="*/ 37 h 182"/>
                  <a:gd name="T34" fmla="*/ 163 w 168"/>
                  <a:gd name="T35" fmla="*/ 22 h 182"/>
                  <a:gd name="T36" fmla="*/ 149 w 168"/>
                  <a:gd name="T37" fmla="*/ 24 h 182"/>
                  <a:gd name="T38" fmla="*/ 103 w 168"/>
                  <a:gd name="T39" fmla="*/ 76 h 182"/>
                  <a:gd name="T40" fmla="*/ 97 w 168"/>
                  <a:gd name="T41" fmla="*/ 71 h 182"/>
                  <a:gd name="T42" fmla="*/ 142 w 168"/>
                  <a:gd name="T43" fmla="*/ 18 h 182"/>
                  <a:gd name="T44" fmla="*/ 142 w 168"/>
                  <a:gd name="T45" fmla="*/ 3 h 182"/>
                  <a:gd name="T46" fmla="*/ 127 w 168"/>
                  <a:gd name="T47" fmla="*/ 5 h 182"/>
                  <a:gd name="T48" fmla="*/ 81 w 168"/>
                  <a:gd name="T49" fmla="*/ 57 h 182"/>
                  <a:gd name="T50" fmla="*/ 63 w 168"/>
                  <a:gd name="T51" fmla="*/ 42 h 182"/>
                  <a:gd name="T52" fmla="*/ 27 w 168"/>
                  <a:gd name="T53" fmla="*/ 130 h 182"/>
                  <a:gd name="T54" fmla="*/ 23 w 168"/>
                  <a:gd name="T55" fmla="*/ 126 h 182"/>
                  <a:gd name="T56" fmla="*/ 46 w 168"/>
                  <a:gd name="T57" fmla="*/ 76 h 182"/>
                  <a:gd name="T58" fmla="*/ 40 w 168"/>
                  <a:gd name="T59" fmla="*/ 64 h 182"/>
                  <a:gd name="T60" fmla="*/ 29 w 168"/>
                  <a:gd name="T61" fmla="*/ 6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182">
                    <a:moveTo>
                      <a:pt x="29" y="69"/>
                    </a:moveTo>
                    <a:cubicBezTo>
                      <a:pt x="6" y="122"/>
                      <a:pt x="6" y="122"/>
                      <a:pt x="6" y="122"/>
                    </a:cubicBezTo>
                    <a:cubicBezTo>
                      <a:pt x="6" y="123"/>
                      <a:pt x="6" y="123"/>
                      <a:pt x="6" y="123"/>
                    </a:cubicBezTo>
                    <a:cubicBezTo>
                      <a:pt x="0" y="140"/>
                      <a:pt x="9" y="154"/>
                      <a:pt x="14" y="158"/>
                    </a:cubicBezTo>
                    <a:cubicBezTo>
                      <a:pt x="17" y="161"/>
                      <a:pt x="16" y="160"/>
                      <a:pt x="20" y="164"/>
                    </a:cubicBezTo>
                    <a:cubicBezTo>
                      <a:pt x="21" y="164"/>
                      <a:pt x="22" y="165"/>
                      <a:pt x="23" y="166"/>
                    </a:cubicBezTo>
                    <a:cubicBezTo>
                      <a:pt x="26" y="169"/>
                      <a:pt x="26" y="168"/>
                      <a:pt x="29" y="172"/>
                    </a:cubicBezTo>
                    <a:cubicBezTo>
                      <a:pt x="34" y="176"/>
                      <a:pt x="49" y="182"/>
                      <a:pt x="65" y="174"/>
                    </a:cubicBezTo>
                    <a:cubicBezTo>
                      <a:pt x="66" y="173"/>
                      <a:pt x="66" y="173"/>
                      <a:pt x="66" y="173"/>
                    </a:cubicBezTo>
                    <a:cubicBezTo>
                      <a:pt x="115" y="144"/>
                      <a:pt x="115" y="144"/>
                      <a:pt x="115" y="144"/>
                    </a:cubicBezTo>
                    <a:cubicBezTo>
                      <a:pt x="119" y="141"/>
                      <a:pt x="120" y="135"/>
                      <a:pt x="118" y="132"/>
                    </a:cubicBezTo>
                    <a:cubicBezTo>
                      <a:pt x="115" y="128"/>
                      <a:pt x="110" y="127"/>
                      <a:pt x="106" y="128"/>
                    </a:cubicBezTo>
                    <a:cubicBezTo>
                      <a:pt x="59" y="158"/>
                      <a:pt x="59" y="158"/>
                      <a:pt x="59" y="158"/>
                    </a:cubicBezTo>
                    <a:cubicBezTo>
                      <a:pt x="55" y="154"/>
                      <a:pt x="55" y="154"/>
                      <a:pt x="55" y="154"/>
                    </a:cubicBezTo>
                    <a:cubicBezTo>
                      <a:pt x="136" y="105"/>
                      <a:pt x="136" y="105"/>
                      <a:pt x="136" y="105"/>
                    </a:cubicBezTo>
                    <a:cubicBezTo>
                      <a:pt x="119" y="90"/>
                      <a:pt x="119" y="90"/>
                      <a:pt x="119" y="90"/>
                    </a:cubicBezTo>
                    <a:cubicBezTo>
                      <a:pt x="165" y="37"/>
                      <a:pt x="165" y="37"/>
                      <a:pt x="165" y="37"/>
                    </a:cubicBezTo>
                    <a:cubicBezTo>
                      <a:pt x="168" y="33"/>
                      <a:pt x="168" y="26"/>
                      <a:pt x="163" y="22"/>
                    </a:cubicBezTo>
                    <a:cubicBezTo>
                      <a:pt x="159" y="18"/>
                      <a:pt x="153" y="19"/>
                      <a:pt x="149" y="24"/>
                    </a:cubicBezTo>
                    <a:cubicBezTo>
                      <a:pt x="103" y="76"/>
                      <a:pt x="103" y="76"/>
                      <a:pt x="103" y="76"/>
                    </a:cubicBezTo>
                    <a:cubicBezTo>
                      <a:pt x="97" y="71"/>
                      <a:pt x="97" y="71"/>
                      <a:pt x="97" y="71"/>
                    </a:cubicBezTo>
                    <a:cubicBezTo>
                      <a:pt x="142" y="18"/>
                      <a:pt x="142" y="18"/>
                      <a:pt x="142" y="18"/>
                    </a:cubicBezTo>
                    <a:cubicBezTo>
                      <a:pt x="146" y="14"/>
                      <a:pt x="147" y="7"/>
                      <a:pt x="142" y="3"/>
                    </a:cubicBezTo>
                    <a:cubicBezTo>
                      <a:pt x="137" y="0"/>
                      <a:pt x="131" y="0"/>
                      <a:pt x="127" y="5"/>
                    </a:cubicBezTo>
                    <a:cubicBezTo>
                      <a:pt x="81" y="57"/>
                      <a:pt x="81" y="57"/>
                      <a:pt x="81" y="57"/>
                    </a:cubicBezTo>
                    <a:cubicBezTo>
                      <a:pt x="63" y="42"/>
                      <a:pt x="63" y="42"/>
                      <a:pt x="63" y="42"/>
                    </a:cubicBezTo>
                    <a:cubicBezTo>
                      <a:pt x="27" y="130"/>
                      <a:pt x="27" y="130"/>
                      <a:pt x="27" y="130"/>
                    </a:cubicBezTo>
                    <a:cubicBezTo>
                      <a:pt x="23" y="126"/>
                      <a:pt x="23" y="126"/>
                      <a:pt x="23" y="126"/>
                    </a:cubicBezTo>
                    <a:cubicBezTo>
                      <a:pt x="46" y="76"/>
                      <a:pt x="46" y="76"/>
                      <a:pt x="46" y="76"/>
                    </a:cubicBezTo>
                    <a:cubicBezTo>
                      <a:pt x="46" y="72"/>
                      <a:pt x="44" y="67"/>
                      <a:pt x="40" y="64"/>
                    </a:cubicBezTo>
                    <a:cubicBezTo>
                      <a:pt x="36" y="63"/>
                      <a:pt x="31" y="65"/>
                      <a:pt x="29" y="69"/>
                    </a:cubicBezTo>
                    <a:close/>
                  </a:path>
                </a:pathLst>
              </a:custGeom>
              <a:grpFill/>
              <a:ln>
                <a:noFill/>
              </a:ln>
            </p:spPr>
            <p:txBody>
              <a:bodyPr/>
              <a:lstStyle/>
              <a:p>
                <a:pPr>
                  <a:defRPr/>
                </a:pPr>
                <a:endParaRPr lang="id-ID"/>
              </a:p>
            </p:txBody>
          </p:sp>
        </p:grpSp>
        <p:grpSp>
          <p:nvGrpSpPr>
            <p:cNvPr id="34" name="Group 17"/>
            <p:cNvGrpSpPr/>
            <p:nvPr/>
          </p:nvGrpSpPr>
          <p:grpSpPr>
            <a:xfrm>
              <a:off x="4273932" y="1853750"/>
              <a:ext cx="568907" cy="598999"/>
              <a:chOff x="10274301" y="1865313"/>
              <a:chExt cx="630238" cy="663575"/>
            </a:xfrm>
            <a:solidFill>
              <a:srgbClr val="5EA9CA"/>
            </a:solidFill>
          </p:grpSpPr>
          <p:sp>
            <p:nvSpPr>
              <p:cNvPr id="94" name="Freeform 38"/>
              <p:cNvSpPr/>
              <p:nvPr>
                <p:custDataLst>
                  <p:tags r:id="rId50"/>
                </p:custDataLst>
              </p:nvPr>
            </p:nvSpPr>
            <p:spPr bwMode="auto">
              <a:xfrm>
                <a:off x="10744201" y="1865313"/>
                <a:ext cx="160338" cy="158750"/>
              </a:xfrm>
              <a:custGeom>
                <a:avLst/>
                <a:gdLst>
                  <a:gd name="T0" fmla="*/ 42 w 51"/>
                  <a:gd name="T1" fmla="*/ 40 h 50"/>
                  <a:gd name="T2" fmla="*/ 41 w 51"/>
                  <a:gd name="T3" fmla="*/ 8 h 50"/>
                  <a:gd name="T4" fmla="*/ 9 w 51"/>
                  <a:gd name="T5" fmla="*/ 9 h 50"/>
                  <a:gd name="T6" fmla="*/ 10 w 51"/>
                  <a:gd name="T7" fmla="*/ 41 h 50"/>
                  <a:gd name="T8" fmla="*/ 42 w 51"/>
                  <a:gd name="T9" fmla="*/ 40 h 50"/>
                </a:gdLst>
                <a:ahLst/>
                <a:cxnLst>
                  <a:cxn ang="0">
                    <a:pos x="T0" y="T1"/>
                  </a:cxn>
                  <a:cxn ang="0">
                    <a:pos x="T2" y="T3"/>
                  </a:cxn>
                  <a:cxn ang="0">
                    <a:pos x="T4" y="T5"/>
                  </a:cxn>
                  <a:cxn ang="0">
                    <a:pos x="T6" y="T7"/>
                  </a:cxn>
                  <a:cxn ang="0">
                    <a:pos x="T8" y="T9"/>
                  </a:cxn>
                </a:cxnLst>
                <a:rect l="0" t="0" r="r" b="b"/>
                <a:pathLst>
                  <a:path w="51" h="50">
                    <a:moveTo>
                      <a:pt x="42" y="40"/>
                    </a:moveTo>
                    <a:cubicBezTo>
                      <a:pt x="51" y="31"/>
                      <a:pt x="50" y="17"/>
                      <a:pt x="41" y="8"/>
                    </a:cubicBezTo>
                    <a:cubicBezTo>
                      <a:pt x="32" y="0"/>
                      <a:pt x="17" y="0"/>
                      <a:pt x="9" y="9"/>
                    </a:cubicBezTo>
                    <a:cubicBezTo>
                      <a:pt x="0" y="18"/>
                      <a:pt x="1" y="32"/>
                      <a:pt x="10" y="41"/>
                    </a:cubicBezTo>
                    <a:cubicBezTo>
                      <a:pt x="19" y="50"/>
                      <a:pt x="34" y="49"/>
                      <a:pt x="42" y="40"/>
                    </a:cubicBezTo>
                    <a:close/>
                  </a:path>
                </a:pathLst>
              </a:custGeom>
              <a:grpFill/>
              <a:ln>
                <a:noFill/>
              </a:ln>
            </p:spPr>
            <p:txBody>
              <a:bodyPr/>
              <a:lstStyle/>
              <a:p>
                <a:pPr>
                  <a:defRPr/>
                </a:pPr>
                <a:endParaRPr lang="id-ID"/>
              </a:p>
            </p:txBody>
          </p:sp>
          <p:sp>
            <p:nvSpPr>
              <p:cNvPr id="95" name="Freeform 39"/>
              <p:cNvSpPr/>
              <p:nvPr>
                <p:custDataLst>
                  <p:tags r:id="rId51"/>
                </p:custDataLst>
              </p:nvPr>
            </p:nvSpPr>
            <p:spPr bwMode="auto">
              <a:xfrm>
                <a:off x="10274301" y="1922463"/>
                <a:ext cx="585788" cy="606425"/>
              </a:xfrm>
              <a:custGeom>
                <a:avLst/>
                <a:gdLst>
                  <a:gd name="T0" fmla="*/ 97 w 186"/>
                  <a:gd name="T1" fmla="*/ 12 h 192"/>
                  <a:gd name="T2" fmla="*/ 139 w 186"/>
                  <a:gd name="T3" fmla="*/ 11 h 192"/>
                  <a:gd name="T4" fmla="*/ 162 w 186"/>
                  <a:gd name="T5" fmla="*/ 32 h 192"/>
                  <a:gd name="T6" fmla="*/ 164 w 186"/>
                  <a:gd name="T7" fmla="*/ 34 h 192"/>
                  <a:gd name="T8" fmla="*/ 173 w 186"/>
                  <a:gd name="T9" fmla="*/ 42 h 192"/>
                  <a:gd name="T10" fmla="*/ 175 w 186"/>
                  <a:gd name="T11" fmla="*/ 85 h 192"/>
                  <a:gd name="T12" fmla="*/ 175 w 186"/>
                  <a:gd name="T13" fmla="*/ 85 h 192"/>
                  <a:gd name="T14" fmla="*/ 135 w 186"/>
                  <a:gd name="T15" fmla="*/ 128 h 192"/>
                  <a:gd name="T16" fmla="*/ 121 w 186"/>
                  <a:gd name="T17" fmla="*/ 129 h 192"/>
                  <a:gd name="T18" fmla="*/ 120 w 186"/>
                  <a:gd name="T19" fmla="*/ 115 h 192"/>
                  <a:gd name="T20" fmla="*/ 144 w 186"/>
                  <a:gd name="T21" fmla="*/ 89 h 192"/>
                  <a:gd name="T22" fmla="*/ 158 w 186"/>
                  <a:gd name="T23" fmla="*/ 75 h 192"/>
                  <a:gd name="T24" fmla="*/ 154 w 186"/>
                  <a:gd name="T25" fmla="*/ 71 h 192"/>
                  <a:gd name="T26" fmla="*/ 139 w 186"/>
                  <a:gd name="T27" fmla="*/ 87 h 192"/>
                  <a:gd name="T28" fmla="*/ 114 w 186"/>
                  <a:gd name="T29" fmla="*/ 115 h 192"/>
                  <a:gd name="T30" fmla="*/ 110 w 186"/>
                  <a:gd name="T31" fmla="*/ 119 h 192"/>
                  <a:gd name="T32" fmla="*/ 47 w 186"/>
                  <a:gd name="T33" fmla="*/ 187 h 192"/>
                  <a:gd name="T34" fmla="*/ 28 w 186"/>
                  <a:gd name="T35" fmla="*/ 187 h 192"/>
                  <a:gd name="T36" fmla="*/ 28 w 186"/>
                  <a:gd name="T37" fmla="*/ 169 h 192"/>
                  <a:gd name="T38" fmla="*/ 91 w 186"/>
                  <a:gd name="T39" fmla="*/ 101 h 192"/>
                  <a:gd name="T40" fmla="*/ 87 w 186"/>
                  <a:gd name="T41" fmla="*/ 97 h 192"/>
                  <a:gd name="T42" fmla="*/ 24 w 186"/>
                  <a:gd name="T43" fmla="*/ 165 h 192"/>
                  <a:gd name="T44" fmla="*/ 6 w 186"/>
                  <a:gd name="T45" fmla="*/ 166 h 192"/>
                  <a:gd name="T46" fmla="*/ 5 w 186"/>
                  <a:gd name="T47" fmla="*/ 147 h 192"/>
                  <a:gd name="T48" fmla="*/ 68 w 186"/>
                  <a:gd name="T49" fmla="*/ 79 h 192"/>
                  <a:gd name="T50" fmla="*/ 71 w 186"/>
                  <a:gd name="T51" fmla="*/ 76 h 192"/>
                  <a:gd name="T52" fmla="*/ 97 w 186"/>
                  <a:gd name="T53" fmla="*/ 48 h 192"/>
                  <a:gd name="T54" fmla="*/ 111 w 186"/>
                  <a:gd name="T55" fmla="*/ 32 h 192"/>
                  <a:gd name="T56" fmla="*/ 108 w 186"/>
                  <a:gd name="T57" fmla="*/ 29 h 192"/>
                  <a:gd name="T58" fmla="*/ 95 w 186"/>
                  <a:gd name="T59" fmla="*/ 43 h 192"/>
                  <a:gd name="T60" fmla="*/ 71 w 186"/>
                  <a:gd name="T61" fmla="*/ 69 h 192"/>
                  <a:gd name="T62" fmla="*/ 57 w 186"/>
                  <a:gd name="T63" fmla="*/ 69 h 192"/>
                  <a:gd name="T64" fmla="*/ 56 w 186"/>
                  <a:gd name="T65" fmla="*/ 55 h 192"/>
                  <a:gd name="T66" fmla="*/ 97 w 186"/>
                  <a:gd name="T67" fmla="*/ 12 h 192"/>
                  <a:gd name="T68" fmla="*/ 97 w 186"/>
                  <a:gd name="T69" fmla="*/ 1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92">
                    <a:moveTo>
                      <a:pt x="97" y="12"/>
                    </a:moveTo>
                    <a:cubicBezTo>
                      <a:pt x="107" y="0"/>
                      <a:pt x="127" y="0"/>
                      <a:pt x="139" y="11"/>
                    </a:cubicBezTo>
                    <a:cubicBezTo>
                      <a:pt x="162" y="32"/>
                      <a:pt x="162" y="32"/>
                      <a:pt x="162" y="32"/>
                    </a:cubicBezTo>
                    <a:cubicBezTo>
                      <a:pt x="164" y="34"/>
                      <a:pt x="164" y="34"/>
                      <a:pt x="164" y="34"/>
                    </a:cubicBezTo>
                    <a:cubicBezTo>
                      <a:pt x="173" y="42"/>
                      <a:pt x="173" y="42"/>
                      <a:pt x="173" y="42"/>
                    </a:cubicBezTo>
                    <a:cubicBezTo>
                      <a:pt x="184" y="53"/>
                      <a:pt x="186" y="73"/>
                      <a:pt x="175" y="85"/>
                    </a:cubicBezTo>
                    <a:cubicBezTo>
                      <a:pt x="175" y="85"/>
                      <a:pt x="175" y="85"/>
                      <a:pt x="175" y="85"/>
                    </a:cubicBezTo>
                    <a:cubicBezTo>
                      <a:pt x="135" y="128"/>
                      <a:pt x="135" y="128"/>
                      <a:pt x="135" y="128"/>
                    </a:cubicBezTo>
                    <a:cubicBezTo>
                      <a:pt x="131" y="133"/>
                      <a:pt x="125" y="132"/>
                      <a:pt x="121" y="129"/>
                    </a:cubicBezTo>
                    <a:cubicBezTo>
                      <a:pt x="117" y="125"/>
                      <a:pt x="116" y="119"/>
                      <a:pt x="120" y="115"/>
                    </a:cubicBezTo>
                    <a:cubicBezTo>
                      <a:pt x="144" y="89"/>
                      <a:pt x="144" y="89"/>
                      <a:pt x="144" y="89"/>
                    </a:cubicBezTo>
                    <a:cubicBezTo>
                      <a:pt x="158" y="75"/>
                      <a:pt x="158" y="75"/>
                      <a:pt x="158" y="75"/>
                    </a:cubicBezTo>
                    <a:cubicBezTo>
                      <a:pt x="154" y="71"/>
                      <a:pt x="154" y="71"/>
                      <a:pt x="154" y="71"/>
                    </a:cubicBezTo>
                    <a:cubicBezTo>
                      <a:pt x="139" y="87"/>
                      <a:pt x="139" y="87"/>
                      <a:pt x="139" y="87"/>
                    </a:cubicBezTo>
                    <a:cubicBezTo>
                      <a:pt x="114" y="115"/>
                      <a:pt x="114" y="115"/>
                      <a:pt x="114" y="115"/>
                    </a:cubicBezTo>
                    <a:cubicBezTo>
                      <a:pt x="110" y="119"/>
                      <a:pt x="110" y="119"/>
                      <a:pt x="110" y="119"/>
                    </a:cubicBezTo>
                    <a:cubicBezTo>
                      <a:pt x="47" y="187"/>
                      <a:pt x="47" y="187"/>
                      <a:pt x="47" y="187"/>
                    </a:cubicBezTo>
                    <a:cubicBezTo>
                      <a:pt x="42" y="192"/>
                      <a:pt x="34" y="192"/>
                      <a:pt x="28" y="187"/>
                    </a:cubicBezTo>
                    <a:cubicBezTo>
                      <a:pt x="23" y="182"/>
                      <a:pt x="23" y="174"/>
                      <a:pt x="28" y="169"/>
                    </a:cubicBezTo>
                    <a:cubicBezTo>
                      <a:pt x="91" y="101"/>
                      <a:pt x="91" y="101"/>
                      <a:pt x="91" y="101"/>
                    </a:cubicBezTo>
                    <a:cubicBezTo>
                      <a:pt x="87" y="97"/>
                      <a:pt x="87" y="97"/>
                      <a:pt x="87" y="97"/>
                    </a:cubicBezTo>
                    <a:cubicBezTo>
                      <a:pt x="24" y="165"/>
                      <a:pt x="24" y="165"/>
                      <a:pt x="24" y="165"/>
                    </a:cubicBezTo>
                    <a:cubicBezTo>
                      <a:pt x="19" y="170"/>
                      <a:pt x="11" y="171"/>
                      <a:pt x="6" y="166"/>
                    </a:cubicBezTo>
                    <a:cubicBezTo>
                      <a:pt x="0" y="161"/>
                      <a:pt x="0" y="153"/>
                      <a:pt x="5" y="147"/>
                    </a:cubicBezTo>
                    <a:cubicBezTo>
                      <a:pt x="68" y="79"/>
                      <a:pt x="68" y="79"/>
                      <a:pt x="68" y="79"/>
                    </a:cubicBezTo>
                    <a:cubicBezTo>
                      <a:pt x="71" y="76"/>
                      <a:pt x="71" y="76"/>
                      <a:pt x="71" y="76"/>
                    </a:cubicBezTo>
                    <a:cubicBezTo>
                      <a:pt x="97" y="48"/>
                      <a:pt x="97" y="48"/>
                      <a:pt x="97" y="48"/>
                    </a:cubicBezTo>
                    <a:cubicBezTo>
                      <a:pt x="111" y="32"/>
                      <a:pt x="111" y="32"/>
                      <a:pt x="111" y="32"/>
                    </a:cubicBezTo>
                    <a:cubicBezTo>
                      <a:pt x="108" y="29"/>
                      <a:pt x="108" y="29"/>
                      <a:pt x="108" y="29"/>
                    </a:cubicBezTo>
                    <a:cubicBezTo>
                      <a:pt x="95" y="43"/>
                      <a:pt x="95" y="43"/>
                      <a:pt x="95" y="43"/>
                    </a:cubicBezTo>
                    <a:cubicBezTo>
                      <a:pt x="71" y="69"/>
                      <a:pt x="71" y="69"/>
                      <a:pt x="71" y="69"/>
                    </a:cubicBezTo>
                    <a:cubicBezTo>
                      <a:pt x="66" y="73"/>
                      <a:pt x="61" y="73"/>
                      <a:pt x="57" y="69"/>
                    </a:cubicBezTo>
                    <a:cubicBezTo>
                      <a:pt x="53" y="66"/>
                      <a:pt x="52" y="60"/>
                      <a:pt x="56" y="55"/>
                    </a:cubicBezTo>
                    <a:cubicBezTo>
                      <a:pt x="97" y="12"/>
                      <a:pt x="97" y="12"/>
                      <a:pt x="97" y="12"/>
                    </a:cubicBezTo>
                    <a:cubicBezTo>
                      <a:pt x="97" y="12"/>
                      <a:pt x="97" y="12"/>
                      <a:pt x="97" y="12"/>
                    </a:cubicBezTo>
                    <a:close/>
                  </a:path>
                </a:pathLst>
              </a:custGeom>
              <a:grpFill/>
              <a:ln>
                <a:noFill/>
              </a:ln>
            </p:spPr>
            <p:txBody>
              <a:bodyPr/>
              <a:lstStyle/>
              <a:p>
                <a:pPr>
                  <a:defRPr/>
                </a:pPr>
                <a:endParaRPr lang="id-ID"/>
              </a:p>
            </p:txBody>
          </p:sp>
        </p:grpSp>
        <p:grpSp>
          <p:nvGrpSpPr>
            <p:cNvPr id="35" name="Group 18"/>
            <p:cNvGrpSpPr/>
            <p:nvPr/>
          </p:nvGrpSpPr>
          <p:grpSpPr>
            <a:xfrm>
              <a:off x="1125602" y="4405946"/>
              <a:ext cx="609031" cy="547411"/>
              <a:chOff x="6786563" y="4692650"/>
              <a:chExt cx="674688" cy="606425"/>
            </a:xfrm>
            <a:solidFill>
              <a:srgbClr val="EE5058"/>
            </a:solidFill>
          </p:grpSpPr>
          <p:sp>
            <p:nvSpPr>
              <p:cNvPr id="92" name="Freeform 40"/>
              <p:cNvSpPr/>
              <p:nvPr>
                <p:custDataLst>
                  <p:tags r:id="rId48"/>
                </p:custDataLst>
              </p:nvPr>
            </p:nvSpPr>
            <p:spPr bwMode="auto">
              <a:xfrm>
                <a:off x="6786563" y="5140325"/>
                <a:ext cx="157163" cy="158750"/>
              </a:xfrm>
              <a:custGeom>
                <a:avLst/>
                <a:gdLst>
                  <a:gd name="T0" fmla="*/ 40 w 50"/>
                  <a:gd name="T1" fmla="*/ 42 h 50"/>
                  <a:gd name="T2" fmla="*/ 8 w 50"/>
                  <a:gd name="T3" fmla="*/ 39 h 50"/>
                  <a:gd name="T4" fmla="*/ 10 w 50"/>
                  <a:gd name="T5" fmla="*/ 8 h 50"/>
                  <a:gd name="T6" fmla="*/ 42 w 50"/>
                  <a:gd name="T7" fmla="*/ 10 h 50"/>
                  <a:gd name="T8" fmla="*/ 40 w 50"/>
                  <a:gd name="T9" fmla="*/ 42 h 50"/>
                </a:gdLst>
                <a:ahLst/>
                <a:cxnLst>
                  <a:cxn ang="0">
                    <a:pos x="T0" y="T1"/>
                  </a:cxn>
                  <a:cxn ang="0">
                    <a:pos x="T2" y="T3"/>
                  </a:cxn>
                  <a:cxn ang="0">
                    <a:pos x="T4" y="T5"/>
                  </a:cxn>
                  <a:cxn ang="0">
                    <a:pos x="T6" y="T7"/>
                  </a:cxn>
                  <a:cxn ang="0">
                    <a:pos x="T8" y="T9"/>
                  </a:cxn>
                </a:cxnLst>
                <a:rect l="0" t="0" r="r" b="b"/>
                <a:pathLst>
                  <a:path w="50" h="50">
                    <a:moveTo>
                      <a:pt x="40" y="42"/>
                    </a:moveTo>
                    <a:cubicBezTo>
                      <a:pt x="31" y="50"/>
                      <a:pt x="16" y="49"/>
                      <a:pt x="8" y="39"/>
                    </a:cubicBezTo>
                    <a:cubicBezTo>
                      <a:pt x="0" y="30"/>
                      <a:pt x="1" y="16"/>
                      <a:pt x="10" y="8"/>
                    </a:cubicBezTo>
                    <a:cubicBezTo>
                      <a:pt x="20" y="0"/>
                      <a:pt x="34" y="1"/>
                      <a:pt x="42" y="10"/>
                    </a:cubicBezTo>
                    <a:cubicBezTo>
                      <a:pt x="50" y="20"/>
                      <a:pt x="49" y="34"/>
                      <a:pt x="40" y="42"/>
                    </a:cubicBezTo>
                    <a:close/>
                  </a:path>
                </a:pathLst>
              </a:custGeom>
              <a:grpFill/>
              <a:ln>
                <a:noFill/>
              </a:ln>
            </p:spPr>
            <p:txBody>
              <a:bodyPr/>
              <a:lstStyle/>
              <a:p>
                <a:pPr>
                  <a:defRPr/>
                </a:pPr>
                <a:endParaRPr lang="id-ID"/>
              </a:p>
            </p:txBody>
          </p:sp>
          <p:sp>
            <p:nvSpPr>
              <p:cNvPr id="93" name="Freeform 41"/>
              <p:cNvSpPr/>
              <p:nvPr>
                <p:custDataLst>
                  <p:tags r:id="rId49"/>
                </p:custDataLst>
              </p:nvPr>
            </p:nvSpPr>
            <p:spPr bwMode="auto">
              <a:xfrm>
                <a:off x="6883401" y="4692650"/>
                <a:ext cx="577850" cy="530225"/>
              </a:xfrm>
              <a:custGeom>
                <a:avLst/>
                <a:gdLst>
                  <a:gd name="T0" fmla="*/ 39 w 183"/>
                  <a:gd name="T1" fmla="*/ 54 h 168"/>
                  <a:gd name="T2" fmla="*/ 9 w 183"/>
                  <a:gd name="T3" fmla="*/ 102 h 168"/>
                  <a:gd name="T4" fmla="*/ 9 w 183"/>
                  <a:gd name="T5" fmla="*/ 104 h 168"/>
                  <a:gd name="T6" fmla="*/ 11 w 183"/>
                  <a:gd name="T7" fmla="*/ 139 h 168"/>
                  <a:gd name="T8" fmla="*/ 16 w 183"/>
                  <a:gd name="T9" fmla="*/ 146 h 168"/>
                  <a:gd name="T10" fmla="*/ 19 w 183"/>
                  <a:gd name="T11" fmla="*/ 148 h 168"/>
                  <a:gd name="T12" fmla="*/ 24 w 183"/>
                  <a:gd name="T13" fmla="*/ 155 h 168"/>
                  <a:gd name="T14" fmla="*/ 59 w 183"/>
                  <a:gd name="T15" fmla="*/ 162 h 168"/>
                  <a:gd name="T16" fmla="*/ 61 w 183"/>
                  <a:gd name="T17" fmla="*/ 162 h 168"/>
                  <a:gd name="T18" fmla="*/ 113 w 183"/>
                  <a:gd name="T19" fmla="*/ 140 h 168"/>
                  <a:gd name="T20" fmla="*/ 118 w 183"/>
                  <a:gd name="T21" fmla="*/ 129 h 168"/>
                  <a:gd name="T22" fmla="*/ 106 w 183"/>
                  <a:gd name="T23" fmla="*/ 123 h 168"/>
                  <a:gd name="T24" fmla="*/ 56 w 183"/>
                  <a:gd name="T25" fmla="*/ 145 h 168"/>
                  <a:gd name="T26" fmla="*/ 53 w 183"/>
                  <a:gd name="T27" fmla="*/ 142 h 168"/>
                  <a:gd name="T28" fmla="*/ 140 w 183"/>
                  <a:gd name="T29" fmla="*/ 105 h 168"/>
                  <a:gd name="T30" fmla="*/ 125 w 183"/>
                  <a:gd name="T31" fmla="*/ 87 h 168"/>
                  <a:gd name="T32" fmla="*/ 178 w 183"/>
                  <a:gd name="T33" fmla="*/ 42 h 168"/>
                  <a:gd name="T34" fmla="*/ 179 w 183"/>
                  <a:gd name="T35" fmla="*/ 26 h 168"/>
                  <a:gd name="T36" fmla="*/ 164 w 183"/>
                  <a:gd name="T37" fmla="*/ 26 h 168"/>
                  <a:gd name="T38" fmla="*/ 111 w 183"/>
                  <a:gd name="T39" fmla="*/ 72 h 168"/>
                  <a:gd name="T40" fmla="*/ 106 w 183"/>
                  <a:gd name="T41" fmla="*/ 65 h 168"/>
                  <a:gd name="T42" fmla="*/ 159 w 183"/>
                  <a:gd name="T43" fmla="*/ 19 h 168"/>
                  <a:gd name="T44" fmla="*/ 161 w 183"/>
                  <a:gd name="T45" fmla="*/ 5 h 168"/>
                  <a:gd name="T46" fmla="*/ 145 w 183"/>
                  <a:gd name="T47" fmla="*/ 4 h 168"/>
                  <a:gd name="T48" fmla="*/ 92 w 183"/>
                  <a:gd name="T49" fmla="*/ 49 h 168"/>
                  <a:gd name="T50" fmla="*/ 77 w 183"/>
                  <a:gd name="T51" fmla="*/ 32 h 168"/>
                  <a:gd name="T52" fmla="*/ 28 w 183"/>
                  <a:gd name="T53" fmla="*/ 113 h 168"/>
                  <a:gd name="T54" fmla="*/ 25 w 183"/>
                  <a:gd name="T55" fmla="*/ 109 h 168"/>
                  <a:gd name="T56" fmla="*/ 55 w 183"/>
                  <a:gd name="T57" fmla="*/ 63 h 168"/>
                  <a:gd name="T58" fmla="*/ 50 w 183"/>
                  <a:gd name="T59" fmla="*/ 50 h 168"/>
                  <a:gd name="T60" fmla="*/ 39 w 183"/>
                  <a:gd name="T61" fmla="*/ 5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3" h="168">
                    <a:moveTo>
                      <a:pt x="39" y="54"/>
                    </a:moveTo>
                    <a:cubicBezTo>
                      <a:pt x="9" y="102"/>
                      <a:pt x="9" y="102"/>
                      <a:pt x="9" y="102"/>
                    </a:cubicBezTo>
                    <a:cubicBezTo>
                      <a:pt x="9" y="104"/>
                      <a:pt x="9" y="104"/>
                      <a:pt x="9" y="104"/>
                    </a:cubicBezTo>
                    <a:cubicBezTo>
                      <a:pt x="0" y="119"/>
                      <a:pt x="7" y="134"/>
                      <a:pt x="11" y="139"/>
                    </a:cubicBezTo>
                    <a:cubicBezTo>
                      <a:pt x="14" y="143"/>
                      <a:pt x="13" y="142"/>
                      <a:pt x="16" y="146"/>
                    </a:cubicBezTo>
                    <a:cubicBezTo>
                      <a:pt x="17" y="146"/>
                      <a:pt x="18" y="147"/>
                      <a:pt x="19" y="148"/>
                    </a:cubicBezTo>
                    <a:cubicBezTo>
                      <a:pt x="22" y="152"/>
                      <a:pt x="21" y="151"/>
                      <a:pt x="24" y="155"/>
                    </a:cubicBezTo>
                    <a:cubicBezTo>
                      <a:pt x="28" y="159"/>
                      <a:pt x="42" y="168"/>
                      <a:pt x="59" y="162"/>
                    </a:cubicBezTo>
                    <a:cubicBezTo>
                      <a:pt x="61" y="162"/>
                      <a:pt x="61" y="162"/>
                      <a:pt x="61" y="162"/>
                    </a:cubicBezTo>
                    <a:cubicBezTo>
                      <a:pt x="113" y="140"/>
                      <a:pt x="113" y="140"/>
                      <a:pt x="113" y="140"/>
                    </a:cubicBezTo>
                    <a:cubicBezTo>
                      <a:pt x="117" y="137"/>
                      <a:pt x="119" y="132"/>
                      <a:pt x="118" y="129"/>
                    </a:cubicBezTo>
                    <a:cubicBezTo>
                      <a:pt x="116" y="124"/>
                      <a:pt x="111" y="122"/>
                      <a:pt x="106" y="123"/>
                    </a:cubicBezTo>
                    <a:cubicBezTo>
                      <a:pt x="56" y="145"/>
                      <a:pt x="56" y="145"/>
                      <a:pt x="56" y="145"/>
                    </a:cubicBezTo>
                    <a:cubicBezTo>
                      <a:pt x="53" y="142"/>
                      <a:pt x="53" y="142"/>
                      <a:pt x="53" y="142"/>
                    </a:cubicBezTo>
                    <a:cubicBezTo>
                      <a:pt x="140" y="105"/>
                      <a:pt x="140" y="105"/>
                      <a:pt x="140" y="105"/>
                    </a:cubicBezTo>
                    <a:cubicBezTo>
                      <a:pt x="125" y="87"/>
                      <a:pt x="125" y="87"/>
                      <a:pt x="125" y="87"/>
                    </a:cubicBezTo>
                    <a:cubicBezTo>
                      <a:pt x="178" y="42"/>
                      <a:pt x="178" y="42"/>
                      <a:pt x="178" y="42"/>
                    </a:cubicBezTo>
                    <a:cubicBezTo>
                      <a:pt x="182" y="38"/>
                      <a:pt x="183" y="31"/>
                      <a:pt x="179" y="26"/>
                    </a:cubicBezTo>
                    <a:cubicBezTo>
                      <a:pt x="175" y="22"/>
                      <a:pt x="169" y="22"/>
                      <a:pt x="164" y="26"/>
                    </a:cubicBezTo>
                    <a:cubicBezTo>
                      <a:pt x="111" y="72"/>
                      <a:pt x="111" y="72"/>
                      <a:pt x="111" y="72"/>
                    </a:cubicBezTo>
                    <a:cubicBezTo>
                      <a:pt x="106" y="65"/>
                      <a:pt x="106" y="65"/>
                      <a:pt x="106" y="65"/>
                    </a:cubicBezTo>
                    <a:cubicBezTo>
                      <a:pt x="159" y="19"/>
                      <a:pt x="159" y="19"/>
                      <a:pt x="159" y="19"/>
                    </a:cubicBezTo>
                    <a:cubicBezTo>
                      <a:pt x="163" y="16"/>
                      <a:pt x="165" y="10"/>
                      <a:pt x="161" y="5"/>
                    </a:cubicBezTo>
                    <a:cubicBezTo>
                      <a:pt x="157" y="0"/>
                      <a:pt x="150" y="0"/>
                      <a:pt x="145" y="4"/>
                    </a:cubicBezTo>
                    <a:cubicBezTo>
                      <a:pt x="92" y="49"/>
                      <a:pt x="92" y="49"/>
                      <a:pt x="92" y="49"/>
                    </a:cubicBezTo>
                    <a:cubicBezTo>
                      <a:pt x="77" y="32"/>
                      <a:pt x="77" y="32"/>
                      <a:pt x="77" y="32"/>
                    </a:cubicBezTo>
                    <a:cubicBezTo>
                      <a:pt x="28" y="113"/>
                      <a:pt x="28" y="113"/>
                      <a:pt x="28" y="113"/>
                    </a:cubicBezTo>
                    <a:cubicBezTo>
                      <a:pt x="25" y="109"/>
                      <a:pt x="25" y="109"/>
                      <a:pt x="25" y="109"/>
                    </a:cubicBezTo>
                    <a:cubicBezTo>
                      <a:pt x="55" y="63"/>
                      <a:pt x="55" y="63"/>
                      <a:pt x="55" y="63"/>
                    </a:cubicBezTo>
                    <a:cubicBezTo>
                      <a:pt x="56" y="58"/>
                      <a:pt x="54" y="53"/>
                      <a:pt x="50" y="50"/>
                    </a:cubicBezTo>
                    <a:cubicBezTo>
                      <a:pt x="47" y="48"/>
                      <a:pt x="42" y="50"/>
                      <a:pt x="39" y="54"/>
                    </a:cubicBezTo>
                    <a:close/>
                  </a:path>
                </a:pathLst>
              </a:custGeom>
              <a:grpFill/>
              <a:ln>
                <a:noFill/>
              </a:ln>
            </p:spPr>
            <p:txBody>
              <a:bodyPr/>
              <a:lstStyle/>
              <a:p>
                <a:pPr>
                  <a:defRPr/>
                </a:pPr>
                <a:endParaRPr lang="id-ID"/>
              </a:p>
            </p:txBody>
          </p:sp>
        </p:grpSp>
        <p:grpSp>
          <p:nvGrpSpPr>
            <p:cNvPr id="36" name="Group 19"/>
            <p:cNvGrpSpPr/>
            <p:nvPr/>
          </p:nvGrpSpPr>
          <p:grpSpPr>
            <a:xfrm>
              <a:off x="4424398" y="2213436"/>
              <a:ext cx="680682" cy="464296"/>
              <a:chOff x="10440988" y="2263775"/>
              <a:chExt cx="754063" cy="514350"/>
            </a:xfrm>
            <a:solidFill>
              <a:srgbClr val="5EA9CA"/>
            </a:solidFill>
          </p:grpSpPr>
          <p:sp>
            <p:nvSpPr>
              <p:cNvPr id="90" name="Freeform 42"/>
              <p:cNvSpPr/>
              <p:nvPr>
                <p:custDataLst>
                  <p:tags r:id="rId46"/>
                </p:custDataLst>
              </p:nvPr>
            </p:nvSpPr>
            <p:spPr bwMode="auto">
              <a:xfrm>
                <a:off x="11031538" y="2263775"/>
                <a:ext cx="163513" cy="163512"/>
              </a:xfrm>
              <a:custGeom>
                <a:avLst/>
                <a:gdLst>
                  <a:gd name="T0" fmla="*/ 37 w 52"/>
                  <a:gd name="T1" fmla="*/ 46 h 52"/>
                  <a:gd name="T2" fmla="*/ 46 w 52"/>
                  <a:gd name="T3" fmla="*/ 15 h 52"/>
                  <a:gd name="T4" fmla="*/ 15 w 52"/>
                  <a:gd name="T5" fmla="*/ 6 h 52"/>
                  <a:gd name="T6" fmla="*/ 7 w 52"/>
                  <a:gd name="T7" fmla="*/ 37 h 52"/>
                  <a:gd name="T8" fmla="*/ 37 w 52"/>
                  <a:gd name="T9" fmla="*/ 46 h 52"/>
                </a:gdLst>
                <a:ahLst/>
                <a:cxnLst>
                  <a:cxn ang="0">
                    <a:pos x="T0" y="T1"/>
                  </a:cxn>
                  <a:cxn ang="0">
                    <a:pos x="T2" y="T3"/>
                  </a:cxn>
                  <a:cxn ang="0">
                    <a:pos x="T4" y="T5"/>
                  </a:cxn>
                  <a:cxn ang="0">
                    <a:pos x="T6" y="T7"/>
                  </a:cxn>
                  <a:cxn ang="0">
                    <a:pos x="T8" y="T9"/>
                  </a:cxn>
                </a:cxnLst>
                <a:rect l="0" t="0" r="r" b="b"/>
                <a:pathLst>
                  <a:path w="52" h="52">
                    <a:moveTo>
                      <a:pt x="37" y="46"/>
                    </a:moveTo>
                    <a:cubicBezTo>
                      <a:pt x="48" y="40"/>
                      <a:pt x="52" y="26"/>
                      <a:pt x="46" y="15"/>
                    </a:cubicBezTo>
                    <a:cubicBezTo>
                      <a:pt x="40" y="4"/>
                      <a:pt x="26" y="0"/>
                      <a:pt x="15" y="6"/>
                    </a:cubicBezTo>
                    <a:cubicBezTo>
                      <a:pt x="4" y="13"/>
                      <a:pt x="0" y="26"/>
                      <a:pt x="7" y="37"/>
                    </a:cubicBezTo>
                    <a:cubicBezTo>
                      <a:pt x="13" y="48"/>
                      <a:pt x="27" y="52"/>
                      <a:pt x="37" y="46"/>
                    </a:cubicBezTo>
                    <a:close/>
                  </a:path>
                </a:pathLst>
              </a:custGeom>
              <a:grpFill/>
              <a:ln>
                <a:noFill/>
              </a:ln>
            </p:spPr>
            <p:txBody>
              <a:bodyPr/>
              <a:lstStyle/>
              <a:p>
                <a:pPr>
                  <a:defRPr/>
                </a:pPr>
                <a:endParaRPr lang="id-ID"/>
              </a:p>
            </p:txBody>
          </p:sp>
          <p:sp>
            <p:nvSpPr>
              <p:cNvPr id="91" name="Freeform 43"/>
              <p:cNvSpPr/>
              <p:nvPr>
                <p:custDataLst>
                  <p:tags r:id="rId47"/>
                </p:custDataLst>
              </p:nvPr>
            </p:nvSpPr>
            <p:spPr bwMode="auto">
              <a:xfrm>
                <a:off x="10440988" y="2263775"/>
                <a:ext cx="660400" cy="514350"/>
              </a:xfrm>
              <a:custGeom>
                <a:avLst/>
                <a:gdLst>
                  <a:gd name="T0" fmla="*/ 137 w 209"/>
                  <a:gd name="T1" fmla="*/ 7 h 163"/>
                  <a:gd name="T2" fmla="*/ 178 w 209"/>
                  <a:gd name="T3" fmla="*/ 20 h 163"/>
                  <a:gd name="T4" fmla="*/ 193 w 209"/>
                  <a:gd name="T5" fmla="*/ 47 h 163"/>
                  <a:gd name="T6" fmla="*/ 195 w 209"/>
                  <a:gd name="T7" fmla="*/ 49 h 163"/>
                  <a:gd name="T8" fmla="*/ 201 w 209"/>
                  <a:gd name="T9" fmla="*/ 60 h 163"/>
                  <a:gd name="T10" fmla="*/ 190 w 209"/>
                  <a:gd name="T11" fmla="*/ 101 h 163"/>
                  <a:gd name="T12" fmla="*/ 190 w 209"/>
                  <a:gd name="T13" fmla="*/ 101 h 163"/>
                  <a:gd name="T14" fmla="*/ 139 w 209"/>
                  <a:gd name="T15" fmla="*/ 130 h 163"/>
                  <a:gd name="T16" fmla="*/ 125 w 209"/>
                  <a:gd name="T17" fmla="*/ 127 h 163"/>
                  <a:gd name="T18" fmla="*/ 129 w 209"/>
                  <a:gd name="T19" fmla="*/ 113 h 163"/>
                  <a:gd name="T20" fmla="*/ 160 w 209"/>
                  <a:gd name="T21" fmla="*/ 96 h 163"/>
                  <a:gd name="T22" fmla="*/ 176 w 209"/>
                  <a:gd name="T23" fmla="*/ 86 h 163"/>
                  <a:gd name="T24" fmla="*/ 174 w 209"/>
                  <a:gd name="T25" fmla="*/ 82 h 163"/>
                  <a:gd name="T26" fmla="*/ 155 w 209"/>
                  <a:gd name="T27" fmla="*/ 93 h 163"/>
                  <a:gd name="T28" fmla="*/ 122 w 209"/>
                  <a:gd name="T29" fmla="*/ 111 h 163"/>
                  <a:gd name="T30" fmla="*/ 118 w 209"/>
                  <a:gd name="T31" fmla="*/ 114 h 163"/>
                  <a:gd name="T32" fmla="*/ 37 w 209"/>
                  <a:gd name="T33" fmla="*/ 159 h 163"/>
                  <a:gd name="T34" fmla="*/ 19 w 209"/>
                  <a:gd name="T35" fmla="*/ 154 h 163"/>
                  <a:gd name="T36" fmla="*/ 25 w 209"/>
                  <a:gd name="T37" fmla="*/ 137 h 163"/>
                  <a:gd name="T38" fmla="*/ 105 w 209"/>
                  <a:gd name="T39" fmla="*/ 91 h 163"/>
                  <a:gd name="T40" fmla="*/ 102 w 209"/>
                  <a:gd name="T41" fmla="*/ 86 h 163"/>
                  <a:gd name="T42" fmla="*/ 22 w 209"/>
                  <a:gd name="T43" fmla="*/ 131 h 163"/>
                  <a:gd name="T44" fmla="*/ 4 w 209"/>
                  <a:gd name="T45" fmla="*/ 127 h 163"/>
                  <a:gd name="T46" fmla="*/ 9 w 209"/>
                  <a:gd name="T47" fmla="*/ 109 h 163"/>
                  <a:gd name="T48" fmla="*/ 89 w 209"/>
                  <a:gd name="T49" fmla="*/ 63 h 163"/>
                  <a:gd name="T50" fmla="*/ 94 w 209"/>
                  <a:gd name="T51" fmla="*/ 61 h 163"/>
                  <a:gd name="T52" fmla="*/ 126 w 209"/>
                  <a:gd name="T53" fmla="*/ 42 h 163"/>
                  <a:gd name="T54" fmla="*/ 145 w 209"/>
                  <a:gd name="T55" fmla="*/ 31 h 163"/>
                  <a:gd name="T56" fmla="*/ 143 w 209"/>
                  <a:gd name="T57" fmla="*/ 27 h 163"/>
                  <a:gd name="T58" fmla="*/ 126 w 209"/>
                  <a:gd name="T59" fmla="*/ 37 h 163"/>
                  <a:gd name="T60" fmla="*/ 95 w 209"/>
                  <a:gd name="T61" fmla="*/ 54 h 163"/>
                  <a:gd name="T62" fmla="*/ 82 w 209"/>
                  <a:gd name="T63" fmla="*/ 50 h 163"/>
                  <a:gd name="T64" fmla="*/ 86 w 209"/>
                  <a:gd name="T65" fmla="*/ 37 h 163"/>
                  <a:gd name="T66" fmla="*/ 137 w 209"/>
                  <a:gd name="T67" fmla="*/ 7 h 163"/>
                  <a:gd name="T68" fmla="*/ 137 w 209"/>
                  <a:gd name="T69" fmla="*/ 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163">
                    <a:moveTo>
                      <a:pt x="137" y="7"/>
                    </a:moveTo>
                    <a:cubicBezTo>
                      <a:pt x="151" y="0"/>
                      <a:pt x="170" y="6"/>
                      <a:pt x="178" y="20"/>
                    </a:cubicBezTo>
                    <a:cubicBezTo>
                      <a:pt x="193" y="47"/>
                      <a:pt x="193" y="47"/>
                      <a:pt x="193" y="47"/>
                    </a:cubicBezTo>
                    <a:cubicBezTo>
                      <a:pt x="195" y="49"/>
                      <a:pt x="195" y="49"/>
                      <a:pt x="195" y="49"/>
                    </a:cubicBezTo>
                    <a:cubicBezTo>
                      <a:pt x="201" y="60"/>
                      <a:pt x="201" y="60"/>
                      <a:pt x="201" y="60"/>
                    </a:cubicBezTo>
                    <a:cubicBezTo>
                      <a:pt x="209" y="74"/>
                      <a:pt x="204" y="93"/>
                      <a:pt x="190" y="101"/>
                    </a:cubicBezTo>
                    <a:cubicBezTo>
                      <a:pt x="190" y="101"/>
                      <a:pt x="190" y="101"/>
                      <a:pt x="190" y="101"/>
                    </a:cubicBezTo>
                    <a:cubicBezTo>
                      <a:pt x="139" y="130"/>
                      <a:pt x="139" y="130"/>
                      <a:pt x="139" y="130"/>
                    </a:cubicBezTo>
                    <a:cubicBezTo>
                      <a:pt x="133" y="133"/>
                      <a:pt x="128" y="131"/>
                      <a:pt x="125" y="127"/>
                    </a:cubicBezTo>
                    <a:cubicBezTo>
                      <a:pt x="122" y="121"/>
                      <a:pt x="124" y="116"/>
                      <a:pt x="129" y="113"/>
                    </a:cubicBezTo>
                    <a:cubicBezTo>
                      <a:pt x="160" y="96"/>
                      <a:pt x="160" y="96"/>
                      <a:pt x="160" y="96"/>
                    </a:cubicBezTo>
                    <a:cubicBezTo>
                      <a:pt x="176" y="86"/>
                      <a:pt x="176" y="86"/>
                      <a:pt x="176" y="86"/>
                    </a:cubicBezTo>
                    <a:cubicBezTo>
                      <a:pt x="174" y="82"/>
                      <a:pt x="174" y="82"/>
                      <a:pt x="174" y="82"/>
                    </a:cubicBezTo>
                    <a:cubicBezTo>
                      <a:pt x="155" y="93"/>
                      <a:pt x="155" y="93"/>
                      <a:pt x="155" y="93"/>
                    </a:cubicBezTo>
                    <a:cubicBezTo>
                      <a:pt x="122" y="111"/>
                      <a:pt x="122" y="111"/>
                      <a:pt x="122" y="111"/>
                    </a:cubicBezTo>
                    <a:cubicBezTo>
                      <a:pt x="118" y="114"/>
                      <a:pt x="118" y="114"/>
                      <a:pt x="118" y="114"/>
                    </a:cubicBezTo>
                    <a:cubicBezTo>
                      <a:pt x="37" y="159"/>
                      <a:pt x="37" y="159"/>
                      <a:pt x="37" y="159"/>
                    </a:cubicBezTo>
                    <a:cubicBezTo>
                      <a:pt x="31" y="163"/>
                      <a:pt x="23" y="160"/>
                      <a:pt x="19" y="154"/>
                    </a:cubicBezTo>
                    <a:cubicBezTo>
                      <a:pt x="15" y="148"/>
                      <a:pt x="18" y="140"/>
                      <a:pt x="25" y="137"/>
                    </a:cubicBezTo>
                    <a:cubicBezTo>
                      <a:pt x="105" y="91"/>
                      <a:pt x="105" y="91"/>
                      <a:pt x="105" y="91"/>
                    </a:cubicBezTo>
                    <a:cubicBezTo>
                      <a:pt x="102" y="86"/>
                      <a:pt x="102" y="86"/>
                      <a:pt x="102" y="86"/>
                    </a:cubicBezTo>
                    <a:cubicBezTo>
                      <a:pt x="22" y="131"/>
                      <a:pt x="22" y="131"/>
                      <a:pt x="22" y="131"/>
                    </a:cubicBezTo>
                    <a:cubicBezTo>
                      <a:pt x="15" y="135"/>
                      <a:pt x="7" y="134"/>
                      <a:pt x="4" y="127"/>
                    </a:cubicBezTo>
                    <a:cubicBezTo>
                      <a:pt x="0" y="121"/>
                      <a:pt x="2" y="112"/>
                      <a:pt x="9" y="109"/>
                    </a:cubicBezTo>
                    <a:cubicBezTo>
                      <a:pt x="89" y="63"/>
                      <a:pt x="89" y="63"/>
                      <a:pt x="89" y="63"/>
                    </a:cubicBezTo>
                    <a:cubicBezTo>
                      <a:pt x="94" y="61"/>
                      <a:pt x="94" y="61"/>
                      <a:pt x="94" y="61"/>
                    </a:cubicBezTo>
                    <a:cubicBezTo>
                      <a:pt x="126" y="42"/>
                      <a:pt x="126" y="42"/>
                      <a:pt x="126" y="42"/>
                    </a:cubicBezTo>
                    <a:cubicBezTo>
                      <a:pt x="145" y="31"/>
                      <a:pt x="145" y="31"/>
                      <a:pt x="145" y="31"/>
                    </a:cubicBezTo>
                    <a:cubicBezTo>
                      <a:pt x="143" y="27"/>
                      <a:pt x="143" y="27"/>
                      <a:pt x="143" y="27"/>
                    </a:cubicBezTo>
                    <a:cubicBezTo>
                      <a:pt x="126" y="37"/>
                      <a:pt x="126" y="37"/>
                      <a:pt x="126" y="37"/>
                    </a:cubicBezTo>
                    <a:cubicBezTo>
                      <a:pt x="95" y="54"/>
                      <a:pt x="95" y="54"/>
                      <a:pt x="95" y="54"/>
                    </a:cubicBezTo>
                    <a:cubicBezTo>
                      <a:pt x="90" y="57"/>
                      <a:pt x="85" y="56"/>
                      <a:pt x="82" y="50"/>
                    </a:cubicBezTo>
                    <a:cubicBezTo>
                      <a:pt x="80" y="46"/>
                      <a:pt x="80" y="40"/>
                      <a:pt x="86" y="37"/>
                    </a:cubicBezTo>
                    <a:cubicBezTo>
                      <a:pt x="137" y="7"/>
                      <a:pt x="137" y="7"/>
                      <a:pt x="137" y="7"/>
                    </a:cubicBezTo>
                    <a:cubicBezTo>
                      <a:pt x="137" y="7"/>
                      <a:pt x="137" y="7"/>
                      <a:pt x="137" y="7"/>
                    </a:cubicBezTo>
                    <a:close/>
                  </a:path>
                </a:pathLst>
              </a:custGeom>
              <a:grpFill/>
              <a:ln>
                <a:noFill/>
              </a:ln>
            </p:spPr>
            <p:txBody>
              <a:bodyPr/>
              <a:lstStyle/>
              <a:p>
                <a:pPr>
                  <a:defRPr/>
                </a:pPr>
                <a:endParaRPr lang="id-ID"/>
              </a:p>
            </p:txBody>
          </p:sp>
        </p:grpSp>
        <p:grpSp>
          <p:nvGrpSpPr>
            <p:cNvPr id="37" name="Group 20"/>
            <p:cNvGrpSpPr/>
            <p:nvPr/>
          </p:nvGrpSpPr>
          <p:grpSpPr>
            <a:xfrm>
              <a:off x="926413" y="4137973"/>
              <a:ext cx="657753" cy="481492"/>
              <a:chOff x="6565901" y="4395788"/>
              <a:chExt cx="728662" cy="533399"/>
            </a:xfrm>
            <a:solidFill>
              <a:srgbClr val="EE5058"/>
            </a:solidFill>
          </p:grpSpPr>
          <p:sp>
            <p:nvSpPr>
              <p:cNvPr id="88" name="Freeform 44"/>
              <p:cNvSpPr/>
              <p:nvPr>
                <p:custDataLst>
                  <p:tags r:id="rId44"/>
                </p:custDataLst>
              </p:nvPr>
            </p:nvSpPr>
            <p:spPr bwMode="auto">
              <a:xfrm>
                <a:off x="6565901" y="4768850"/>
                <a:ext cx="157163" cy="160337"/>
              </a:xfrm>
              <a:custGeom>
                <a:avLst/>
                <a:gdLst>
                  <a:gd name="T0" fmla="*/ 37 w 50"/>
                  <a:gd name="T1" fmla="*/ 44 h 51"/>
                  <a:gd name="T2" fmla="*/ 6 w 50"/>
                  <a:gd name="T3" fmla="*/ 37 h 51"/>
                  <a:gd name="T4" fmla="*/ 13 w 50"/>
                  <a:gd name="T5" fmla="*/ 6 h 51"/>
                  <a:gd name="T6" fmla="*/ 44 w 50"/>
                  <a:gd name="T7" fmla="*/ 13 h 51"/>
                  <a:gd name="T8" fmla="*/ 37 w 50"/>
                  <a:gd name="T9" fmla="*/ 44 h 51"/>
                </a:gdLst>
                <a:ahLst/>
                <a:cxnLst>
                  <a:cxn ang="0">
                    <a:pos x="T0" y="T1"/>
                  </a:cxn>
                  <a:cxn ang="0">
                    <a:pos x="T2" y="T3"/>
                  </a:cxn>
                  <a:cxn ang="0">
                    <a:pos x="T4" y="T5"/>
                  </a:cxn>
                  <a:cxn ang="0">
                    <a:pos x="T6" y="T7"/>
                  </a:cxn>
                  <a:cxn ang="0">
                    <a:pos x="T8" y="T9"/>
                  </a:cxn>
                </a:cxnLst>
                <a:rect l="0" t="0" r="r" b="b"/>
                <a:pathLst>
                  <a:path w="50" h="51">
                    <a:moveTo>
                      <a:pt x="37" y="44"/>
                    </a:moveTo>
                    <a:cubicBezTo>
                      <a:pt x="27" y="51"/>
                      <a:pt x="13" y="48"/>
                      <a:pt x="6" y="37"/>
                    </a:cubicBezTo>
                    <a:cubicBezTo>
                      <a:pt x="0" y="27"/>
                      <a:pt x="2" y="13"/>
                      <a:pt x="13" y="6"/>
                    </a:cubicBezTo>
                    <a:cubicBezTo>
                      <a:pt x="23" y="0"/>
                      <a:pt x="37" y="3"/>
                      <a:pt x="44" y="13"/>
                    </a:cubicBezTo>
                    <a:cubicBezTo>
                      <a:pt x="50" y="24"/>
                      <a:pt x="47" y="38"/>
                      <a:pt x="37" y="44"/>
                    </a:cubicBezTo>
                    <a:close/>
                  </a:path>
                </a:pathLst>
              </a:custGeom>
              <a:grpFill/>
              <a:ln>
                <a:noFill/>
              </a:ln>
            </p:spPr>
            <p:txBody>
              <a:bodyPr/>
              <a:lstStyle/>
              <a:p>
                <a:pPr>
                  <a:defRPr/>
                </a:pPr>
                <a:endParaRPr lang="id-ID"/>
              </a:p>
            </p:txBody>
          </p:sp>
          <p:sp>
            <p:nvSpPr>
              <p:cNvPr id="89" name="Freeform 45"/>
              <p:cNvSpPr/>
              <p:nvPr>
                <p:custDataLst>
                  <p:tags r:id="rId45"/>
                </p:custDataLst>
              </p:nvPr>
            </p:nvSpPr>
            <p:spPr bwMode="auto">
              <a:xfrm>
                <a:off x="6684963" y="4395788"/>
                <a:ext cx="609600" cy="479425"/>
              </a:xfrm>
              <a:custGeom>
                <a:avLst/>
                <a:gdLst>
                  <a:gd name="T0" fmla="*/ 47 w 193"/>
                  <a:gd name="T1" fmla="*/ 38 h 152"/>
                  <a:gd name="T2" fmla="*/ 11 w 193"/>
                  <a:gd name="T3" fmla="*/ 81 h 152"/>
                  <a:gd name="T4" fmla="*/ 10 w 193"/>
                  <a:gd name="T5" fmla="*/ 83 h 152"/>
                  <a:gd name="T6" fmla="*/ 7 w 193"/>
                  <a:gd name="T7" fmla="*/ 118 h 152"/>
                  <a:gd name="T8" fmla="*/ 12 w 193"/>
                  <a:gd name="T9" fmla="*/ 126 h 152"/>
                  <a:gd name="T10" fmla="*/ 14 w 193"/>
                  <a:gd name="T11" fmla="*/ 129 h 152"/>
                  <a:gd name="T12" fmla="*/ 18 w 193"/>
                  <a:gd name="T13" fmla="*/ 136 h 152"/>
                  <a:gd name="T14" fmla="*/ 52 w 193"/>
                  <a:gd name="T15" fmla="*/ 148 h 152"/>
                  <a:gd name="T16" fmla="*/ 54 w 193"/>
                  <a:gd name="T17" fmla="*/ 148 h 152"/>
                  <a:gd name="T18" fmla="*/ 108 w 193"/>
                  <a:gd name="T19" fmla="*/ 134 h 152"/>
                  <a:gd name="T20" fmla="*/ 115 w 193"/>
                  <a:gd name="T21" fmla="*/ 124 h 152"/>
                  <a:gd name="T22" fmla="*/ 104 w 193"/>
                  <a:gd name="T23" fmla="*/ 116 h 152"/>
                  <a:gd name="T24" fmla="*/ 51 w 193"/>
                  <a:gd name="T25" fmla="*/ 131 h 152"/>
                  <a:gd name="T26" fmla="*/ 48 w 193"/>
                  <a:gd name="T27" fmla="*/ 127 h 152"/>
                  <a:gd name="T28" fmla="*/ 140 w 193"/>
                  <a:gd name="T29" fmla="*/ 103 h 152"/>
                  <a:gd name="T30" fmla="*/ 128 w 193"/>
                  <a:gd name="T31" fmla="*/ 83 h 152"/>
                  <a:gd name="T32" fmla="*/ 187 w 193"/>
                  <a:gd name="T33" fmla="*/ 46 h 152"/>
                  <a:gd name="T34" fmla="*/ 190 w 193"/>
                  <a:gd name="T35" fmla="*/ 31 h 152"/>
                  <a:gd name="T36" fmla="*/ 175 w 193"/>
                  <a:gd name="T37" fmla="*/ 28 h 152"/>
                  <a:gd name="T38" fmla="*/ 117 w 193"/>
                  <a:gd name="T39" fmla="*/ 66 h 152"/>
                  <a:gd name="T40" fmla="*/ 112 w 193"/>
                  <a:gd name="T41" fmla="*/ 59 h 152"/>
                  <a:gd name="T42" fmla="*/ 171 w 193"/>
                  <a:gd name="T43" fmla="*/ 21 h 152"/>
                  <a:gd name="T44" fmla="*/ 175 w 193"/>
                  <a:gd name="T45" fmla="*/ 7 h 152"/>
                  <a:gd name="T46" fmla="*/ 160 w 193"/>
                  <a:gd name="T47" fmla="*/ 4 h 152"/>
                  <a:gd name="T48" fmla="*/ 101 w 193"/>
                  <a:gd name="T49" fmla="*/ 41 h 152"/>
                  <a:gd name="T50" fmla="*/ 88 w 193"/>
                  <a:gd name="T51" fmla="*/ 22 h 152"/>
                  <a:gd name="T52" fmla="*/ 28 w 193"/>
                  <a:gd name="T53" fmla="*/ 95 h 152"/>
                  <a:gd name="T54" fmla="*/ 25 w 193"/>
                  <a:gd name="T55" fmla="*/ 91 h 152"/>
                  <a:gd name="T56" fmla="*/ 61 w 193"/>
                  <a:gd name="T57" fmla="*/ 49 h 152"/>
                  <a:gd name="T58" fmla="*/ 59 w 193"/>
                  <a:gd name="T59" fmla="*/ 36 h 152"/>
                  <a:gd name="T60" fmla="*/ 47 w 193"/>
                  <a:gd name="T61" fmla="*/ 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3" h="152">
                    <a:moveTo>
                      <a:pt x="47" y="38"/>
                    </a:moveTo>
                    <a:cubicBezTo>
                      <a:pt x="11" y="81"/>
                      <a:pt x="11" y="81"/>
                      <a:pt x="11" y="81"/>
                    </a:cubicBezTo>
                    <a:cubicBezTo>
                      <a:pt x="10" y="83"/>
                      <a:pt x="10" y="83"/>
                      <a:pt x="10" y="83"/>
                    </a:cubicBezTo>
                    <a:cubicBezTo>
                      <a:pt x="0" y="97"/>
                      <a:pt x="4" y="113"/>
                      <a:pt x="7" y="118"/>
                    </a:cubicBezTo>
                    <a:cubicBezTo>
                      <a:pt x="10" y="123"/>
                      <a:pt x="9" y="121"/>
                      <a:pt x="12" y="126"/>
                    </a:cubicBezTo>
                    <a:cubicBezTo>
                      <a:pt x="13" y="127"/>
                      <a:pt x="13" y="128"/>
                      <a:pt x="14" y="129"/>
                    </a:cubicBezTo>
                    <a:cubicBezTo>
                      <a:pt x="16" y="133"/>
                      <a:pt x="16" y="132"/>
                      <a:pt x="18" y="136"/>
                    </a:cubicBezTo>
                    <a:cubicBezTo>
                      <a:pt x="22" y="141"/>
                      <a:pt x="34" y="152"/>
                      <a:pt x="52" y="148"/>
                    </a:cubicBezTo>
                    <a:cubicBezTo>
                      <a:pt x="54" y="148"/>
                      <a:pt x="54" y="148"/>
                      <a:pt x="54" y="148"/>
                    </a:cubicBezTo>
                    <a:cubicBezTo>
                      <a:pt x="108" y="134"/>
                      <a:pt x="108" y="134"/>
                      <a:pt x="108" y="134"/>
                    </a:cubicBezTo>
                    <a:cubicBezTo>
                      <a:pt x="113" y="132"/>
                      <a:pt x="116" y="127"/>
                      <a:pt x="115" y="124"/>
                    </a:cubicBezTo>
                    <a:cubicBezTo>
                      <a:pt x="113" y="119"/>
                      <a:pt x="109" y="116"/>
                      <a:pt x="104" y="116"/>
                    </a:cubicBezTo>
                    <a:cubicBezTo>
                      <a:pt x="51" y="131"/>
                      <a:pt x="51" y="131"/>
                      <a:pt x="51" y="131"/>
                    </a:cubicBezTo>
                    <a:cubicBezTo>
                      <a:pt x="48" y="127"/>
                      <a:pt x="48" y="127"/>
                      <a:pt x="48" y="127"/>
                    </a:cubicBezTo>
                    <a:cubicBezTo>
                      <a:pt x="140" y="103"/>
                      <a:pt x="140" y="103"/>
                      <a:pt x="140" y="103"/>
                    </a:cubicBezTo>
                    <a:cubicBezTo>
                      <a:pt x="128" y="83"/>
                      <a:pt x="128" y="83"/>
                      <a:pt x="128" y="83"/>
                    </a:cubicBezTo>
                    <a:cubicBezTo>
                      <a:pt x="187" y="46"/>
                      <a:pt x="187" y="46"/>
                      <a:pt x="187" y="46"/>
                    </a:cubicBezTo>
                    <a:cubicBezTo>
                      <a:pt x="192" y="43"/>
                      <a:pt x="193" y="36"/>
                      <a:pt x="190" y="31"/>
                    </a:cubicBezTo>
                    <a:cubicBezTo>
                      <a:pt x="186" y="26"/>
                      <a:pt x="180" y="25"/>
                      <a:pt x="175" y="28"/>
                    </a:cubicBezTo>
                    <a:cubicBezTo>
                      <a:pt x="117" y="66"/>
                      <a:pt x="117" y="66"/>
                      <a:pt x="117" y="66"/>
                    </a:cubicBezTo>
                    <a:cubicBezTo>
                      <a:pt x="112" y="59"/>
                      <a:pt x="112" y="59"/>
                      <a:pt x="112" y="59"/>
                    </a:cubicBezTo>
                    <a:cubicBezTo>
                      <a:pt x="171" y="21"/>
                      <a:pt x="171" y="21"/>
                      <a:pt x="171" y="21"/>
                    </a:cubicBezTo>
                    <a:cubicBezTo>
                      <a:pt x="176" y="18"/>
                      <a:pt x="178" y="12"/>
                      <a:pt x="175" y="7"/>
                    </a:cubicBezTo>
                    <a:cubicBezTo>
                      <a:pt x="171" y="2"/>
                      <a:pt x="165" y="0"/>
                      <a:pt x="160" y="4"/>
                    </a:cubicBezTo>
                    <a:cubicBezTo>
                      <a:pt x="101" y="41"/>
                      <a:pt x="101" y="41"/>
                      <a:pt x="101" y="41"/>
                    </a:cubicBezTo>
                    <a:cubicBezTo>
                      <a:pt x="88" y="22"/>
                      <a:pt x="88" y="22"/>
                      <a:pt x="88" y="22"/>
                    </a:cubicBezTo>
                    <a:cubicBezTo>
                      <a:pt x="28" y="95"/>
                      <a:pt x="28" y="95"/>
                      <a:pt x="28" y="95"/>
                    </a:cubicBezTo>
                    <a:cubicBezTo>
                      <a:pt x="25" y="91"/>
                      <a:pt x="25" y="91"/>
                      <a:pt x="25" y="91"/>
                    </a:cubicBezTo>
                    <a:cubicBezTo>
                      <a:pt x="61" y="49"/>
                      <a:pt x="61" y="49"/>
                      <a:pt x="61" y="49"/>
                    </a:cubicBezTo>
                    <a:cubicBezTo>
                      <a:pt x="63" y="45"/>
                      <a:pt x="63" y="40"/>
                      <a:pt x="59" y="36"/>
                    </a:cubicBezTo>
                    <a:cubicBezTo>
                      <a:pt x="56" y="34"/>
                      <a:pt x="51" y="34"/>
                      <a:pt x="47" y="38"/>
                    </a:cubicBezTo>
                    <a:close/>
                  </a:path>
                </a:pathLst>
              </a:custGeom>
              <a:grpFill/>
              <a:ln>
                <a:noFill/>
              </a:ln>
            </p:spPr>
            <p:txBody>
              <a:bodyPr/>
              <a:lstStyle/>
              <a:p>
                <a:pPr>
                  <a:defRPr/>
                </a:pPr>
                <a:endParaRPr lang="id-ID"/>
              </a:p>
            </p:txBody>
          </p:sp>
        </p:grpSp>
        <p:grpSp>
          <p:nvGrpSpPr>
            <p:cNvPr id="38" name="Group 21"/>
            <p:cNvGrpSpPr/>
            <p:nvPr/>
          </p:nvGrpSpPr>
          <p:grpSpPr>
            <a:xfrm>
              <a:off x="4566267" y="2531565"/>
              <a:ext cx="690712" cy="452832"/>
              <a:chOff x="10598151" y="2616200"/>
              <a:chExt cx="765175" cy="501650"/>
            </a:xfrm>
            <a:solidFill>
              <a:srgbClr val="5EA9CA"/>
            </a:solidFill>
          </p:grpSpPr>
          <p:sp>
            <p:nvSpPr>
              <p:cNvPr id="86" name="Freeform 46"/>
              <p:cNvSpPr/>
              <p:nvPr>
                <p:custDataLst>
                  <p:tags r:id="rId42"/>
                </p:custDataLst>
              </p:nvPr>
            </p:nvSpPr>
            <p:spPr bwMode="auto">
              <a:xfrm>
                <a:off x="11201401" y="2625725"/>
                <a:ext cx="161925" cy="165100"/>
              </a:xfrm>
              <a:custGeom>
                <a:avLst/>
                <a:gdLst>
                  <a:gd name="T0" fmla="*/ 36 w 51"/>
                  <a:gd name="T1" fmla="*/ 46 h 52"/>
                  <a:gd name="T2" fmla="*/ 45 w 51"/>
                  <a:gd name="T3" fmla="*/ 16 h 52"/>
                  <a:gd name="T4" fmla="*/ 15 w 51"/>
                  <a:gd name="T5" fmla="*/ 6 h 52"/>
                  <a:gd name="T6" fmla="*/ 5 w 51"/>
                  <a:gd name="T7" fmla="*/ 36 h 52"/>
                  <a:gd name="T8" fmla="*/ 36 w 51"/>
                  <a:gd name="T9" fmla="*/ 46 h 52"/>
                </a:gdLst>
                <a:ahLst/>
                <a:cxnLst>
                  <a:cxn ang="0">
                    <a:pos x="T0" y="T1"/>
                  </a:cxn>
                  <a:cxn ang="0">
                    <a:pos x="T2" y="T3"/>
                  </a:cxn>
                  <a:cxn ang="0">
                    <a:pos x="T4" y="T5"/>
                  </a:cxn>
                  <a:cxn ang="0">
                    <a:pos x="T6" y="T7"/>
                  </a:cxn>
                  <a:cxn ang="0">
                    <a:pos x="T8" y="T9"/>
                  </a:cxn>
                </a:cxnLst>
                <a:rect l="0" t="0" r="r" b="b"/>
                <a:pathLst>
                  <a:path w="51" h="52">
                    <a:moveTo>
                      <a:pt x="36" y="46"/>
                    </a:moveTo>
                    <a:cubicBezTo>
                      <a:pt x="47" y="40"/>
                      <a:pt x="51" y="27"/>
                      <a:pt x="45" y="16"/>
                    </a:cubicBezTo>
                    <a:cubicBezTo>
                      <a:pt x="39" y="5"/>
                      <a:pt x="26" y="0"/>
                      <a:pt x="15" y="6"/>
                    </a:cubicBezTo>
                    <a:cubicBezTo>
                      <a:pt x="4" y="12"/>
                      <a:pt x="0" y="25"/>
                      <a:pt x="5" y="36"/>
                    </a:cubicBezTo>
                    <a:cubicBezTo>
                      <a:pt x="11" y="48"/>
                      <a:pt x="25" y="52"/>
                      <a:pt x="36" y="46"/>
                    </a:cubicBezTo>
                    <a:close/>
                  </a:path>
                </a:pathLst>
              </a:custGeom>
              <a:grpFill/>
              <a:ln>
                <a:noFill/>
              </a:ln>
            </p:spPr>
            <p:txBody>
              <a:bodyPr/>
              <a:lstStyle/>
              <a:p>
                <a:pPr>
                  <a:defRPr/>
                </a:pPr>
                <a:endParaRPr lang="id-ID"/>
              </a:p>
            </p:txBody>
          </p:sp>
          <p:sp>
            <p:nvSpPr>
              <p:cNvPr id="87" name="Freeform 47"/>
              <p:cNvSpPr/>
              <p:nvPr>
                <p:custDataLst>
                  <p:tags r:id="rId43"/>
                </p:custDataLst>
              </p:nvPr>
            </p:nvSpPr>
            <p:spPr bwMode="auto">
              <a:xfrm>
                <a:off x="10598151" y="2616200"/>
                <a:ext cx="663575" cy="501650"/>
              </a:xfrm>
              <a:custGeom>
                <a:avLst/>
                <a:gdLst>
                  <a:gd name="T0" fmla="*/ 141 w 210"/>
                  <a:gd name="T1" fmla="*/ 8 h 159"/>
                  <a:gd name="T2" fmla="*/ 182 w 210"/>
                  <a:gd name="T3" fmla="*/ 21 h 159"/>
                  <a:gd name="T4" fmla="*/ 196 w 210"/>
                  <a:gd name="T5" fmla="*/ 49 h 159"/>
                  <a:gd name="T6" fmla="*/ 197 w 210"/>
                  <a:gd name="T7" fmla="*/ 51 h 159"/>
                  <a:gd name="T8" fmla="*/ 203 w 210"/>
                  <a:gd name="T9" fmla="*/ 62 h 159"/>
                  <a:gd name="T10" fmla="*/ 191 w 210"/>
                  <a:gd name="T11" fmla="*/ 103 h 159"/>
                  <a:gd name="T12" fmla="*/ 191 w 210"/>
                  <a:gd name="T13" fmla="*/ 103 h 159"/>
                  <a:gd name="T14" fmla="*/ 138 w 210"/>
                  <a:gd name="T15" fmla="*/ 130 h 159"/>
                  <a:gd name="T16" fmla="*/ 125 w 210"/>
                  <a:gd name="T17" fmla="*/ 126 h 159"/>
                  <a:gd name="T18" fmla="*/ 129 w 210"/>
                  <a:gd name="T19" fmla="*/ 113 h 159"/>
                  <a:gd name="T20" fmla="*/ 160 w 210"/>
                  <a:gd name="T21" fmla="*/ 97 h 159"/>
                  <a:gd name="T22" fmla="*/ 178 w 210"/>
                  <a:gd name="T23" fmla="*/ 88 h 159"/>
                  <a:gd name="T24" fmla="*/ 175 w 210"/>
                  <a:gd name="T25" fmla="*/ 83 h 159"/>
                  <a:gd name="T26" fmla="*/ 156 w 210"/>
                  <a:gd name="T27" fmla="*/ 93 h 159"/>
                  <a:gd name="T28" fmla="*/ 122 w 210"/>
                  <a:gd name="T29" fmla="*/ 111 h 159"/>
                  <a:gd name="T30" fmla="*/ 118 w 210"/>
                  <a:gd name="T31" fmla="*/ 113 h 159"/>
                  <a:gd name="T32" fmla="*/ 36 w 210"/>
                  <a:gd name="T33" fmla="*/ 156 h 159"/>
                  <a:gd name="T34" fmla="*/ 18 w 210"/>
                  <a:gd name="T35" fmla="*/ 150 h 159"/>
                  <a:gd name="T36" fmla="*/ 24 w 210"/>
                  <a:gd name="T37" fmla="*/ 133 h 159"/>
                  <a:gd name="T38" fmla="*/ 106 w 210"/>
                  <a:gd name="T39" fmla="*/ 90 h 159"/>
                  <a:gd name="T40" fmla="*/ 103 w 210"/>
                  <a:gd name="T41" fmla="*/ 85 h 159"/>
                  <a:gd name="T42" fmla="*/ 21 w 210"/>
                  <a:gd name="T43" fmla="*/ 127 h 159"/>
                  <a:gd name="T44" fmla="*/ 4 w 210"/>
                  <a:gd name="T45" fmla="*/ 123 h 159"/>
                  <a:gd name="T46" fmla="*/ 9 w 210"/>
                  <a:gd name="T47" fmla="*/ 104 h 159"/>
                  <a:gd name="T48" fmla="*/ 91 w 210"/>
                  <a:gd name="T49" fmla="*/ 62 h 159"/>
                  <a:gd name="T50" fmla="*/ 96 w 210"/>
                  <a:gd name="T51" fmla="*/ 59 h 159"/>
                  <a:gd name="T52" fmla="*/ 129 w 210"/>
                  <a:gd name="T53" fmla="*/ 42 h 159"/>
                  <a:gd name="T54" fmla="*/ 149 w 210"/>
                  <a:gd name="T55" fmla="*/ 32 h 159"/>
                  <a:gd name="T56" fmla="*/ 146 w 210"/>
                  <a:gd name="T57" fmla="*/ 27 h 159"/>
                  <a:gd name="T58" fmla="*/ 129 w 210"/>
                  <a:gd name="T59" fmla="*/ 36 h 159"/>
                  <a:gd name="T60" fmla="*/ 98 w 210"/>
                  <a:gd name="T61" fmla="*/ 53 h 159"/>
                  <a:gd name="T62" fmla="*/ 84 w 210"/>
                  <a:gd name="T63" fmla="*/ 48 h 159"/>
                  <a:gd name="T64" fmla="*/ 88 w 210"/>
                  <a:gd name="T65" fmla="*/ 35 h 159"/>
                  <a:gd name="T66" fmla="*/ 141 w 210"/>
                  <a:gd name="T67" fmla="*/ 8 h 159"/>
                  <a:gd name="T68" fmla="*/ 141 w 210"/>
                  <a:gd name="T69" fmla="*/ 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0" h="159">
                    <a:moveTo>
                      <a:pt x="141" y="8"/>
                    </a:moveTo>
                    <a:cubicBezTo>
                      <a:pt x="155" y="0"/>
                      <a:pt x="174" y="7"/>
                      <a:pt x="182" y="21"/>
                    </a:cubicBezTo>
                    <a:cubicBezTo>
                      <a:pt x="196" y="49"/>
                      <a:pt x="196" y="49"/>
                      <a:pt x="196" y="49"/>
                    </a:cubicBezTo>
                    <a:cubicBezTo>
                      <a:pt x="197" y="51"/>
                      <a:pt x="197" y="51"/>
                      <a:pt x="197" y="51"/>
                    </a:cubicBezTo>
                    <a:cubicBezTo>
                      <a:pt x="203" y="62"/>
                      <a:pt x="203" y="62"/>
                      <a:pt x="203" y="62"/>
                    </a:cubicBezTo>
                    <a:cubicBezTo>
                      <a:pt x="210" y="76"/>
                      <a:pt x="205" y="96"/>
                      <a:pt x="191" y="103"/>
                    </a:cubicBezTo>
                    <a:cubicBezTo>
                      <a:pt x="191" y="103"/>
                      <a:pt x="191" y="103"/>
                      <a:pt x="191" y="103"/>
                    </a:cubicBezTo>
                    <a:cubicBezTo>
                      <a:pt x="138" y="130"/>
                      <a:pt x="138" y="130"/>
                      <a:pt x="138" y="130"/>
                    </a:cubicBezTo>
                    <a:cubicBezTo>
                      <a:pt x="133" y="133"/>
                      <a:pt x="127" y="131"/>
                      <a:pt x="125" y="126"/>
                    </a:cubicBezTo>
                    <a:cubicBezTo>
                      <a:pt x="122" y="121"/>
                      <a:pt x="124" y="116"/>
                      <a:pt x="129" y="113"/>
                    </a:cubicBezTo>
                    <a:cubicBezTo>
                      <a:pt x="160" y="97"/>
                      <a:pt x="160" y="97"/>
                      <a:pt x="160" y="97"/>
                    </a:cubicBezTo>
                    <a:cubicBezTo>
                      <a:pt x="178" y="88"/>
                      <a:pt x="178" y="88"/>
                      <a:pt x="178" y="88"/>
                    </a:cubicBezTo>
                    <a:cubicBezTo>
                      <a:pt x="175" y="83"/>
                      <a:pt x="175" y="83"/>
                      <a:pt x="175" y="83"/>
                    </a:cubicBezTo>
                    <a:cubicBezTo>
                      <a:pt x="156" y="93"/>
                      <a:pt x="156" y="93"/>
                      <a:pt x="156" y="93"/>
                    </a:cubicBezTo>
                    <a:cubicBezTo>
                      <a:pt x="122" y="111"/>
                      <a:pt x="122" y="111"/>
                      <a:pt x="122" y="111"/>
                    </a:cubicBezTo>
                    <a:cubicBezTo>
                      <a:pt x="118" y="113"/>
                      <a:pt x="118" y="113"/>
                      <a:pt x="118" y="113"/>
                    </a:cubicBezTo>
                    <a:cubicBezTo>
                      <a:pt x="36" y="156"/>
                      <a:pt x="36" y="156"/>
                      <a:pt x="36" y="156"/>
                    </a:cubicBezTo>
                    <a:cubicBezTo>
                      <a:pt x="30" y="159"/>
                      <a:pt x="21" y="157"/>
                      <a:pt x="18" y="150"/>
                    </a:cubicBezTo>
                    <a:cubicBezTo>
                      <a:pt x="14" y="143"/>
                      <a:pt x="18" y="136"/>
                      <a:pt x="24" y="133"/>
                    </a:cubicBezTo>
                    <a:cubicBezTo>
                      <a:pt x="106" y="90"/>
                      <a:pt x="106" y="90"/>
                      <a:pt x="106" y="90"/>
                    </a:cubicBezTo>
                    <a:cubicBezTo>
                      <a:pt x="103" y="85"/>
                      <a:pt x="103" y="85"/>
                      <a:pt x="103" y="85"/>
                    </a:cubicBezTo>
                    <a:cubicBezTo>
                      <a:pt x="21" y="127"/>
                      <a:pt x="21" y="127"/>
                      <a:pt x="21" y="127"/>
                    </a:cubicBezTo>
                    <a:cubicBezTo>
                      <a:pt x="15" y="131"/>
                      <a:pt x="7" y="129"/>
                      <a:pt x="4" y="123"/>
                    </a:cubicBezTo>
                    <a:cubicBezTo>
                      <a:pt x="0" y="116"/>
                      <a:pt x="3" y="108"/>
                      <a:pt x="9" y="104"/>
                    </a:cubicBezTo>
                    <a:cubicBezTo>
                      <a:pt x="91" y="62"/>
                      <a:pt x="91" y="62"/>
                      <a:pt x="91" y="62"/>
                    </a:cubicBezTo>
                    <a:cubicBezTo>
                      <a:pt x="96" y="59"/>
                      <a:pt x="96" y="59"/>
                      <a:pt x="96" y="59"/>
                    </a:cubicBezTo>
                    <a:cubicBezTo>
                      <a:pt x="129" y="42"/>
                      <a:pt x="129" y="42"/>
                      <a:pt x="129" y="42"/>
                    </a:cubicBezTo>
                    <a:cubicBezTo>
                      <a:pt x="149" y="32"/>
                      <a:pt x="149" y="32"/>
                      <a:pt x="149" y="32"/>
                    </a:cubicBezTo>
                    <a:cubicBezTo>
                      <a:pt x="146" y="27"/>
                      <a:pt x="146" y="27"/>
                      <a:pt x="146" y="27"/>
                    </a:cubicBezTo>
                    <a:cubicBezTo>
                      <a:pt x="129" y="36"/>
                      <a:pt x="129" y="36"/>
                      <a:pt x="129" y="36"/>
                    </a:cubicBezTo>
                    <a:cubicBezTo>
                      <a:pt x="98" y="53"/>
                      <a:pt x="98" y="53"/>
                      <a:pt x="98" y="53"/>
                    </a:cubicBezTo>
                    <a:cubicBezTo>
                      <a:pt x="92" y="55"/>
                      <a:pt x="87" y="54"/>
                      <a:pt x="84" y="48"/>
                    </a:cubicBezTo>
                    <a:cubicBezTo>
                      <a:pt x="82" y="44"/>
                      <a:pt x="83" y="38"/>
                      <a:pt x="88" y="35"/>
                    </a:cubicBezTo>
                    <a:cubicBezTo>
                      <a:pt x="141" y="8"/>
                      <a:pt x="141" y="8"/>
                      <a:pt x="141" y="8"/>
                    </a:cubicBezTo>
                    <a:cubicBezTo>
                      <a:pt x="141" y="8"/>
                      <a:pt x="141" y="8"/>
                      <a:pt x="141" y="8"/>
                    </a:cubicBezTo>
                    <a:close/>
                  </a:path>
                </a:pathLst>
              </a:custGeom>
              <a:grpFill/>
              <a:ln>
                <a:noFill/>
              </a:ln>
            </p:spPr>
            <p:txBody>
              <a:bodyPr/>
              <a:lstStyle/>
              <a:p>
                <a:pPr>
                  <a:defRPr/>
                </a:pPr>
                <a:endParaRPr lang="id-ID"/>
              </a:p>
            </p:txBody>
          </p:sp>
        </p:grpSp>
        <p:grpSp>
          <p:nvGrpSpPr>
            <p:cNvPr id="39" name="Group 22"/>
            <p:cNvGrpSpPr/>
            <p:nvPr/>
          </p:nvGrpSpPr>
          <p:grpSpPr>
            <a:xfrm>
              <a:off x="742988" y="3867133"/>
              <a:ext cx="699310" cy="399811"/>
              <a:chOff x="6362701" y="4095750"/>
              <a:chExt cx="774700" cy="442913"/>
            </a:xfrm>
            <a:solidFill>
              <a:srgbClr val="EE5058"/>
            </a:solidFill>
          </p:grpSpPr>
          <p:sp>
            <p:nvSpPr>
              <p:cNvPr id="84" name="Freeform 48"/>
              <p:cNvSpPr/>
              <p:nvPr>
                <p:custDataLst>
                  <p:tags r:id="rId40"/>
                </p:custDataLst>
              </p:nvPr>
            </p:nvSpPr>
            <p:spPr bwMode="auto">
              <a:xfrm>
                <a:off x="6362701" y="4376738"/>
                <a:ext cx="161925" cy="161925"/>
              </a:xfrm>
              <a:custGeom>
                <a:avLst/>
                <a:gdLst>
                  <a:gd name="T0" fmla="*/ 34 w 51"/>
                  <a:gd name="T1" fmla="*/ 46 h 51"/>
                  <a:gd name="T2" fmla="*/ 5 w 51"/>
                  <a:gd name="T3" fmla="*/ 34 h 51"/>
                  <a:gd name="T4" fmla="*/ 16 w 51"/>
                  <a:gd name="T5" fmla="*/ 5 h 51"/>
                  <a:gd name="T6" fmla="*/ 46 w 51"/>
                  <a:gd name="T7" fmla="*/ 16 h 51"/>
                  <a:gd name="T8" fmla="*/ 34 w 51"/>
                  <a:gd name="T9" fmla="*/ 46 h 51"/>
                </a:gdLst>
                <a:ahLst/>
                <a:cxnLst>
                  <a:cxn ang="0">
                    <a:pos x="T0" y="T1"/>
                  </a:cxn>
                  <a:cxn ang="0">
                    <a:pos x="T2" y="T3"/>
                  </a:cxn>
                  <a:cxn ang="0">
                    <a:pos x="T4" y="T5"/>
                  </a:cxn>
                  <a:cxn ang="0">
                    <a:pos x="T6" y="T7"/>
                  </a:cxn>
                  <a:cxn ang="0">
                    <a:pos x="T8" y="T9"/>
                  </a:cxn>
                </a:cxnLst>
                <a:rect l="0" t="0" r="r" b="b"/>
                <a:pathLst>
                  <a:path w="51" h="51">
                    <a:moveTo>
                      <a:pt x="34" y="46"/>
                    </a:moveTo>
                    <a:cubicBezTo>
                      <a:pt x="23" y="51"/>
                      <a:pt x="10" y="46"/>
                      <a:pt x="5" y="34"/>
                    </a:cubicBezTo>
                    <a:cubicBezTo>
                      <a:pt x="0" y="23"/>
                      <a:pt x="5" y="10"/>
                      <a:pt x="16" y="5"/>
                    </a:cubicBezTo>
                    <a:cubicBezTo>
                      <a:pt x="27" y="0"/>
                      <a:pt x="41" y="5"/>
                      <a:pt x="46" y="16"/>
                    </a:cubicBezTo>
                    <a:cubicBezTo>
                      <a:pt x="51" y="28"/>
                      <a:pt x="46" y="41"/>
                      <a:pt x="34" y="46"/>
                    </a:cubicBezTo>
                    <a:close/>
                  </a:path>
                </a:pathLst>
              </a:custGeom>
              <a:grpFill/>
              <a:ln>
                <a:noFill/>
              </a:ln>
            </p:spPr>
            <p:txBody>
              <a:bodyPr/>
              <a:lstStyle/>
              <a:p>
                <a:pPr>
                  <a:defRPr/>
                </a:pPr>
                <a:endParaRPr lang="id-ID"/>
              </a:p>
            </p:txBody>
          </p:sp>
          <p:sp>
            <p:nvSpPr>
              <p:cNvPr id="85" name="Freeform 49"/>
              <p:cNvSpPr/>
              <p:nvPr>
                <p:custDataLst>
                  <p:tags r:id="rId41"/>
                </p:custDataLst>
              </p:nvPr>
            </p:nvSpPr>
            <p:spPr bwMode="auto">
              <a:xfrm>
                <a:off x="6505576" y="4095750"/>
                <a:ext cx="631825" cy="411162"/>
              </a:xfrm>
              <a:custGeom>
                <a:avLst/>
                <a:gdLst>
                  <a:gd name="T0" fmla="*/ 56 w 200"/>
                  <a:gd name="T1" fmla="*/ 19 h 130"/>
                  <a:gd name="T2" fmla="*/ 13 w 200"/>
                  <a:gd name="T3" fmla="*/ 57 h 130"/>
                  <a:gd name="T4" fmla="*/ 13 w 200"/>
                  <a:gd name="T5" fmla="*/ 58 h 130"/>
                  <a:gd name="T6" fmla="*/ 4 w 200"/>
                  <a:gd name="T7" fmla="*/ 93 h 130"/>
                  <a:gd name="T8" fmla="*/ 8 w 200"/>
                  <a:gd name="T9" fmla="*/ 101 h 130"/>
                  <a:gd name="T10" fmla="*/ 9 w 200"/>
                  <a:gd name="T11" fmla="*/ 104 h 130"/>
                  <a:gd name="T12" fmla="*/ 13 w 200"/>
                  <a:gd name="T13" fmla="*/ 112 h 130"/>
                  <a:gd name="T14" fmla="*/ 44 w 200"/>
                  <a:gd name="T15" fmla="*/ 129 h 130"/>
                  <a:gd name="T16" fmla="*/ 45 w 200"/>
                  <a:gd name="T17" fmla="*/ 129 h 130"/>
                  <a:gd name="T18" fmla="*/ 102 w 200"/>
                  <a:gd name="T19" fmla="*/ 123 h 130"/>
                  <a:gd name="T20" fmla="*/ 110 w 200"/>
                  <a:gd name="T21" fmla="*/ 114 h 130"/>
                  <a:gd name="T22" fmla="*/ 100 w 200"/>
                  <a:gd name="T23" fmla="*/ 105 h 130"/>
                  <a:gd name="T24" fmla="*/ 46 w 200"/>
                  <a:gd name="T25" fmla="*/ 112 h 130"/>
                  <a:gd name="T26" fmla="*/ 44 w 200"/>
                  <a:gd name="T27" fmla="*/ 108 h 130"/>
                  <a:gd name="T28" fmla="*/ 138 w 200"/>
                  <a:gd name="T29" fmla="*/ 98 h 130"/>
                  <a:gd name="T30" fmla="*/ 129 w 200"/>
                  <a:gd name="T31" fmla="*/ 77 h 130"/>
                  <a:gd name="T32" fmla="*/ 193 w 200"/>
                  <a:gd name="T33" fmla="*/ 49 h 130"/>
                  <a:gd name="T34" fmla="*/ 198 w 200"/>
                  <a:gd name="T35" fmla="*/ 34 h 130"/>
                  <a:gd name="T36" fmla="*/ 184 w 200"/>
                  <a:gd name="T37" fmla="*/ 30 h 130"/>
                  <a:gd name="T38" fmla="*/ 120 w 200"/>
                  <a:gd name="T39" fmla="*/ 58 h 130"/>
                  <a:gd name="T40" fmla="*/ 117 w 200"/>
                  <a:gd name="T41" fmla="*/ 50 h 130"/>
                  <a:gd name="T42" fmla="*/ 181 w 200"/>
                  <a:gd name="T43" fmla="*/ 22 h 130"/>
                  <a:gd name="T44" fmla="*/ 187 w 200"/>
                  <a:gd name="T45" fmla="*/ 8 h 130"/>
                  <a:gd name="T46" fmla="*/ 172 w 200"/>
                  <a:gd name="T47" fmla="*/ 3 h 130"/>
                  <a:gd name="T48" fmla="*/ 109 w 200"/>
                  <a:gd name="T49" fmla="*/ 31 h 130"/>
                  <a:gd name="T50" fmla="*/ 99 w 200"/>
                  <a:gd name="T51" fmla="*/ 10 h 130"/>
                  <a:gd name="T52" fmla="*/ 28 w 200"/>
                  <a:gd name="T53" fmla="*/ 73 h 130"/>
                  <a:gd name="T54" fmla="*/ 26 w 200"/>
                  <a:gd name="T55" fmla="*/ 68 h 130"/>
                  <a:gd name="T56" fmla="*/ 68 w 200"/>
                  <a:gd name="T57" fmla="*/ 33 h 130"/>
                  <a:gd name="T58" fmla="*/ 68 w 200"/>
                  <a:gd name="T59" fmla="*/ 19 h 130"/>
                  <a:gd name="T60" fmla="*/ 56 w 200"/>
                  <a:gd name="T61" fmla="*/ 1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0" h="130">
                    <a:moveTo>
                      <a:pt x="56" y="19"/>
                    </a:moveTo>
                    <a:cubicBezTo>
                      <a:pt x="13" y="57"/>
                      <a:pt x="13" y="57"/>
                      <a:pt x="13" y="57"/>
                    </a:cubicBezTo>
                    <a:cubicBezTo>
                      <a:pt x="13" y="58"/>
                      <a:pt x="13" y="58"/>
                      <a:pt x="13" y="58"/>
                    </a:cubicBezTo>
                    <a:cubicBezTo>
                      <a:pt x="0" y="71"/>
                      <a:pt x="2" y="87"/>
                      <a:pt x="4" y="93"/>
                    </a:cubicBezTo>
                    <a:cubicBezTo>
                      <a:pt x="6" y="97"/>
                      <a:pt x="6" y="96"/>
                      <a:pt x="8" y="101"/>
                    </a:cubicBezTo>
                    <a:cubicBezTo>
                      <a:pt x="8" y="102"/>
                      <a:pt x="9" y="103"/>
                      <a:pt x="9" y="104"/>
                    </a:cubicBezTo>
                    <a:cubicBezTo>
                      <a:pt x="11" y="108"/>
                      <a:pt x="11" y="107"/>
                      <a:pt x="13" y="112"/>
                    </a:cubicBezTo>
                    <a:cubicBezTo>
                      <a:pt x="15" y="117"/>
                      <a:pt x="26" y="130"/>
                      <a:pt x="44" y="129"/>
                    </a:cubicBezTo>
                    <a:cubicBezTo>
                      <a:pt x="45" y="129"/>
                      <a:pt x="45" y="129"/>
                      <a:pt x="45" y="129"/>
                    </a:cubicBezTo>
                    <a:cubicBezTo>
                      <a:pt x="102" y="123"/>
                      <a:pt x="102" y="123"/>
                      <a:pt x="102" y="123"/>
                    </a:cubicBezTo>
                    <a:cubicBezTo>
                      <a:pt x="107" y="122"/>
                      <a:pt x="110" y="118"/>
                      <a:pt x="110" y="114"/>
                    </a:cubicBezTo>
                    <a:cubicBezTo>
                      <a:pt x="109" y="109"/>
                      <a:pt x="105" y="106"/>
                      <a:pt x="100" y="105"/>
                    </a:cubicBezTo>
                    <a:cubicBezTo>
                      <a:pt x="46" y="112"/>
                      <a:pt x="46" y="112"/>
                      <a:pt x="46" y="112"/>
                    </a:cubicBezTo>
                    <a:cubicBezTo>
                      <a:pt x="44" y="108"/>
                      <a:pt x="44" y="108"/>
                      <a:pt x="44" y="108"/>
                    </a:cubicBezTo>
                    <a:cubicBezTo>
                      <a:pt x="138" y="98"/>
                      <a:pt x="138" y="98"/>
                      <a:pt x="138" y="98"/>
                    </a:cubicBezTo>
                    <a:cubicBezTo>
                      <a:pt x="129" y="77"/>
                      <a:pt x="129" y="77"/>
                      <a:pt x="129" y="77"/>
                    </a:cubicBezTo>
                    <a:cubicBezTo>
                      <a:pt x="193" y="49"/>
                      <a:pt x="193" y="49"/>
                      <a:pt x="193" y="49"/>
                    </a:cubicBezTo>
                    <a:cubicBezTo>
                      <a:pt x="198" y="46"/>
                      <a:pt x="200" y="40"/>
                      <a:pt x="198" y="34"/>
                    </a:cubicBezTo>
                    <a:cubicBezTo>
                      <a:pt x="196" y="29"/>
                      <a:pt x="190" y="27"/>
                      <a:pt x="184" y="30"/>
                    </a:cubicBezTo>
                    <a:cubicBezTo>
                      <a:pt x="120" y="58"/>
                      <a:pt x="120" y="58"/>
                      <a:pt x="120" y="58"/>
                    </a:cubicBezTo>
                    <a:cubicBezTo>
                      <a:pt x="117" y="50"/>
                      <a:pt x="117" y="50"/>
                      <a:pt x="117" y="50"/>
                    </a:cubicBezTo>
                    <a:cubicBezTo>
                      <a:pt x="181" y="22"/>
                      <a:pt x="181" y="22"/>
                      <a:pt x="181" y="22"/>
                    </a:cubicBezTo>
                    <a:cubicBezTo>
                      <a:pt x="186" y="19"/>
                      <a:pt x="189" y="14"/>
                      <a:pt x="187" y="8"/>
                    </a:cubicBezTo>
                    <a:cubicBezTo>
                      <a:pt x="184" y="3"/>
                      <a:pt x="178" y="0"/>
                      <a:pt x="172" y="3"/>
                    </a:cubicBezTo>
                    <a:cubicBezTo>
                      <a:pt x="109" y="31"/>
                      <a:pt x="109" y="31"/>
                      <a:pt x="109" y="31"/>
                    </a:cubicBezTo>
                    <a:cubicBezTo>
                      <a:pt x="99" y="10"/>
                      <a:pt x="99" y="10"/>
                      <a:pt x="99" y="10"/>
                    </a:cubicBezTo>
                    <a:cubicBezTo>
                      <a:pt x="28" y="73"/>
                      <a:pt x="28" y="73"/>
                      <a:pt x="28" y="73"/>
                    </a:cubicBezTo>
                    <a:cubicBezTo>
                      <a:pt x="26" y="68"/>
                      <a:pt x="26" y="68"/>
                      <a:pt x="26" y="68"/>
                    </a:cubicBezTo>
                    <a:cubicBezTo>
                      <a:pt x="68" y="33"/>
                      <a:pt x="68" y="33"/>
                      <a:pt x="68" y="33"/>
                    </a:cubicBezTo>
                    <a:cubicBezTo>
                      <a:pt x="71" y="29"/>
                      <a:pt x="71" y="23"/>
                      <a:pt x="68" y="19"/>
                    </a:cubicBezTo>
                    <a:cubicBezTo>
                      <a:pt x="65" y="17"/>
                      <a:pt x="60" y="16"/>
                      <a:pt x="56" y="19"/>
                    </a:cubicBezTo>
                    <a:close/>
                  </a:path>
                </a:pathLst>
              </a:custGeom>
              <a:grpFill/>
              <a:ln>
                <a:noFill/>
              </a:ln>
            </p:spPr>
            <p:txBody>
              <a:bodyPr/>
              <a:lstStyle/>
              <a:p>
                <a:pPr>
                  <a:defRPr/>
                </a:pPr>
                <a:endParaRPr lang="id-ID"/>
              </a:p>
            </p:txBody>
          </p:sp>
        </p:grpSp>
        <p:grpSp>
          <p:nvGrpSpPr>
            <p:cNvPr id="40" name="Group 23"/>
            <p:cNvGrpSpPr/>
            <p:nvPr/>
          </p:nvGrpSpPr>
          <p:grpSpPr>
            <a:xfrm>
              <a:off x="4614990" y="2911314"/>
              <a:ext cx="732270" cy="341057"/>
              <a:chOff x="10652126" y="3036888"/>
              <a:chExt cx="811213" cy="377825"/>
            </a:xfrm>
            <a:solidFill>
              <a:srgbClr val="5EA9CA"/>
            </a:solidFill>
          </p:grpSpPr>
          <p:sp>
            <p:nvSpPr>
              <p:cNvPr id="82" name="Freeform 50"/>
              <p:cNvSpPr/>
              <p:nvPr>
                <p:custDataLst>
                  <p:tags r:id="rId38"/>
                </p:custDataLst>
              </p:nvPr>
            </p:nvSpPr>
            <p:spPr bwMode="auto">
              <a:xfrm>
                <a:off x="11312526" y="3108325"/>
                <a:ext cx="150813" cy="152400"/>
              </a:xfrm>
              <a:custGeom>
                <a:avLst/>
                <a:gdLst>
                  <a:gd name="T0" fmla="*/ 27 w 48"/>
                  <a:gd name="T1" fmla="*/ 46 h 48"/>
                  <a:gd name="T2" fmla="*/ 46 w 48"/>
                  <a:gd name="T3" fmla="*/ 20 h 48"/>
                  <a:gd name="T4" fmla="*/ 20 w 48"/>
                  <a:gd name="T5" fmla="*/ 2 h 48"/>
                  <a:gd name="T6" fmla="*/ 2 w 48"/>
                  <a:gd name="T7" fmla="*/ 28 h 48"/>
                  <a:gd name="T8" fmla="*/ 27 w 48"/>
                  <a:gd name="T9" fmla="*/ 46 h 48"/>
                </a:gdLst>
                <a:ahLst/>
                <a:cxnLst>
                  <a:cxn ang="0">
                    <a:pos x="T0" y="T1"/>
                  </a:cxn>
                  <a:cxn ang="0">
                    <a:pos x="T2" y="T3"/>
                  </a:cxn>
                  <a:cxn ang="0">
                    <a:pos x="T4" y="T5"/>
                  </a:cxn>
                  <a:cxn ang="0">
                    <a:pos x="T6" y="T7"/>
                  </a:cxn>
                  <a:cxn ang="0">
                    <a:pos x="T8" y="T9"/>
                  </a:cxn>
                </a:cxnLst>
                <a:rect l="0" t="0" r="r" b="b"/>
                <a:pathLst>
                  <a:path w="48" h="48">
                    <a:moveTo>
                      <a:pt x="27" y="46"/>
                    </a:moveTo>
                    <a:cubicBezTo>
                      <a:pt x="40" y="44"/>
                      <a:pt x="48" y="33"/>
                      <a:pt x="46" y="20"/>
                    </a:cubicBezTo>
                    <a:cubicBezTo>
                      <a:pt x="44" y="8"/>
                      <a:pt x="32" y="0"/>
                      <a:pt x="20" y="2"/>
                    </a:cubicBezTo>
                    <a:cubicBezTo>
                      <a:pt x="8" y="3"/>
                      <a:pt x="0" y="15"/>
                      <a:pt x="2" y="28"/>
                    </a:cubicBezTo>
                    <a:cubicBezTo>
                      <a:pt x="4" y="40"/>
                      <a:pt x="15" y="48"/>
                      <a:pt x="27" y="46"/>
                    </a:cubicBezTo>
                    <a:close/>
                  </a:path>
                </a:pathLst>
              </a:custGeom>
              <a:grpFill/>
              <a:ln>
                <a:noFill/>
              </a:ln>
            </p:spPr>
            <p:txBody>
              <a:bodyPr/>
              <a:lstStyle/>
              <a:p>
                <a:pPr>
                  <a:defRPr/>
                </a:pPr>
                <a:endParaRPr lang="id-ID"/>
              </a:p>
            </p:txBody>
          </p:sp>
          <p:sp>
            <p:nvSpPr>
              <p:cNvPr id="83" name="Freeform 51"/>
              <p:cNvSpPr/>
              <p:nvPr>
                <p:custDataLst>
                  <p:tags r:id="rId39"/>
                </p:custDataLst>
              </p:nvPr>
            </p:nvSpPr>
            <p:spPr bwMode="auto">
              <a:xfrm>
                <a:off x="10652126" y="3036888"/>
                <a:ext cx="669925" cy="377825"/>
              </a:xfrm>
              <a:custGeom>
                <a:avLst/>
                <a:gdLst>
                  <a:gd name="T0" fmla="*/ 168 w 212"/>
                  <a:gd name="T1" fmla="*/ 3 h 120"/>
                  <a:gd name="T2" fmla="*/ 202 w 212"/>
                  <a:gd name="T3" fmla="*/ 29 h 120"/>
                  <a:gd name="T4" fmla="*/ 207 w 212"/>
                  <a:gd name="T5" fmla="*/ 59 h 120"/>
                  <a:gd name="T6" fmla="*/ 208 w 212"/>
                  <a:gd name="T7" fmla="*/ 62 h 120"/>
                  <a:gd name="T8" fmla="*/ 210 w 212"/>
                  <a:gd name="T9" fmla="*/ 74 h 120"/>
                  <a:gd name="T10" fmla="*/ 186 w 212"/>
                  <a:gd name="T11" fmla="*/ 109 h 120"/>
                  <a:gd name="T12" fmla="*/ 186 w 212"/>
                  <a:gd name="T13" fmla="*/ 109 h 120"/>
                  <a:gd name="T14" fmla="*/ 127 w 212"/>
                  <a:gd name="T15" fmla="*/ 119 h 120"/>
                  <a:gd name="T16" fmla="*/ 115 w 212"/>
                  <a:gd name="T17" fmla="*/ 110 h 120"/>
                  <a:gd name="T18" fmla="*/ 124 w 212"/>
                  <a:gd name="T19" fmla="*/ 99 h 120"/>
                  <a:gd name="T20" fmla="*/ 158 w 212"/>
                  <a:gd name="T21" fmla="*/ 93 h 120"/>
                  <a:gd name="T22" fmla="*/ 178 w 212"/>
                  <a:gd name="T23" fmla="*/ 90 h 120"/>
                  <a:gd name="T24" fmla="*/ 177 w 212"/>
                  <a:gd name="T25" fmla="*/ 85 h 120"/>
                  <a:gd name="T26" fmla="*/ 155 w 212"/>
                  <a:gd name="T27" fmla="*/ 89 h 120"/>
                  <a:gd name="T28" fmla="*/ 118 w 212"/>
                  <a:gd name="T29" fmla="*/ 95 h 120"/>
                  <a:gd name="T30" fmla="*/ 113 w 212"/>
                  <a:gd name="T31" fmla="*/ 96 h 120"/>
                  <a:gd name="T32" fmla="*/ 22 w 212"/>
                  <a:gd name="T33" fmla="*/ 111 h 120"/>
                  <a:gd name="T34" fmla="*/ 6 w 212"/>
                  <a:gd name="T35" fmla="*/ 99 h 120"/>
                  <a:gd name="T36" fmla="*/ 18 w 212"/>
                  <a:gd name="T37" fmla="*/ 85 h 120"/>
                  <a:gd name="T38" fmla="*/ 109 w 212"/>
                  <a:gd name="T39" fmla="*/ 70 h 120"/>
                  <a:gd name="T40" fmla="*/ 108 w 212"/>
                  <a:gd name="T41" fmla="*/ 64 h 120"/>
                  <a:gd name="T42" fmla="*/ 17 w 212"/>
                  <a:gd name="T43" fmla="*/ 79 h 120"/>
                  <a:gd name="T44" fmla="*/ 1 w 212"/>
                  <a:gd name="T45" fmla="*/ 69 h 120"/>
                  <a:gd name="T46" fmla="*/ 13 w 212"/>
                  <a:gd name="T47" fmla="*/ 53 h 120"/>
                  <a:gd name="T48" fmla="*/ 104 w 212"/>
                  <a:gd name="T49" fmla="*/ 38 h 120"/>
                  <a:gd name="T50" fmla="*/ 109 w 212"/>
                  <a:gd name="T51" fmla="*/ 38 h 120"/>
                  <a:gd name="T52" fmla="*/ 146 w 212"/>
                  <a:gd name="T53" fmla="*/ 32 h 120"/>
                  <a:gd name="T54" fmla="*/ 168 w 212"/>
                  <a:gd name="T55" fmla="*/ 28 h 120"/>
                  <a:gd name="T56" fmla="*/ 167 w 212"/>
                  <a:gd name="T57" fmla="*/ 23 h 120"/>
                  <a:gd name="T58" fmla="*/ 148 w 212"/>
                  <a:gd name="T59" fmla="*/ 26 h 120"/>
                  <a:gd name="T60" fmla="*/ 113 w 212"/>
                  <a:gd name="T61" fmla="*/ 32 h 120"/>
                  <a:gd name="T62" fmla="*/ 101 w 212"/>
                  <a:gd name="T63" fmla="*/ 24 h 120"/>
                  <a:gd name="T64" fmla="*/ 110 w 212"/>
                  <a:gd name="T65" fmla="*/ 13 h 120"/>
                  <a:gd name="T66" fmla="*/ 168 w 212"/>
                  <a:gd name="T67" fmla="*/ 3 h 120"/>
                  <a:gd name="T68" fmla="*/ 168 w 212"/>
                  <a:gd name="T69" fmla="*/ 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120">
                    <a:moveTo>
                      <a:pt x="168" y="3"/>
                    </a:moveTo>
                    <a:cubicBezTo>
                      <a:pt x="184" y="0"/>
                      <a:pt x="200" y="13"/>
                      <a:pt x="202" y="29"/>
                    </a:cubicBezTo>
                    <a:cubicBezTo>
                      <a:pt x="207" y="59"/>
                      <a:pt x="207" y="59"/>
                      <a:pt x="207" y="59"/>
                    </a:cubicBezTo>
                    <a:cubicBezTo>
                      <a:pt x="208" y="62"/>
                      <a:pt x="208" y="62"/>
                      <a:pt x="208" y="62"/>
                    </a:cubicBezTo>
                    <a:cubicBezTo>
                      <a:pt x="210" y="74"/>
                      <a:pt x="210" y="74"/>
                      <a:pt x="210" y="74"/>
                    </a:cubicBezTo>
                    <a:cubicBezTo>
                      <a:pt x="212" y="90"/>
                      <a:pt x="201" y="107"/>
                      <a:pt x="186" y="109"/>
                    </a:cubicBezTo>
                    <a:cubicBezTo>
                      <a:pt x="186" y="109"/>
                      <a:pt x="186" y="109"/>
                      <a:pt x="186" y="109"/>
                    </a:cubicBezTo>
                    <a:cubicBezTo>
                      <a:pt x="127" y="119"/>
                      <a:pt x="127" y="119"/>
                      <a:pt x="127" y="119"/>
                    </a:cubicBezTo>
                    <a:cubicBezTo>
                      <a:pt x="121" y="120"/>
                      <a:pt x="116" y="115"/>
                      <a:pt x="115" y="110"/>
                    </a:cubicBezTo>
                    <a:cubicBezTo>
                      <a:pt x="115" y="104"/>
                      <a:pt x="118" y="100"/>
                      <a:pt x="124" y="99"/>
                    </a:cubicBezTo>
                    <a:cubicBezTo>
                      <a:pt x="158" y="93"/>
                      <a:pt x="158" y="93"/>
                      <a:pt x="158" y="93"/>
                    </a:cubicBezTo>
                    <a:cubicBezTo>
                      <a:pt x="178" y="90"/>
                      <a:pt x="178" y="90"/>
                      <a:pt x="178" y="90"/>
                    </a:cubicBezTo>
                    <a:cubicBezTo>
                      <a:pt x="177" y="85"/>
                      <a:pt x="177" y="85"/>
                      <a:pt x="177" y="85"/>
                    </a:cubicBezTo>
                    <a:cubicBezTo>
                      <a:pt x="155" y="89"/>
                      <a:pt x="155" y="89"/>
                      <a:pt x="155" y="89"/>
                    </a:cubicBezTo>
                    <a:cubicBezTo>
                      <a:pt x="118" y="95"/>
                      <a:pt x="118" y="95"/>
                      <a:pt x="118" y="95"/>
                    </a:cubicBezTo>
                    <a:cubicBezTo>
                      <a:pt x="113" y="96"/>
                      <a:pt x="113" y="96"/>
                      <a:pt x="113" y="96"/>
                    </a:cubicBezTo>
                    <a:cubicBezTo>
                      <a:pt x="22" y="111"/>
                      <a:pt x="22" y="111"/>
                      <a:pt x="22" y="111"/>
                    </a:cubicBezTo>
                    <a:cubicBezTo>
                      <a:pt x="15" y="112"/>
                      <a:pt x="8" y="107"/>
                      <a:pt x="6" y="99"/>
                    </a:cubicBezTo>
                    <a:cubicBezTo>
                      <a:pt x="5" y="92"/>
                      <a:pt x="10" y="86"/>
                      <a:pt x="18" y="85"/>
                    </a:cubicBezTo>
                    <a:cubicBezTo>
                      <a:pt x="109" y="70"/>
                      <a:pt x="109" y="70"/>
                      <a:pt x="109" y="70"/>
                    </a:cubicBezTo>
                    <a:cubicBezTo>
                      <a:pt x="108" y="64"/>
                      <a:pt x="108" y="64"/>
                      <a:pt x="108" y="64"/>
                    </a:cubicBezTo>
                    <a:cubicBezTo>
                      <a:pt x="17" y="79"/>
                      <a:pt x="17" y="79"/>
                      <a:pt x="17" y="79"/>
                    </a:cubicBezTo>
                    <a:cubicBezTo>
                      <a:pt x="9" y="80"/>
                      <a:pt x="3" y="76"/>
                      <a:pt x="1" y="69"/>
                    </a:cubicBezTo>
                    <a:cubicBezTo>
                      <a:pt x="0" y="61"/>
                      <a:pt x="5" y="54"/>
                      <a:pt x="13" y="53"/>
                    </a:cubicBezTo>
                    <a:cubicBezTo>
                      <a:pt x="104" y="38"/>
                      <a:pt x="104" y="38"/>
                      <a:pt x="104" y="38"/>
                    </a:cubicBezTo>
                    <a:cubicBezTo>
                      <a:pt x="109" y="38"/>
                      <a:pt x="109" y="38"/>
                      <a:pt x="109" y="38"/>
                    </a:cubicBezTo>
                    <a:cubicBezTo>
                      <a:pt x="146" y="32"/>
                      <a:pt x="146" y="32"/>
                      <a:pt x="146" y="32"/>
                    </a:cubicBezTo>
                    <a:cubicBezTo>
                      <a:pt x="168" y="28"/>
                      <a:pt x="168" y="28"/>
                      <a:pt x="168" y="28"/>
                    </a:cubicBezTo>
                    <a:cubicBezTo>
                      <a:pt x="167" y="23"/>
                      <a:pt x="167" y="23"/>
                      <a:pt x="167" y="23"/>
                    </a:cubicBezTo>
                    <a:cubicBezTo>
                      <a:pt x="148" y="26"/>
                      <a:pt x="148" y="26"/>
                      <a:pt x="148" y="26"/>
                    </a:cubicBezTo>
                    <a:cubicBezTo>
                      <a:pt x="113" y="32"/>
                      <a:pt x="113" y="32"/>
                      <a:pt x="113" y="32"/>
                    </a:cubicBezTo>
                    <a:cubicBezTo>
                      <a:pt x="107" y="33"/>
                      <a:pt x="102" y="30"/>
                      <a:pt x="101" y="24"/>
                    </a:cubicBezTo>
                    <a:cubicBezTo>
                      <a:pt x="101" y="19"/>
                      <a:pt x="104" y="13"/>
                      <a:pt x="110" y="13"/>
                    </a:cubicBezTo>
                    <a:cubicBezTo>
                      <a:pt x="168" y="3"/>
                      <a:pt x="168" y="3"/>
                      <a:pt x="168" y="3"/>
                    </a:cubicBezTo>
                    <a:cubicBezTo>
                      <a:pt x="168" y="3"/>
                      <a:pt x="168" y="3"/>
                      <a:pt x="168" y="3"/>
                    </a:cubicBezTo>
                    <a:close/>
                  </a:path>
                </a:pathLst>
              </a:custGeom>
              <a:grpFill/>
              <a:ln>
                <a:noFill/>
              </a:ln>
            </p:spPr>
            <p:txBody>
              <a:bodyPr/>
              <a:lstStyle/>
              <a:p>
                <a:pPr>
                  <a:defRPr/>
                </a:pPr>
                <a:endParaRPr lang="id-ID"/>
              </a:p>
            </p:txBody>
          </p:sp>
        </p:grpSp>
        <p:grpSp>
          <p:nvGrpSpPr>
            <p:cNvPr id="41" name="Group 24"/>
            <p:cNvGrpSpPr/>
            <p:nvPr/>
          </p:nvGrpSpPr>
          <p:grpSpPr>
            <a:xfrm>
              <a:off x="646975" y="3554737"/>
              <a:ext cx="729404" cy="326727"/>
              <a:chOff x="6256338" y="3749675"/>
              <a:chExt cx="808038" cy="361950"/>
            </a:xfrm>
            <a:solidFill>
              <a:srgbClr val="EE5058"/>
            </a:solidFill>
          </p:grpSpPr>
          <p:sp>
            <p:nvSpPr>
              <p:cNvPr id="80" name="Freeform 52"/>
              <p:cNvSpPr/>
              <p:nvPr>
                <p:custDataLst>
                  <p:tags r:id="rId36"/>
                </p:custDataLst>
              </p:nvPr>
            </p:nvSpPr>
            <p:spPr bwMode="auto">
              <a:xfrm>
                <a:off x="6256338" y="3900488"/>
                <a:ext cx="150813" cy="149225"/>
              </a:xfrm>
              <a:custGeom>
                <a:avLst/>
                <a:gdLst>
                  <a:gd name="T0" fmla="*/ 27 w 48"/>
                  <a:gd name="T1" fmla="*/ 46 h 47"/>
                  <a:gd name="T2" fmla="*/ 2 w 48"/>
                  <a:gd name="T3" fmla="*/ 26 h 47"/>
                  <a:gd name="T4" fmla="*/ 21 w 48"/>
                  <a:gd name="T5" fmla="*/ 1 h 47"/>
                  <a:gd name="T6" fmla="*/ 46 w 48"/>
                  <a:gd name="T7" fmla="*/ 21 h 47"/>
                  <a:gd name="T8" fmla="*/ 27 w 48"/>
                  <a:gd name="T9" fmla="*/ 46 h 47"/>
                </a:gdLst>
                <a:ahLst/>
                <a:cxnLst>
                  <a:cxn ang="0">
                    <a:pos x="T0" y="T1"/>
                  </a:cxn>
                  <a:cxn ang="0">
                    <a:pos x="T2" y="T3"/>
                  </a:cxn>
                  <a:cxn ang="0">
                    <a:pos x="T4" y="T5"/>
                  </a:cxn>
                  <a:cxn ang="0">
                    <a:pos x="T6" y="T7"/>
                  </a:cxn>
                  <a:cxn ang="0">
                    <a:pos x="T8" y="T9"/>
                  </a:cxn>
                </a:cxnLst>
                <a:rect l="0" t="0" r="r" b="b"/>
                <a:pathLst>
                  <a:path w="48" h="47">
                    <a:moveTo>
                      <a:pt x="27" y="46"/>
                    </a:moveTo>
                    <a:cubicBezTo>
                      <a:pt x="15" y="47"/>
                      <a:pt x="4" y="39"/>
                      <a:pt x="2" y="26"/>
                    </a:cubicBezTo>
                    <a:cubicBezTo>
                      <a:pt x="0" y="14"/>
                      <a:pt x="9" y="3"/>
                      <a:pt x="21" y="1"/>
                    </a:cubicBezTo>
                    <a:cubicBezTo>
                      <a:pt x="33" y="0"/>
                      <a:pt x="44" y="9"/>
                      <a:pt x="46" y="21"/>
                    </a:cubicBezTo>
                    <a:cubicBezTo>
                      <a:pt x="48" y="33"/>
                      <a:pt x="39" y="44"/>
                      <a:pt x="27" y="46"/>
                    </a:cubicBezTo>
                    <a:close/>
                  </a:path>
                </a:pathLst>
              </a:custGeom>
              <a:grpFill/>
              <a:ln>
                <a:noFill/>
              </a:ln>
            </p:spPr>
            <p:txBody>
              <a:bodyPr/>
              <a:lstStyle/>
              <a:p>
                <a:pPr>
                  <a:defRPr/>
                </a:pPr>
                <a:endParaRPr lang="id-ID"/>
              </a:p>
            </p:txBody>
          </p:sp>
          <p:sp>
            <p:nvSpPr>
              <p:cNvPr id="81" name="Freeform 53"/>
              <p:cNvSpPr/>
              <p:nvPr>
                <p:custDataLst>
                  <p:tags r:id="rId37"/>
                </p:custDataLst>
              </p:nvPr>
            </p:nvSpPr>
            <p:spPr bwMode="auto">
              <a:xfrm>
                <a:off x="6419851" y="3749675"/>
                <a:ext cx="644525" cy="361950"/>
              </a:xfrm>
              <a:custGeom>
                <a:avLst/>
                <a:gdLst>
                  <a:gd name="T0" fmla="*/ 72 w 204"/>
                  <a:gd name="T1" fmla="*/ 2 h 115"/>
                  <a:gd name="T2" fmla="*/ 20 w 204"/>
                  <a:gd name="T3" fmla="*/ 26 h 115"/>
                  <a:gd name="T4" fmla="*/ 19 w 204"/>
                  <a:gd name="T5" fmla="*/ 27 h 115"/>
                  <a:gd name="T6" fmla="*/ 1 w 204"/>
                  <a:gd name="T7" fmla="*/ 58 h 115"/>
                  <a:gd name="T8" fmla="*/ 2 w 204"/>
                  <a:gd name="T9" fmla="*/ 66 h 115"/>
                  <a:gd name="T10" fmla="*/ 3 w 204"/>
                  <a:gd name="T11" fmla="*/ 70 h 115"/>
                  <a:gd name="T12" fmla="*/ 4 w 204"/>
                  <a:gd name="T13" fmla="*/ 78 h 115"/>
                  <a:gd name="T14" fmla="*/ 29 w 204"/>
                  <a:gd name="T15" fmla="*/ 103 h 115"/>
                  <a:gd name="T16" fmla="*/ 30 w 204"/>
                  <a:gd name="T17" fmla="*/ 105 h 115"/>
                  <a:gd name="T18" fmla="*/ 86 w 204"/>
                  <a:gd name="T19" fmla="*/ 115 h 115"/>
                  <a:gd name="T20" fmla="*/ 96 w 204"/>
                  <a:gd name="T21" fmla="*/ 108 h 115"/>
                  <a:gd name="T22" fmla="*/ 90 w 204"/>
                  <a:gd name="T23" fmla="*/ 97 h 115"/>
                  <a:gd name="T24" fmla="*/ 35 w 204"/>
                  <a:gd name="T25" fmla="*/ 88 h 115"/>
                  <a:gd name="T26" fmla="*/ 35 w 204"/>
                  <a:gd name="T27" fmla="*/ 83 h 115"/>
                  <a:gd name="T28" fmla="*/ 128 w 204"/>
                  <a:gd name="T29" fmla="*/ 101 h 115"/>
                  <a:gd name="T30" fmla="*/ 125 w 204"/>
                  <a:gd name="T31" fmla="*/ 78 h 115"/>
                  <a:gd name="T32" fmla="*/ 194 w 204"/>
                  <a:gd name="T33" fmla="*/ 69 h 115"/>
                  <a:gd name="T34" fmla="*/ 204 w 204"/>
                  <a:gd name="T35" fmla="*/ 57 h 115"/>
                  <a:gd name="T36" fmla="*/ 192 w 204"/>
                  <a:gd name="T37" fmla="*/ 48 h 115"/>
                  <a:gd name="T38" fmla="*/ 122 w 204"/>
                  <a:gd name="T39" fmla="*/ 57 h 115"/>
                  <a:gd name="T40" fmla="*/ 121 w 204"/>
                  <a:gd name="T41" fmla="*/ 49 h 115"/>
                  <a:gd name="T42" fmla="*/ 191 w 204"/>
                  <a:gd name="T43" fmla="*/ 40 h 115"/>
                  <a:gd name="T44" fmla="*/ 200 w 204"/>
                  <a:gd name="T45" fmla="*/ 29 h 115"/>
                  <a:gd name="T46" fmla="*/ 188 w 204"/>
                  <a:gd name="T47" fmla="*/ 19 h 115"/>
                  <a:gd name="T48" fmla="*/ 119 w 204"/>
                  <a:gd name="T49" fmla="*/ 28 h 115"/>
                  <a:gd name="T50" fmla="*/ 116 w 204"/>
                  <a:gd name="T51" fmla="*/ 5 h 115"/>
                  <a:gd name="T52" fmla="*/ 30 w 204"/>
                  <a:gd name="T53" fmla="*/ 46 h 115"/>
                  <a:gd name="T54" fmla="*/ 29 w 204"/>
                  <a:gd name="T55" fmla="*/ 41 h 115"/>
                  <a:gd name="T56" fmla="*/ 80 w 204"/>
                  <a:gd name="T57" fmla="*/ 18 h 115"/>
                  <a:gd name="T58" fmla="*/ 83 w 204"/>
                  <a:gd name="T59" fmla="*/ 6 h 115"/>
                  <a:gd name="T60" fmla="*/ 72 w 204"/>
                  <a:gd name="T61" fmla="*/ 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4" h="115">
                    <a:moveTo>
                      <a:pt x="72" y="2"/>
                    </a:moveTo>
                    <a:cubicBezTo>
                      <a:pt x="20" y="26"/>
                      <a:pt x="20" y="26"/>
                      <a:pt x="20" y="26"/>
                    </a:cubicBezTo>
                    <a:cubicBezTo>
                      <a:pt x="19" y="27"/>
                      <a:pt x="19" y="27"/>
                      <a:pt x="19" y="27"/>
                    </a:cubicBezTo>
                    <a:cubicBezTo>
                      <a:pt x="3" y="35"/>
                      <a:pt x="0" y="52"/>
                      <a:pt x="1" y="58"/>
                    </a:cubicBezTo>
                    <a:cubicBezTo>
                      <a:pt x="2" y="63"/>
                      <a:pt x="2" y="61"/>
                      <a:pt x="2" y="66"/>
                    </a:cubicBezTo>
                    <a:cubicBezTo>
                      <a:pt x="2" y="67"/>
                      <a:pt x="3" y="69"/>
                      <a:pt x="3" y="70"/>
                    </a:cubicBezTo>
                    <a:cubicBezTo>
                      <a:pt x="3" y="75"/>
                      <a:pt x="3" y="74"/>
                      <a:pt x="4" y="78"/>
                    </a:cubicBezTo>
                    <a:cubicBezTo>
                      <a:pt x="5" y="84"/>
                      <a:pt x="11" y="100"/>
                      <a:pt x="29" y="103"/>
                    </a:cubicBezTo>
                    <a:cubicBezTo>
                      <a:pt x="30" y="105"/>
                      <a:pt x="30" y="105"/>
                      <a:pt x="30" y="105"/>
                    </a:cubicBezTo>
                    <a:cubicBezTo>
                      <a:pt x="86" y="115"/>
                      <a:pt x="86" y="115"/>
                      <a:pt x="86" y="115"/>
                    </a:cubicBezTo>
                    <a:cubicBezTo>
                      <a:pt x="91" y="115"/>
                      <a:pt x="95" y="112"/>
                      <a:pt x="96" y="108"/>
                    </a:cubicBezTo>
                    <a:cubicBezTo>
                      <a:pt x="97" y="103"/>
                      <a:pt x="94" y="99"/>
                      <a:pt x="90" y="97"/>
                    </a:cubicBezTo>
                    <a:cubicBezTo>
                      <a:pt x="35" y="88"/>
                      <a:pt x="35" y="88"/>
                      <a:pt x="35" y="88"/>
                    </a:cubicBezTo>
                    <a:cubicBezTo>
                      <a:pt x="35" y="83"/>
                      <a:pt x="35" y="83"/>
                      <a:pt x="35" y="83"/>
                    </a:cubicBezTo>
                    <a:cubicBezTo>
                      <a:pt x="128" y="101"/>
                      <a:pt x="128" y="101"/>
                      <a:pt x="128" y="101"/>
                    </a:cubicBezTo>
                    <a:cubicBezTo>
                      <a:pt x="125" y="78"/>
                      <a:pt x="125" y="78"/>
                      <a:pt x="125" y="78"/>
                    </a:cubicBezTo>
                    <a:cubicBezTo>
                      <a:pt x="194" y="69"/>
                      <a:pt x="194" y="69"/>
                      <a:pt x="194" y="69"/>
                    </a:cubicBezTo>
                    <a:cubicBezTo>
                      <a:pt x="200" y="68"/>
                      <a:pt x="204" y="63"/>
                      <a:pt x="204" y="57"/>
                    </a:cubicBezTo>
                    <a:cubicBezTo>
                      <a:pt x="203" y="51"/>
                      <a:pt x="198" y="48"/>
                      <a:pt x="192" y="48"/>
                    </a:cubicBezTo>
                    <a:cubicBezTo>
                      <a:pt x="122" y="57"/>
                      <a:pt x="122" y="57"/>
                      <a:pt x="122" y="57"/>
                    </a:cubicBezTo>
                    <a:cubicBezTo>
                      <a:pt x="121" y="49"/>
                      <a:pt x="121" y="49"/>
                      <a:pt x="121" y="49"/>
                    </a:cubicBezTo>
                    <a:cubicBezTo>
                      <a:pt x="191" y="40"/>
                      <a:pt x="191" y="40"/>
                      <a:pt x="191" y="40"/>
                    </a:cubicBezTo>
                    <a:cubicBezTo>
                      <a:pt x="196" y="39"/>
                      <a:pt x="201" y="35"/>
                      <a:pt x="200" y="29"/>
                    </a:cubicBezTo>
                    <a:cubicBezTo>
                      <a:pt x="199" y="23"/>
                      <a:pt x="194" y="19"/>
                      <a:pt x="188" y="19"/>
                    </a:cubicBezTo>
                    <a:cubicBezTo>
                      <a:pt x="119" y="28"/>
                      <a:pt x="119" y="28"/>
                      <a:pt x="119" y="28"/>
                    </a:cubicBezTo>
                    <a:cubicBezTo>
                      <a:pt x="116" y="5"/>
                      <a:pt x="116" y="5"/>
                      <a:pt x="116" y="5"/>
                    </a:cubicBezTo>
                    <a:cubicBezTo>
                      <a:pt x="30" y="46"/>
                      <a:pt x="30" y="46"/>
                      <a:pt x="30" y="46"/>
                    </a:cubicBezTo>
                    <a:cubicBezTo>
                      <a:pt x="29" y="41"/>
                      <a:pt x="29" y="41"/>
                      <a:pt x="29" y="41"/>
                    </a:cubicBezTo>
                    <a:cubicBezTo>
                      <a:pt x="80" y="18"/>
                      <a:pt x="80" y="18"/>
                      <a:pt x="80" y="18"/>
                    </a:cubicBezTo>
                    <a:cubicBezTo>
                      <a:pt x="83" y="15"/>
                      <a:pt x="85" y="10"/>
                      <a:pt x="83" y="6"/>
                    </a:cubicBezTo>
                    <a:cubicBezTo>
                      <a:pt x="81" y="2"/>
                      <a:pt x="76" y="0"/>
                      <a:pt x="72" y="2"/>
                    </a:cubicBezTo>
                    <a:close/>
                  </a:path>
                </a:pathLst>
              </a:custGeom>
              <a:grpFill/>
              <a:ln>
                <a:noFill/>
              </a:ln>
            </p:spPr>
            <p:txBody>
              <a:bodyPr/>
              <a:lstStyle/>
              <a:p>
                <a:pPr>
                  <a:defRPr/>
                </a:pPr>
                <a:endParaRPr lang="id-ID"/>
              </a:p>
            </p:txBody>
          </p:sp>
        </p:grpSp>
        <p:grpSp>
          <p:nvGrpSpPr>
            <p:cNvPr id="42" name="Group 25"/>
            <p:cNvGrpSpPr/>
            <p:nvPr/>
          </p:nvGrpSpPr>
          <p:grpSpPr>
            <a:xfrm>
              <a:off x="4646516" y="3289630"/>
              <a:ext cx="729404" cy="316695"/>
              <a:chOff x="10687051" y="3455988"/>
              <a:chExt cx="808038" cy="350837"/>
            </a:xfrm>
            <a:solidFill>
              <a:srgbClr val="5EA9CA"/>
            </a:solidFill>
          </p:grpSpPr>
          <p:sp>
            <p:nvSpPr>
              <p:cNvPr id="78" name="Freeform 54"/>
              <p:cNvSpPr/>
              <p:nvPr>
                <p:custDataLst>
                  <p:tags r:id="rId34"/>
                </p:custDataLst>
              </p:nvPr>
            </p:nvSpPr>
            <p:spPr bwMode="auto">
              <a:xfrm>
                <a:off x="11350626" y="3548063"/>
                <a:ext cx="144463" cy="144462"/>
              </a:xfrm>
              <a:custGeom>
                <a:avLst/>
                <a:gdLst>
                  <a:gd name="T0" fmla="*/ 24 w 46"/>
                  <a:gd name="T1" fmla="*/ 46 h 46"/>
                  <a:gd name="T2" fmla="*/ 45 w 46"/>
                  <a:gd name="T3" fmla="*/ 22 h 46"/>
                  <a:gd name="T4" fmla="*/ 22 w 46"/>
                  <a:gd name="T5" fmla="*/ 0 h 46"/>
                  <a:gd name="T6" fmla="*/ 0 w 46"/>
                  <a:gd name="T7" fmla="*/ 24 h 46"/>
                  <a:gd name="T8" fmla="*/ 24 w 46"/>
                  <a:gd name="T9" fmla="*/ 46 h 46"/>
                </a:gdLst>
                <a:ahLst/>
                <a:cxnLst>
                  <a:cxn ang="0">
                    <a:pos x="T0" y="T1"/>
                  </a:cxn>
                  <a:cxn ang="0">
                    <a:pos x="T2" y="T3"/>
                  </a:cxn>
                  <a:cxn ang="0">
                    <a:pos x="T4" y="T5"/>
                  </a:cxn>
                  <a:cxn ang="0">
                    <a:pos x="T6" y="T7"/>
                  </a:cxn>
                  <a:cxn ang="0">
                    <a:pos x="T8" y="T9"/>
                  </a:cxn>
                </a:cxnLst>
                <a:rect l="0" t="0" r="r" b="b"/>
                <a:pathLst>
                  <a:path w="46" h="46">
                    <a:moveTo>
                      <a:pt x="24" y="46"/>
                    </a:moveTo>
                    <a:cubicBezTo>
                      <a:pt x="36" y="45"/>
                      <a:pt x="46" y="35"/>
                      <a:pt x="45" y="22"/>
                    </a:cubicBezTo>
                    <a:cubicBezTo>
                      <a:pt x="45" y="9"/>
                      <a:pt x="34" y="0"/>
                      <a:pt x="22" y="0"/>
                    </a:cubicBezTo>
                    <a:cubicBezTo>
                      <a:pt x="9" y="1"/>
                      <a:pt x="0" y="11"/>
                      <a:pt x="0" y="24"/>
                    </a:cubicBezTo>
                    <a:cubicBezTo>
                      <a:pt x="1" y="37"/>
                      <a:pt x="11" y="46"/>
                      <a:pt x="24" y="46"/>
                    </a:cubicBezTo>
                    <a:close/>
                  </a:path>
                </a:pathLst>
              </a:custGeom>
              <a:grpFill/>
              <a:ln>
                <a:noFill/>
              </a:ln>
            </p:spPr>
            <p:txBody>
              <a:bodyPr/>
              <a:lstStyle/>
              <a:p>
                <a:pPr>
                  <a:defRPr/>
                </a:pPr>
                <a:endParaRPr lang="id-ID"/>
              </a:p>
            </p:txBody>
          </p:sp>
          <p:sp>
            <p:nvSpPr>
              <p:cNvPr id="79" name="Freeform 55"/>
              <p:cNvSpPr/>
              <p:nvPr>
                <p:custDataLst>
                  <p:tags r:id="rId35"/>
                </p:custDataLst>
              </p:nvPr>
            </p:nvSpPr>
            <p:spPr bwMode="auto">
              <a:xfrm>
                <a:off x="10687051" y="3455988"/>
                <a:ext cx="654050" cy="350837"/>
              </a:xfrm>
              <a:custGeom>
                <a:avLst/>
                <a:gdLst>
                  <a:gd name="T0" fmla="*/ 174 w 207"/>
                  <a:gd name="T1" fmla="*/ 1 h 111"/>
                  <a:gd name="T2" fmla="*/ 204 w 207"/>
                  <a:gd name="T3" fmla="*/ 30 h 111"/>
                  <a:gd name="T4" fmla="*/ 206 w 207"/>
                  <a:gd name="T5" fmla="*/ 61 h 111"/>
                  <a:gd name="T6" fmla="*/ 206 w 207"/>
                  <a:gd name="T7" fmla="*/ 64 h 111"/>
                  <a:gd name="T8" fmla="*/ 206 w 207"/>
                  <a:gd name="T9" fmla="*/ 76 h 111"/>
                  <a:gd name="T10" fmla="*/ 179 w 207"/>
                  <a:gd name="T11" fmla="*/ 108 h 111"/>
                  <a:gd name="T12" fmla="*/ 179 w 207"/>
                  <a:gd name="T13" fmla="*/ 108 h 111"/>
                  <a:gd name="T14" fmla="*/ 119 w 207"/>
                  <a:gd name="T15" fmla="*/ 111 h 111"/>
                  <a:gd name="T16" fmla="*/ 109 w 207"/>
                  <a:gd name="T17" fmla="*/ 101 h 111"/>
                  <a:gd name="T18" fmla="*/ 118 w 207"/>
                  <a:gd name="T19" fmla="*/ 91 h 111"/>
                  <a:gd name="T20" fmla="*/ 153 w 207"/>
                  <a:gd name="T21" fmla="*/ 89 h 111"/>
                  <a:gd name="T22" fmla="*/ 173 w 207"/>
                  <a:gd name="T23" fmla="*/ 89 h 111"/>
                  <a:gd name="T24" fmla="*/ 173 w 207"/>
                  <a:gd name="T25" fmla="*/ 84 h 111"/>
                  <a:gd name="T26" fmla="*/ 151 w 207"/>
                  <a:gd name="T27" fmla="*/ 85 h 111"/>
                  <a:gd name="T28" fmla="*/ 113 w 207"/>
                  <a:gd name="T29" fmla="*/ 86 h 111"/>
                  <a:gd name="T30" fmla="*/ 108 w 207"/>
                  <a:gd name="T31" fmla="*/ 86 h 111"/>
                  <a:gd name="T32" fmla="*/ 16 w 207"/>
                  <a:gd name="T33" fmla="*/ 91 h 111"/>
                  <a:gd name="T34" fmla="*/ 2 w 207"/>
                  <a:gd name="T35" fmla="*/ 78 h 111"/>
                  <a:gd name="T36" fmla="*/ 15 w 207"/>
                  <a:gd name="T37" fmla="*/ 65 h 111"/>
                  <a:gd name="T38" fmla="*/ 107 w 207"/>
                  <a:gd name="T39" fmla="*/ 61 h 111"/>
                  <a:gd name="T40" fmla="*/ 107 w 207"/>
                  <a:gd name="T41" fmla="*/ 54 h 111"/>
                  <a:gd name="T42" fmla="*/ 14 w 207"/>
                  <a:gd name="T43" fmla="*/ 58 h 111"/>
                  <a:gd name="T44" fmla="*/ 0 w 207"/>
                  <a:gd name="T45" fmla="*/ 47 h 111"/>
                  <a:gd name="T46" fmla="*/ 13 w 207"/>
                  <a:gd name="T47" fmla="*/ 33 h 111"/>
                  <a:gd name="T48" fmla="*/ 106 w 207"/>
                  <a:gd name="T49" fmla="*/ 28 h 111"/>
                  <a:gd name="T50" fmla="*/ 111 w 207"/>
                  <a:gd name="T51" fmla="*/ 28 h 111"/>
                  <a:gd name="T52" fmla="*/ 148 w 207"/>
                  <a:gd name="T53" fmla="*/ 27 h 111"/>
                  <a:gd name="T54" fmla="*/ 170 w 207"/>
                  <a:gd name="T55" fmla="*/ 26 h 111"/>
                  <a:gd name="T56" fmla="*/ 170 w 207"/>
                  <a:gd name="T57" fmla="*/ 21 h 111"/>
                  <a:gd name="T58" fmla="*/ 150 w 207"/>
                  <a:gd name="T59" fmla="*/ 22 h 111"/>
                  <a:gd name="T60" fmla="*/ 115 w 207"/>
                  <a:gd name="T61" fmla="*/ 23 h 111"/>
                  <a:gd name="T62" fmla="*/ 105 w 207"/>
                  <a:gd name="T63" fmla="*/ 14 h 111"/>
                  <a:gd name="T64" fmla="*/ 114 w 207"/>
                  <a:gd name="T65" fmla="*/ 3 h 111"/>
                  <a:gd name="T66" fmla="*/ 174 w 207"/>
                  <a:gd name="T67" fmla="*/ 1 h 111"/>
                  <a:gd name="T68" fmla="*/ 174 w 207"/>
                  <a:gd name="T69" fmla="*/ 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111">
                    <a:moveTo>
                      <a:pt x="174" y="1"/>
                    </a:moveTo>
                    <a:cubicBezTo>
                      <a:pt x="190" y="0"/>
                      <a:pt x="204" y="14"/>
                      <a:pt x="204" y="30"/>
                    </a:cubicBezTo>
                    <a:cubicBezTo>
                      <a:pt x="206" y="61"/>
                      <a:pt x="206" y="61"/>
                      <a:pt x="206" y="61"/>
                    </a:cubicBezTo>
                    <a:cubicBezTo>
                      <a:pt x="206" y="64"/>
                      <a:pt x="206" y="64"/>
                      <a:pt x="206" y="64"/>
                    </a:cubicBezTo>
                    <a:cubicBezTo>
                      <a:pt x="206" y="76"/>
                      <a:pt x="206" y="76"/>
                      <a:pt x="206" y="76"/>
                    </a:cubicBezTo>
                    <a:cubicBezTo>
                      <a:pt x="207" y="92"/>
                      <a:pt x="194" y="107"/>
                      <a:pt x="179" y="108"/>
                    </a:cubicBezTo>
                    <a:cubicBezTo>
                      <a:pt x="179" y="108"/>
                      <a:pt x="179" y="108"/>
                      <a:pt x="179" y="108"/>
                    </a:cubicBezTo>
                    <a:cubicBezTo>
                      <a:pt x="119" y="111"/>
                      <a:pt x="119" y="111"/>
                      <a:pt x="119" y="111"/>
                    </a:cubicBezTo>
                    <a:cubicBezTo>
                      <a:pt x="113" y="111"/>
                      <a:pt x="109" y="106"/>
                      <a:pt x="109" y="101"/>
                    </a:cubicBezTo>
                    <a:cubicBezTo>
                      <a:pt x="109" y="95"/>
                      <a:pt x="112" y="91"/>
                      <a:pt x="118" y="91"/>
                    </a:cubicBezTo>
                    <a:cubicBezTo>
                      <a:pt x="153" y="89"/>
                      <a:pt x="153" y="89"/>
                      <a:pt x="153" y="89"/>
                    </a:cubicBezTo>
                    <a:cubicBezTo>
                      <a:pt x="173" y="89"/>
                      <a:pt x="173" y="89"/>
                      <a:pt x="173" y="89"/>
                    </a:cubicBezTo>
                    <a:cubicBezTo>
                      <a:pt x="173" y="84"/>
                      <a:pt x="173" y="84"/>
                      <a:pt x="173" y="84"/>
                    </a:cubicBezTo>
                    <a:cubicBezTo>
                      <a:pt x="151" y="85"/>
                      <a:pt x="151" y="85"/>
                      <a:pt x="151" y="85"/>
                    </a:cubicBezTo>
                    <a:cubicBezTo>
                      <a:pt x="113" y="86"/>
                      <a:pt x="113" y="86"/>
                      <a:pt x="113" y="86"/>
                    </a:cubicBezTo>
                    <a:cubicBezTo>
                      <a:pt x="108" y="86"/>
                      <a:pt x="108" y="86"/>
                      <a:pt x="108" y="86"/>
                    </a:cubicBezTo>
                    <a:cubicBezTo>
                      <a:pt x="16" y="91"/>
                      <a:pt x="16" y="91"/>
                      <a:pt x="16" y="91"/>
                    </a:cubicBezTo>
                    <a:cubicBezTo>
                      <a:pt x="8" y="91"/>
                      <a:pt x="2" y="85"/>
                      <a:pt x="2" y="78"/>
                    </a:cubicBezTo>
                    <a:cubicBezTo>
                      <a:pt x="1" y="70"/>
                      <a:pt x="7" y="65"/>
                      <a:pt x="15" y="65"/>
                    </a:cubicBezTo>
                    <a:cubicBezTo>
                      <a:pt x="107" y="61"/>
                      <a:pt x="107" y="61"/>
                      <a:pt x="107" y="61"/>
                    </a:cubicBezTo>
                    <a:cubicBezTo>
                      <a:pt x="107" y="54"/>
                      <a:pt x="107" y="54"/>
                      <a:pt x="107" y="54"/>
                    </a:cubicBezTo>
                    <a:cubicBezTo>
                      <a:pt x="14" y="58"/>
                      <a:pt x="14" y="58"/>
                      <a:pt x="14" y="58"/>
                    </a:cubicBezTo>
                    <a:cubicBezTo>
                      <a:pt x="7" y="59"/>
                      <a:pt x="1" y="54"/>
                      <a:pt x="0" y="47"/>
                    </a:cubicBezTo>
                    <a:cubicBezTo>
                      <a:pt x="0" y="39"/>
                      <a:pt x="6" y="33"/>
                      <a:pt x="13" y="33"/>
                    </a:cubicBezTo>
                    <a:cubicBezTo>
                      <a:pt x="106" y="28"/>
                      <a:pt x="106" y="28"/>
                      <a:pt x="106" y="28"/>
                    </a:cubicBezTo>
                    <a:cubicBezTo>
                      <a:pt x="111" y="28"/>
                      <a:pt x="111" y="28"/>
                      <a:pt x="111" y="28"/>
                    </a:cubicBezTo>
                    <a:cubicBezTo>
                      <a:pt x="148" y="27"/>
                      <a:pt x="148" y="27"/>
                      <a:pt x="148" y="27"/>
                    </a:cubicBezTo>
                    <a:cubicBezTo>
                      <a:pt x="170" y="26"/>
                      <a:pt x="170" y="26"/>
                      <a:pt x="170" y="26"/>
                    </a:cubicBezTo>
                    <a:cubicBezTo>
                      <a:pt x="170" y="21"/>
                      <a:pt x="170" y="21"/>
                      <a:pt x="170" y="21"/>
                    </a:cubicBezTo>
                    <a:cubicBezTo>
                      <a:pt x="150" y="22"/>
                      <a:pt x="150" y="22"/>
                      <a:pt x="150" y="22"/>
                    </a:cubicBezTo>
                    <a:cubicBezTo>
                      <a:pt x="115" y="23"/>
                      <a:pt x="115" y="23"/>
                      <a:pt x="115" y="23"/>
                    </a:cubicBezTo>
                    <a:cubicBezTo>
                      <a:pt x="109" y="23"/>
                      <a:pt x="105" y="20"/>
                      <a:pt x="105" y="14"/>
                    </a:cubicBezTo>
                    <a:cubicBezTo>
                      <a:pt x="105" y="9"/>
                      <a:pt x="108" y="4"/>
                      <a:pt x="114" y="3"/>
                    </a:cubicBezTo>
                    <a:cubicBezTo>
                      <a:pt x="174" y="1"/>
                      <a:pt x="174" y="1"/>
                      <a:pt x="174" y="1"/>
                    </a:cubicBezTo>
                    <a:cubicBezTo>
                      <a:pt x="174" y="1"/>
                      <a:pt x="174" y="1"/>
                      <a:pt x="174" y="1"/>
                    </a:cubicBezTo>
                    <a:close/>
                  </a:path>
                </a:pathLst>
              </a:custGeom>
              <a:grpFill/>
              <a:ln>
                <a:noFill/>
              </a:ln>
            </p:spPr>
            <p:txBody>
              <a:bodyPr/>
              <a:lstStyle/>
              <a:p>
                <a:pPr>
                  <a:defRPr/>
                </a:pPr>
                <a:endParaRPr lang="id-ID"/>
              </a:p>
            </p:txBody>
          </p:sp>
        </p:grpSp>
        <p:grpSp>
          <p:nvGrpSpPr>
            <p:cNvPr id="43" name="Group 26"/>
            <p:cNvGrpSpPr/>
            <p:nvPr/>
          </p:nvGrpSpPr>
          <p:grpSpPr>
            <a:xfrm>
              <a:off x="606851" y="3215113"/>
              <a:ext cx="726538" cy="331026"/>
              <a:chOff x="6211888" y="3373438"/>
              <a:chExt cx="804863" cy="366712"/>
            </a:xfrm>
            <a:solidFill>
              <a:srgbClr val="EE5058"/>
            </a:solidFill>
          </p:grpSpPr>
          <p:sp>
            <p:nvSpPr>
              <p:cNvPr id="76" name="Freeform 56"/>
              <p:cNvSpPr/>
              <p:nvPr>
                <p:custDataLst>
                  <p:tags r:id="rId32"/>
                </p:custDataLst>
              </p:nvPr>
            </p:nvSpPr>
            <p:spPr bwMode="auto">
              <a:xfrm>
                <a:off x="6211888" y="3500438"/>
                <a:ext cx="141288" cy="144462"/>
              </a:xfrm>
              <a:custGeom>
                <a:avLst/>
                <a:gdLst>
                  <a:gd name="T0" fmla="*/ 24 w 45"/>
                  <a:gd name="T1" fmla="*/ 46 h 46"/>
                  <a:gd name="T2" fmla="*/ 0 w 45"/>
                  <a:gd name="T3" fmla="*/ 25 h 46"/>
                  <a:gd name="T4" fmla="*/ 21 w 45"/>
                  <a:gd name="T5" fmla="*/ 1 h 46"/>
                  <a:gd name="T6" fmla="*/ 45 w 45"/>
                  <a:gd name="T7" fmla="*/ 22 h 46"/>
                  <a:gd name="T8" fmla="*/ 24 w 45"/>
                  <a:gd name="T9" fmla="*/ 46 h 46"/>
                </a:gdLst>
                <a:ahLst/>
                <a:cxnLst>
                  <a:cxn ang="0">
                    <a:pos x="T0" y="T1"/>
                  </a:cxn>
                  <a:cxn ang="0">
                    <a:pos x="T2" y="T3"/>
                  </a:cxn>
                  <a:cxn ang="0">
                    <a:pos x="T4" y="T5"/>
                  </a:cxn>
                  <a:cxn ang="0">
                    <a:pos x="T6" y="T7"/>
                  </a:cxn>
                  <a:cxn ang="0">
                    <a:pos x="T8" y="T9"/>
                  </a:cxn>
                </a:cxnLst>
                <a:rect l="0" t="0" r="r" b="b"/>
                <a:pathLst>
                  <a:path w="45" h="46">
                    <a:moveTo>
                      <a:pt x="24" y="46"/>
                    </a:moveTo>
                    <a:cubicBezTo>
                      <a:pt x="11" y="46"/>
                      <a:pt x="1" y="37"/>
                      <a:pt x="0" y="25"/>
                    </a:cubicBezTo>
                    <a:cubicBezTo>
                      <a:pt x="0" y="12"/>
                      <a:pt x="9" y="2"/>
                      <a:pt x="21" y="1"/>
                    </a:cubicBezTo>
                    <a:cubicBezTo>
                      <a:pt x="34" y="0"/>
                      <a:pt x="44" y="10"/>
                      <a:pt x="45" y="22"/>
                    </a:cubicBezTo>
                    <a:cubicBezTo>
                      <a:pt x="45" y="35"/>
                      <a:pt x="36" y="45"/>
                      <a:pt x="24" y="46"/>
                    </a:cubicBezTo>
                    <a:close/>
                  </a:path>
                </a:pathLst>
              </a:custGeom>
              <a:grpFill/>
              <a:ln>
                <a:noFill/>
              </a:ln>
            </p:spPr>
            <p:txBody>
              <a:bodyPr/>
              <a:lstStyle/>
              <a:p>
                <a:pPr>
                  <a:defRPr/>
                </a:pPr>
                <a:endParaRPr lang="id-ID"/>
              </a:p>
            </p:txBody>
          </p:sp>
          <p:sp>
            <p:nvSpPr>
              <p:cNvPr id="77" name="Freeform 57"/>
              <p:cNvSpPr/>
              <p:nvPr>
                <p:custDataLst>
                  <p:tags r:id="rId33"/>
                </p:custDataLst>
              </p:nvPr>
            </p:nvSpPr>
            <p:spPr bwMode="auto">
              <a:xfrm>
                <a:off x="6375401" y="3373438"/>
                <a:ext cx="641350" cy="366712"/>
              </a:xfrm>
              <a:custGeom>
                <a:avLst/>
                <a:gdLst>
                  <a:gd name="T0" fmla="*/ 75 w 203"/>
                  <a:gd name="T1" fmla="*/ 2 h 116"/>
                  <a:gd name="T2" fmla="*/ 22 w 203"/>
                  <a:gd name="T3" fmla="*/ 21 h 116"/>
                  <a:gd name="T4" fmla="*/ 21 w 203"/>
                  <a:gd name="T5" fmla="*/ 23 h 116"/>
                  <a:gd name="T6" fmla="*/ 1 w 203"/>
                  <a:gd name="T7" fmla="*/ 52 h 116"/>
                  <a:gd name="T8" fmla="*/ 1 w 203"/>
                  <a:gd name="T9" fmla="*/ 60 h 116"/>
                  <a:gd name="T10" fmla="*/ 1 w 203"/>
                  <a:gd name="T11" fmla="*/ 64 h 116"/>
                  <a:gd name="T12" fmla="*/ 2 w 203"/>
                  <a:gd name="T13" fmla="*/ 73 h 116"/>
                  <a:gd name="T14" fmla="*/ 25 w 203"/>
                  <a:gd name="T15" fmla="*/ 99 h 116"/>
                  <a:gd name="T16" fmla="*/ 26 w 203"/>
                  <a:gd name="T17" fmla="*/ 101 h 116"/>
                  <a:gd name="T18" fmla="*/ 81 w 203"/>
                  <a:gd name="T19" fmla="*/ 115 h 116"/>
                  <a:gd name="T20" fmla="*/ 91 w 203"/>
                  <a:gd name="T21" fmla="*/ 110 h 116"/>
                  <a:gd name="T22" fmla="*/ 86 w 203"/>
                  <a:gd name="T23" fmla="*/ 98 h 116"/>
                  <a:gd name="T24" fmla="*/ 32 w 203"/>
                  <a:gd name="T25" fmla="*/ 84 h 116"/>
                  <a:gd name="T26" fmla="*/ 32 w 203"/>
                  <a:gd name="T27" fmla="*/ 80 h 116"/>
                  <a:gd name="T28" fmla="*/ 124 w 203"/>
                  <a:gd name="T29" fmla="*/ 104 h 116"/>
                  <a:gd name="T30" fmla="*/ 123 w 203"/>
                  <a:gd name="T31" fmla="*/ 81 h 116"/>
                  <a:gd name="T32" fmla="*/ 192 w 203"/>
                  <a:gd name="T33" fmla="*/ 78 h 116"/>
                  <a:gd name="T34" fmla="*/ 202 w 203"/>
                  <a:gd name="T35" fmla="*/ 66 h 116"/>
                  <a:gd name="T36" fmla="*/ 191 w 203"/>
                  <a:gd name="T37" fmla="*/ 57 h 116"/>
                  <a:gd name="T38" fmla="*/ 121 w 203"/>
                  <a:gd name="T39" fmla="*/ 60 h 116"/>
                  <a:gd name="T40" fmla="*/ 121 w 203"/>
                  <a:gd name="T41" fmla="*/ 52 h 116"/>
                  <a:gd name="T42" fmla="*/ 191 w 203"/>
                  <a:gd name="T43" fmla="*/ 48 h 116"/>
                  <a:gd name="T44" fmla="*/ 201 w 203"/>
                  <a:gd name="T45" fmla="*/ 38 h 116"/>
                  <a:gd name="T46" fmla="*/ 190 w 203"/>
                  <a:gd name="T47" fmla="*/ 28 h 116"/>
                  <a:gd name="T48" fmla="*/ 120 w 203"/>
                  <a:gd name="T49" fmla="*/ 31 h 116"/>
                  <a:gd name="T50" fmla="*/ 119 w 203"/>
                  <a:gd name="T51" fmla="*/ 8 h 116"/>
                  <a:gd name="T52" fmla="*/ 30 w 203"/>
                  <a:gd name="T53" fmla="*/ 42 h 116"/>
                  <a:gd name="T54" fmla="*/ 30 w 203"/>
                  <a:gd name="T55" fmla="*/ 37 h 116"/>
                  <a:gd name="T56" fmla="*/ 82 w 203"/>
                  <a:gd name="T57" fmla="*/ 18 h 116"/>
                  <a:gd name="T58" fmla="*/ 86 w 203"/>
                  <a:gd name="T59" fmla="*/ 6 h 116"/>
                  <a:gd name="T60" fmla="*/ 75 w 203"/>
                  <a:gd name="T6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116">
                    <a:moveTo>
                      <a:pt x="75" y="2"/>
                    </a:moveTo>
                    <a:cubicBezTo>
                      <a:pt x="22" y="21"/>
                      <a:pt x="22" y="21"/>
                      <a:pt x="22" y="21"/>
                    </a:cubicBezTo>
                    <a:cubicBezTo>
                      <a:pt x="21" y="23"/>
                      <a:pt x="21" y="23"/>
                      <a:pt x="21" y="23"/>
                    </a:cubicBezTo>
                    <a:cubicBezTo>
                      <a:pt x="4" y="30"/>
                      <a:pt x="0" y="46"/>
                      <a:pt x="1" y="52"/>
                    </a:cubicBezTo>
                    <a:cubicBezTo>
                      <a:pt x="1" y="57"/>
                      <a:pt x="1" y="55"/>
                      <a:pt x="1" y="60"/>
                    </a:cubicBezTo>
                    <a:cubicBezTo>
                      <a:pt x="1" y="62"/>
                      <a:pt x="1" y="63"/>
                      <a:pt x="1" y="64"/>
                    </a:cubicBezTo>
                    <a:cubicBezTo>
                      <a:pt x="1" y="69"/>
                      <a:pt x="1" y="68"/>
                      <a:pt x="2" y="73"/>
                    </a:cubicBezTo>
                    <a:cubicBezTo>
                      <a:pt x="2" y="79"/>
                      <a:pt x="8" y="94"/>
                      <a:pt x="25" y="99"/>
                    </a:cubicBezTo>
                    <a:cubicBezTo>
                      <a:pt x="26" y="101"/>
                      <a:pt x="26" y="101"/>
                      <a:pt x="26" y="101"/>
                    </a:cubicBezTo>
                    <a:cubicBezTo>
                      <a:pt x="81" y="115"/>
                      <a:pt x="81" y="115"/>
                      <a:pt x="81" y="115"/>
                    </a:cubicBezTo>
                    <a:cubicBezTo>
                      <a:pt x="86" y="116"/>
                      <a:pt x="90" y="113"/>
                      <a:pt x="91" y="110"/>
                    </a:cubicBezTo>
                    <a:cubicBezTo>
                      <a:pt x="92" y="105"/>
                      <a:pt x="90" y="100"/>
                      <a:pt x="86" y="98"/>
                    </a:cubicBezTo>
                    <a:cubicBezTo>
                      <a:pt x="32" y="84"/>
                      <a:pt x="32" y="84"/>
                      <a:pt x="32" y="84"/>
                    </a:cubicBezTo>
                    <a:cubicBezTo>
                      <a:pt x="32" y="80"/>
                      <a:pt x="32" y="80"/>
                      <a:pt x="32" y="80"/>
                    </a:cubicBezTo>
                    <a:cubicBezTo>
                      <a:pt x="124" y="104"/>
                      <a:pt x="124" y="104"/>
                      <a:pt x="124" y="104"/>
                    </a:cubicBezTo>
                    <a:cubicBezTo>
                      <a:pt x="123" y="81"/>
                      <a:pt x="123" y="81"/>
                      <a:pt x="123" y="81"/>
                    </a:cubicBezTo>
                    <a:cubicBezTo>
                      <a:pt x="192" y="78"/>
                      <a:pt x="192" y="78"/>
                      <a:pt x="192" y="78"/>
                    </a:cubicBezTo>
                    <a:cubicBezTo>
                      <a:pt x="198" y="77"/>
                      <a:pt x="203" y="72"/>
                      <a:pt x="202" y="66"/>
                    </a:cubicBezTo>
                    <a:cubicBezTo>
                      <a:pt x="202" y="60"/>
                      <a:pt x="197" y="57"/>
                      <a:pt x="191" y="57"/>
                    </a:cubicBezTo>
                    <a:cubicBezTo>
                      <a:pt x="121" y="60"/>
                      <a:pt x="121" y="60"/>
                      <a:pt x="121" y="60"/>
                    </a:cubicBezTo>
                    <a:cubicBezTo>
                      <a:pt x="121" y="52"/>
                      <a:pt x="121" y="52"/>
                      <a:pt x="121" y="52"/>
                    </a:cubicBezTo>
                    <a:cubicBezTo>
                      <a:pt x="191" y="48"/>
                      <a:pt x="191" y="48"/>
                      <a:pt x="191" y="48"/>
                    </a:cubicBezTo>
                    <a:cubicBezTo>
                      <a:pt x="197" y="48"/>
                      <a:pt x="201" y="44"/>
                      <a:pt x="201" y="38"/>
                    </a:cubicBezTo>
                    <a:cubicBezTo>
                      <a:pt x="201" y="32"/>
                      <a:pt x="196" y="27"/>
                      <a:pt x="190" y="28"/>
                    </a:cubicBezTo>
                    <a:cubicBezTo>
                      <a:pt x="120" y="31"/>
                      <a:pt x="120" y="31"/>
                      <a:pt x="120" y="31"/>
                    </a:cubicBezTo>
                    <a:cubicBezTo>
                      <a:pt x="119" y="8"/>
                      <a:pt x="119" y="8"/>
                      <a:pt x="119" y="8"/>
                    </a:cubicBezTo>
                    <a:cubicBezTo>
                      <a:pt x="30" y="42"/>
                      <a:pt x="30" y="42"/>
                      <a:pt x="30" y="42"/>
                    </a:cubicBezTo>
                    <a:cubicBezTo>
                      <a:pt x="30" y="37"/>
                      <a:pt x="30" y="37"/>
                      <a:pt x="30" y="37"/>
                    </a:cubicBezTo>
                    <a:cubicBezTo>
                      <a:pt x="82" y="18"/>
                      <a:pt x="82" y="18"/>
                      <a:pt x="82" y="18"/>
                    </a:cubicBezTo>
                    <a:cubicBezTo>
                      <a:pt x="86" y="16"/>
                      <a:pt x="88" y="11"/>
                      <a:pt x="86" y="6"/>
                    </a:cubicBezTo>
                    <a:cubicBezTo>
                      <a:pt x="85" y="2"/>
                      <a:pt x="80" y="0"/>
                      <a:pt x="75" y="2"/>
                    </a:cubicBezTo>
                    <a:close/>
                  </a:path>
                </a:pathLst>
              </a:custGeom>
              <a:grpFill/>
              <a:ln>
                <a:noFill/>
              </a:ln>
            </p:spPr>
            <p:txBody>
              <a:bodyPr/>
              <a:lstStyle/>
              <a:p>
                <a:pPr>
                  <a:defRPr/>
                </a:pPr>
                <a:endParaRPr lang="id-ID"/>
              </a:p>
            </p:txBody>
          </p:sp>
        </p:grpSp>
        <p:grpSp>
          <p:nvGrpSpPr>
            <p:cNvPr id="44" name="Group 27"/>
            <p:cNvGrpSpPr/>
            <p:nvPr/>
          </p:nvGrpSpPr>
          <p:grpSpPr>
            <a:xfrm>
              <a:off x="4612123" y="3647883"/>
              <a:ext cx="732270" cy="333892"/>
              <a:chOff x="10648951" y="3852863"/>
              <a:chExt cx="811213" cy="369887"/>
            </a:xfrm>
            <a:solidFill>
              <a:srgbClr val="5EA9CA"/>
            </a:solidFill>
          </p:grpSpPr>
          <p:sp>
            <p:nvSpPr>
              <p:cNvPr id="74" name="Freeform 58"/>
              <p:cNvSpPr/>
              <p:nvPr>
                <p:custDataLst>
                  <p:tags r:id="rId30"/>
                </p:custDataLst>
              </p:nvPr>
            </p:nvSpPr>
            <p:spPr bwMode="auto">
              <a:xfrm>
                <a:off x="11309351" y="3995738"/>
                <a:ext cx="150813" cy="150812"/>
              </a:xfrm>
              <a:custGeom>
                <a:avLst/>
                <a:gdLst>
                  <a:gd name="T0" fmla="*/ 21 w 48"/>
                  <a:gd name="T1" fmla="*/ 46 h 48"/>
                  <a:gd name="T2" fmla="*/ 46 w 48"/>
                  <a:gd name="T3" fmla="*/ 27 h 48"/>
                  <a:gd name="T4" fmla="*/ 27 w 48"/>
                  <a:gd name="T5" fmla="*/ 1 h 48"/>
                  <a:gd name="T6" fmla="*/ 2 w 48"/>
                  <a:gd name="T7" fmla="*/ 21 h 48"/>
                  <a:gd name="T8" fmla="*/ 21 w 48"/>
                  <a:gd name="T9" fmla="*/ 46 h 48"/>
                </a:gdLst>
                <a:ahLst/>
                <a:cxnLst>
                  <a:cxn ang="0">
                    <a:pos x="T0" y="T1"/>
                  </a:cxn>
                  <a:cxn ang="0">
                    <a:pos x="T2" y="T3"/>
                  </a:cxn>
                  <a:cxn ang="0">
                    <a:pos x="T4" y="T5"/>
                  </a:cxn>
                  <a:cxn ang="0">
                    <a:pos x="T6" y="T7"/>
                  </a:cxn>
                  <a:cxn ang="0">
                    <a:pos x="T8" y="T9"/>
                  </a:cxn>
                </a:cxnLst>
                <a:rect l="0" t="0" r="r" b="b"/>
                <a:pathLst>
                  <a:path w="48" h="48">
                    <a:moveTo>
                      <a:pt x="21" y="46"/>
                    </a:moveTo>
                    <a:cubicBezTo>
                      <a:pt x="33" y="48"/>
                      <a:pt x="45" y="39"/>
                      <a:pt x="46" y="27"/>
                    </a:cubicBezTo>
                    <a:cubicBezTo>
                      <a:pt x="48" y="14"/>
                      <a:pt x="39" y="3"/>
                      <a:pt x="27" y="1"/>
                    </a:cubicBezTo>
                    <a:cubicBezTo>
                      <a:pt x="15" y="0"/>
                      <a:pt x="3" y="8"/>
                      <a:pt x="2" y="21"/>
                    </a:cubicBezTo>
                    <a:cubicBezTo>
                      <a:pt x="0" y="33"/>
                      <a:pt x="9" y="45"/>
                      <a:pt x="21" y="46"/>
                    </a:cubicBezTo>
                    <a:close/>
                  </a:path>
                </a:pathLst>
              </a:custGeom>
              <a:grpFill/>
              <a:ln>
                <a:noFill/>
              </a:ln>
            </p:spPr>
            <p:txBody>
              <a:bodyPr/>
              <a:lstStyle/>
              <a:p>
                <a:pPr>
                  <a:defRPr/>
                </a:pPr>
                <a:endParaRPr lang="id-ID"/>
              </a:p>
            </p:txBody>
          </p:sp>
          <p:sp>
            <p:nvSpPr>
              <p:cNvPr id="75" name="Freeform 59"/>
              <p:cNvSpPr/>
              <p:nvPr>
                <p:custDataLst>
                  <p:tags r:id="rId31"/>
                </p:custDataLst>
              </p:nvPr>
            </p:nvSpPr>
            <p:spPr bwMode="auto">
              <a:xfrm>
                <a:off x="10648951" y="3852863"/>
                <a:ext cx="666750" cy="369887"/>
              </a:xfrm>
              <a:custGeom>
                <a:avLst/>
                <a:gdLst>
                  <a:gd name="T0" fmla="*/ 184 w 211"/>
                  <a:gd name="T1" fmla="*/ 8 h 117"/>
                  <a:gd name="T2" fmla="*/ 209 w 211"/>
                  <a:gd name="T3" fmla="*/ 43 h 117"/>
                  <a:gd name="T4" fmla="*/ 205 w 211"/>
                  <a:gd name="T5" fmla="*/ 73 h 117"/>
                  <a:gd name="T6" fmla="*/ 205 w 211"/>
                  <a:gd name="T7" fmla="*/ 76 h 117"/>
                  <a:gd name="T8" fmla="*/ 203 w 211"/>
                  <a:gd name="T9" fmla="*/ 88 h 117"/>
                  <a:gd name="T10" fmla="*/ 170 w 211"/>
                  <a:gd name="T11" fmla="*/ 115 h 117"/>
                  <a:gd name="T12" fmla="*/ 170 w 211"/>
                  <a:gd name="T13" fmla="*/ 115 h 117"/>
                  <a:gd name="T14" fmla="*/ 111 w 211"/>
                  <a:gd name="T15" fmla="*/ 107 h 117"/>
                  <a:gd name="T16" fmla="*/ 102 w 211"/>
                  <a:gd name="T17" fmla="*/ 96 h 117"/>
                  <a:gd name="T18" fmla="*/ 113 w 211"/>
                  <a:gd name="T19" fmla="*/ 87 h 117"/>
                  <a:gd name="T20" fmla="*/ 148 w 211"/>
                  <a:gd name="T21" fmla="*/ 92 h 117"/>
                  <a:gd name="T22" fmla="*/ 168 w 211"/>
                  <a:gd name="T23" fmla="*/ 94 h 117"/>
                  <a:gd name="T24" fmla="*/ 168 w 211"/>
                  <a:gd name="T25" fmla="*/ 90 h 117"/>
                  <a:gd name="T26" fmla="*/ 147 w 211"/>
                  <a:gd name="T27" fmla="*/ 87 h 117"/>
                  <a:gd name="T28" fmla="*/ 109 w 211"/>
                  <a:gd name="T29" fmla="*/ 82 h 117"/>
                  <a:gd name="T30" fmla="*/ 104 w 211"/>
                  <a:gd name="T31" fmla="*/ 81 h 117"/>
                  <a:gd name="T32" fmla="*/ 13 w 211"/>
                  <a:gd name="T33" fmla="*/ 69 h 117"/>
                  <a:gd name="T34" fmla="*/ 1 w 211"/>
                  <a:gd name="T35" fmla="*/ 54 h 117"/>
                  <a:gd name="T36" fmla="*/ 16 w 211"/>
                  <a:gd name="T37" fmla="*/ 44 h 117"/>
                  <a:gd name="T38" fmla="*/ 108 w 211"/>
                  <a:gd name="T39" fmla="*/ 55 h 117"/>
                  <a:gd name="T40" fmla="*/ 109 w 211"/>
                  <a:gd name="T41" fmla="*/ 49 h 117"/>
                  <a:gd name="T42" fmla="*/ 17 w 211"/>
                  <a:gd name="T43" fmla="*/ 37 h 117"/>
                  <a:gd name="T44" fmla="*/ 5 w 211"/>
                  <a:gd name="T45" fmla="*/ 23 h 117"/>
                  <a:gd name="T46" fmla="*/ 20 w 211"/>
                  <a:gd name="T47" fmla="*/ 12 h 117"/>
                  <a:gd name="T48" fmla="*/ 112 w 211"/>
                  <a:gd name="T49" fmla="*/ 24 h 117"/>
                  <a:gd name="T50" fmla="*/ 117 w 211"/>
                  <a:gd name="T51" fmla="*/ 24 h 117"/>
                  <a:gd name="T52" fmla="*/ 154 w 211"/>
                  <a:gd name="T53" fmla="*/ 29 h 117"/>
                  <a:gd name="T54" fmla="*/ 176 w 211"/>
                  <a:gd name="T55" fmla="*/ 32 h 117"/>
                  <a:gd name="T56" fmla="*/ 176 w 211"/>
                  <a:gd name="T57" fmla="*/ 27 h 117"/>
                  <a:gd name="T58" fmla="*/ 157 w 211"/>
                  <a:gd name="T59" fmla="*/ 25 h 117"/>
                  <a:gd name="T60" fmla="*/ 122 w 211"/>
                  <a:gd name="T61" fmla="*/ 20 h 117"/>
                  <a:gd name="T62" fmla="*/ 114 w 211"/>
                  <a:gd name="T63" fmla="*/ 9 h 117"/>
                  <a:gd name="T64" fmla="*/ 125 w 211"/>
                  <a:gd name="T65" fmla="*/ 0 h 117"/>
                  <a:gd name="T66" fmla="*/ 184 w 211"/>
                  <a:gd name="T67" fmla="*/ 8 h 117"/>
                  <a:gd name="T68" fmla="*/ 184 w 211"/>
                  <a:gd name="T69" fmla="*/ 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 h="117">
                    <a:moveTo>
                      <a:pt x="184" y="8"/>
                    </a:moveTo>
                    <a:cubicBezTo>
                      <a:pt x="200" y="10"/>
                      <a:pt x="211" y="27"/>
                      <a:pt x="209" y="43"/>
                    </a:cubicBezTo>
                    <a:cubicBezTo>
                      <a:pt x="205" y="73"/>
                      <a:pt x="205" y="73"/>
                      <a:pt x="205" y="73"/>
                    </a:cubicBezTo>
                    <a:cubicBezTo>
                      <a:pt x="205" y="76"/>
                      <a:pt x="205" y="76"/>
                      <a:pt x="205" y="76"/>
                    </a:cubicBezTo>
                    <a:cubicBezTo>
                      <a:pt x="203" y="88"/>
                      <a:pt x="203" y="88"/>
                      <a:pt x="203" y="88"/>
                    </a:cubicBezTo>
                    <a:cubicBezTo>
                      <a:pt x="201" y="104"/>
                      <a:pt x="186" y="117"/>
                      <a:pt x="170" y="115"/>
                    </a:cubicBezTo>
                    <a:cubicBezTo>
                      <a:pt x="170" y="115"/>
                      <a:pt x="170" y="115"/>
                      <a:pt x="170" y="115"/>
                    </a:cubicBezTo>
                    <a:cubicBezTo>
                      <a:pt x="111" y="107"/>
                      <a:pt x="111" y="107"/>
                      <a:pt x="111" y="107"/>
                    </a:cubicBezTo>
                    <a:cubicBezTo>
                      <a:pt x="105" y="106"/>
                      <a:pt x="102" y="101"/>
                      <a:pt x="102" y="96"/>
                    </a:cubicBezTo>
                    <a:cubicBezTo>
                      <a:pt x="103" y="90"/>
                      <a:pt x="107" y="87"/>
                      <a:pt x="113" y="87"/>
                    </a:cubicBezTo>
                    <a:cubicBezTo>
                      <a:pt x="148" y="92"/>
                      <a:pt x="148" y="92"/>
                      <a:pt x="148" y="92"/>
                    </a:cubicBezTo>
                    <a:cubicBezTo>
                      <a:pt x="168" y="94"/>
                      <a:pt x="168" y="94"/>
                      <a:pt x="168" y="94"/>
                    </a:cubicBezTo>
                    <a:cubicBezTo>
                      <a:pt x="168" y="90"/>
                      <a:pt x="168" y="90"/>
                      <a:pt x="168" y="90"/>
                    </a:cubicBezTo>
                    <a:cubicBezTo>
                      <a:pt x="147" y="87"/>
                      <a:pt x="147" y="87"/>
                      <a:pt x="147" y="87"/>
                    </a:cubicBezTo>
                    <a:cubicBezTo>
                      <a:pt x="109" y="82"/>
                      <a:pt x="109" y="82"/>
                      <a:pt x="109" y="82"/>
                    </a:cubicBezTo>
                    <a:cubicBezTo>
                      <a:pt x="104" y="81"/>
                      <a:pt x="104" y="81"/>
                      <a:pt x="104" y="81"/>
                    </a:cubicBezTo>
                    <a:cubicBezTo>
                      <a:pt x="13" y="69"/>
                      <a:pt x="13" y="69"/>
                      <a:pt x="13" y="69"/>
                    </a:cubicBezTo>
                    <a:cubicBezTo>
                      <a:pt x="5" y="68"/>
                      <a:pt x="0" y="61"/>
                      <a:pt x="1" y="54"/>
                    </a:cubicBezTo>
                    <a:cubicBezTo>
                      <a:pt x="2" y="47"/>
                      <a:pt x="9" y="43"/>
                      <a:pt x="16" y="44"/>
                    </a:cubicBezTo>
                    <a:cubicBezTo>
                      <a:pt x="108" y="55"/>
                      <a:pt x="108" y="55"/>
                      <a:pt x="108" y="55"/>
                    </a:cubicBezTo>
                    <a:cubicBezTo>
                      <a:pt x="109" y="49"/>
                      <a:pt x="109" y="49"/>
                      <a:pt x="109" y="49"/>
                    </a:cubicBezTo>
                    <a:cubicBezTo>
                      <a:pt x="17" y="37"/>
                      <a:pt x="17" y="37"/>
                      <a:pt x="17" y="37"/>
                    </a:cubicBezTo>
                    <a:cubicBezTo>
                      <a:pt x="9" y="36"/>
                      <a:pt x="4" y="31"/>
                      <a:pt x="5" y="23"/>
                    </a:cubicBezTo>
                    <a:cubicBezTo>
                      <a:pt x="6" y="16"/>
                      <a:pt x="13" y="11"/>
                      <a:pt x="20" y="12"/>
                    </a:cubicBezTo>
                    <a:cubicBezTo>
                      <a:pt x="112" y="24"/>
                      <a:pt x="112" y="24"/>
                      <a:pt x="112" y="24"/>
                    </a:cubicBezTo>
                    <a:cubicBezTo>
                      <a:pt x="117" y="24"/>
                      <a:pt x="117" y="24"/>
                      <a:pt x="117" y="24"/>
                    </a:cubicBezTo>
                    <a:cubicBezTo>
                      <a:pt x="154" y="29"/>
                      <a:pt x="154" y="29"/>
                      <a:pt x="154" y="29"/>
                    </a:cubicBezTo>
                    <a:cubicBezTo>
                      <a:pt x="176" y="32"/>
                      <a:pt x="176" y="32"/>
                      <a:pt x="176" y="32"/>
                    </a:cubicBezTo>
                    <a:cubicBezTo>
                      <a:pt x="176" y="27"/>
                      <a:pt x="176" y="27"/>
                      <a:pt x="176" y="27"/>
                    </a:cubicBezTo>
                    <a:cubicBezTo>
                      <a:pt x="157" y="25"/>
                      <a:pt x="157" y="25"/>
                      <a:pt x="157" y="25"/>
                    </a:cubicBezTo>
                    <a:cubicBezTo>
                      <a:pt x="122" y="20"/>
                      <a:pt x="122" y="20"/>
                      <a:pt x="122" y="20"/>
                    </a:cubicBezTo>
                    <a:cubicBezTo>
                      <a:pt x="116" y="19"/>
                      <a:pt x="113" y="15"/>
                      <a:pt x="114" y="9"/>
                    </a:cubicBezTo>
                    <a:cubicBezTo>
                      <a:pt x="114" y="4"/>
                      <a:pt x="119" y="0"/>
                      <a:pt x="125" y="0"/>
                    </a:cubicBezTo>
                    <a:cubicBezTo>
                      <a:pt x="184" y="8"/>
                      <a:pt x="184" y="8"/>
                      <a:pt x="184" y="8"/>
                    </a:cubicBezTo>
                    <a:cubicBezTo>
                      <a:pt x="184" y="8"/>
                      <a:pt x="184" y="8"/>
                      <a:pt x="184" y="8"/>
                    </a:cubicBezTo>
                    <a:close/>
                  </a:path>
                </a:pathLst>
              </a:custGeom>
              <a:grpFill/>
              <a:ln>
                <a:noFill/>
              </a:ln>
            </p:spPr>
            <p:txBody>
              <a:bodyPr/>
              <a:lstStyle/>
              <a:p>
                <a:pPr>
                  <a:defRPr/>
                </a:pPr>
                <a:endParaRPr lang="id-ID"/>
              </a:p>
            </p:txBody>
          </p:sp>
        </p:grpSp>
        <p:grpSp>
          <p:nvGrpSpPr>
            <p:cNvPr id="45" name="Group 28"/>
            <p:cNvGrpSpPr/>
            <p:nvPr/>
          </p:nvGrpSpPr>
          <p:grpSpPr>
            <a:xfrm>
              <a:off x="664172" y="2862592"/>
              <a:ext cx="726538" cy="323861"/>
              <a:chOff x="6275388" y="2982913"/>
              <a:chExt cx="804863" cy="358775"/>
            </a:xfrm>
            <a:solidFill>
              <a:srgbClr val="EE5058"/>
            </a:solidFill>
          </p:grpSpPr>
          <p:sp>
            <p:nvSpPr>
              <p:cNvPr id="72" name="Freeform 60"/>
              <p:cNvSpPr/>
              <p:nvPr>
                <p:custDataLst>
                  <p:tags r:id="rId28"/>
                </p:custDataLst>
              </p:nvPr>
            </p:nvSpPr>
            <p:spPr bwMode="auto">
              <a:xfrm>
                <a:off x="6275388" y="3017838"/>
                <a:ext cx="150813" cy="153987"/>
              </a:xfrm>
              <a:custGeom>
                <a:avLst/>
                <a:gdLst>
                  <a:gd name="T0" fmla="*/ 20 w 48"/>
                  <a:gd name="T1" fmla="*/ 47 h 49"/>
                  <a:gd name="T2" fmla="*/ 2 w 48"/>
                  <a:gd name="T3" fmla="*/ 21 h 49"/>
                  <a:gd name="T4" fmla="*/ 28 w 48"/>
                  <a:gd name="T5" fmla="*/ 3 h 49"/>
                  <a:gd name="T6" fmla="*/ 46 w 48"/>
                  <a:gd name="T7" fmla="*/ 29 h 49"/>
                  <a:gd name="T8" fmla="*/ 20 w 48"/>
                  <a:gd name="T9" fmla="*/ 47 h 49"/>
                </a:gdLst>
                <a:ahLst/>
                <a:cxnLst>
                  <a:cxn ang="0">
                    <a:pos x="T0" y="T1"/>
                  </a:cxn>
                  <a:cxn ang="0">
                    <a:pos x="T2" y="T3"/>
                  </a:cxn>
                  <a:cxn ang="0">
                    <a:pos x="T4" y="T5"/>
                  </a:cxn>
                  <a:cxn ang="0">
                    <a:pos x="T6" y="T7"/>
                  </a:cxn>
                  <a:cxn ang="0">
                    <a:pos x="T8" y="T9"/>
                  </a:cxn>
                </a:cxnLst>
                <a:rect l="0" t="0" r="r" b="b"/>
                <a:pathLst>
                  <a:path w="48" h="49">
                    <a:moveTo>
                      <a:pt x="20" y="47"/>
                    </a:moveTo>
                    <a:cubicBezTo>
                      <a:pt x="8" y="45"/>
                      <a:pt x="0" y="33"/>
                      <a:pt x="2" y="21"/>
                    </a:cubicBezTo>
                    <a:cubicBezTo>
                      <a:pt x="4" y="9"/>
                      <a:pt x="16" y="0"/>
                      <a:pt x="28" y="3"/>
                    </a:cubicBezTo>
                    <a:cubicBezTo>
                      <a:pt x="40" y="5"/>
                      <a:pt x="48" y="17"/>
                      <a:pt x="46" y="29"/>
                    </a:cubicBezTo>
                    <a:cubicBezTo>
                      <a:pt x="43" y="41"/>
                      <a:pt x="32" y="49"/>
                      <a:pt x="20" y="47"/>
                    </a:cubicBezTo>
                    <a:close/>
                  </a:path>
                </a:pathLst>
              </a:custGeom>
              <a:grpFill/>
              <a:ln>
                <a:noFill/>
              </a:ln>
            </p:spPr>
            <p:txBody>
              <a:bodyPr/>
              <a:lstStyle/>
              <a:p>
                <a:pPr>
                  <a:defRPr/>
                </a:pPr>
                <a:endParaRPr lang="id-ID"/>
              </a:p>
            </p:txBody>
          </p:sp>
          <p:sp>
            <p:nvSpPr>
              <p:cNvPr id="73" name="Freeform 61"/>
              <p:cNvSpPr/>
              <p:nvPr>
                <p:custDataLst>
                  <p:tags r:id="rId29"/>
                </p:custDataLst>
              </p:nvPr>
            </p:nvSpPr>
            <p:spPr bwMode="auto">
              <a:xfrm>
                <a:off x="6435726" y="2982913"/>
                <a:ext cx="644525" cy="358775"/>
              </a:xfrm>
              <a:custGeom>
                <a:avLst/>
                <a:gdLst>
                  <a:gd name="T0" fmla="*/ 89 w 204"/>
                  <a:gd name="T1" fmla="*/ 0 h 114"/>
                  <a:gd name="T2" fmla="*/ 33 w 204"/>
                  <a:gd name="T3" fmla="*/ 7 h 114"/>
                  <a:gd name="T4" fmla="*/ 31 w 204"/>
                  <a:gd name="T5" fmla="*/ 8 h 114"/>
                  <a:gd name="T6" fmla="*/ 5 w 204"/>
                  <a:gd name="T7" fmla="*/ 31 h 114"/>
                  <a:gd name="T8" fmla="*/ 3 w 204"/>
                  <a:gd name="T9" fmla="*/ 40 h 114"/>
                  <a:gd name="T10" fmla="*/ 3 w 204"/>
                  <a:gd name="T11" fmla="*/ 43 h 114"/>
                  <a:gd name="T12" fmla="*/ 1 w 204"/>
                  <a:gd name="T13" fmla="*/ 52 h 114"/>
                  <a:gd name="T14" fmla="*/ 17 w 204"/>
                  <a:gd name="T15" fmla="*/ 83 h 114"/>
                  <a:gd name="T16" fmla="*/ 18 w 204"/>
                  <a:gd name="T17" fmla="*/ 85 h 114"/>
                  <a:gd name="T18" fmla="*/ 68 w 204"/>
                  <a:gd name="T19" fmla="*/ 111 h 114"/>
                  <a:gd name="T20" fmla="*/ 80 w 204"/>
                  <a:gd name="T21" fmla="*/ 109 h 114"/>
                  <a:gd name="T22" fmla="*/ 77 w 204"/>
                  <a:gd name="T23" fmla="*/ 96 h 114"/>
                  <a:gd name="T24" fmla="*/ 28 w 204"/>
                  <a:gd name="T25" fmla="*/ 71 h 114"/>
                  <a:gd name="T26" fmla="*/ 29 w 204"/>
                  <a:gd name="T27" fmla="*/ 66 h 114"/>
                  <a:gd name="T28" fmla="*/ 113 w 204"/>
                  <a:gd name="T29" fmla="*/ 111 h 114"/>
                  <a:gd name="T30" fmla="*/ 117 w 204"/>
                  <a:gd name="T31" fmla="*/ 88 h 114"/>
                  <a:gd name="T32" fmla="*/ 185 w 204"/>
                  <a:gd name="T33" fmla="*/ 101 h 114"/>
                  <a:gd name="T34" fmla="*/ 198 w 204"/>
                  <a:gd name="T35" fmla="*/ 92 h 114"/>
                  <a:gd name="T36" fmla="*/ 189 w 204"/>
                  <a:gd name="T37" fmla="*/ 80 h 114"/>
                  <a:gd name="T38" fmla="*/ 120 w 204"/>
                  <a:gd name="T39" fmla="*/ 68 h 114"/>
                  <a:gd name="T40" fmla="*/ 122 w 204"/>
                  <a:gd name="T41" fmla="*/ 59 h 114"/>
                  <a:gd name="T42" fmla="*/ 191 w 204"/>
                  <a:gd name="T43" fmla="*/ 72 h 114"/>
                  <a:gd name="T44" fmla="*/ 203 w 204"/>
                  <a:gd name="T45" fmla="*/ 64 h 114"/>
                  <a:gd name="T46" fmla="*/ 194 w 204"/>
                  <a:gd name="T47" fmla="*/ 52 h 114"/>
                  <a:gd name="T48" fmla="*/ 126 w 204"/>
                  <a:gd name="T49" fmla="*/ 39 h 114"/>
                  <a:gd name="T50" fmla="*/ 130 w 204"/>
                  <a:gd name="T51" fmla="*/ 16 h 114"/>
                  <a:gd name="T52" fmla="*/ 36 w 204"/>
                  <a:gd name="T53" fmla="*/ 29 h 114"/>
                  <a:gd name="T54" fmla="*/ 37 w 204"/>
                  <a:gd name="T55" fmla="*/ 24 h 114"/>
                  <a:gd name="T56" fmla="*/ 92 w 204"/>
                  <a:gd name="T57" fmla="*/ 18 h 114"/>
                  <a:gd name="T58" fmla="*/ 99 w 204"/>
                  <a:gd name="T59" fmla="*/ 7 h 114"/>
                  <a:gd name="T60" fmla="*/ 89 w 204"/>
                  <a:gd name="T6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4" h="114">
                    <a:moveTo>
                      <a:pt x="89" y="0"/>
                    </a:moveTo>
                    <a:cubicBezTo>
                      <a:pt x="33" y="7"/>
                      <a:pt x="33" y="7"/>
                      <a:pt x="33" y="7"/>
                    </a:cubicBezTo>
                    <a:cubicBezTo>
                      <a:pt x="31" y="8"/>
                      <a:pt x="31" y="8"/>
                      <a:pt x="31" y="8"/>
                    </a:cubicBezTo>
                    <a:cubicBezTo>
                      <a:pt x="14" y="11"/>
                      <a:pt x="6" y="25"/>
                      <a:pt x="5" y="31"/>
                    </a:cubicBezTo>
                    <a:cubicBezTo>
                      <a:pt x="4" y="36"/>
                      <a:pt x="4" y="35"/>
                      <a:pt x="3" y="40"/>
                    </a:cubicBezTo>
                    <a:cubicBezTo>
                      <a:pt x="3" y="41"/>
                      <a:pt x="3" y="42"/>
                      <a:pt x="3" y="43"/>
                    </a:cubicBezTo>
                    <a:cubicBezTo>
                      <a:pt x="2" y="48"/>
                      <a:pt x="2" y="47"/>
                      <a:pt x="1" y="52"/>
                    </a:cubicBezTo>
                    <a:cubicBezTo>
                      <a:pt x="0" y="58"/>
                      <a:pt x="2" y="74"/>
                      <a:pt x="17" y="83"/>
                    </a:cubicBezTo>
                    <a:cubicBezTo>
                      <a:pt x="18" y="85"/>
                      <a:pt x="18" y="85"/>
                      <a:pt x="18" y="85"/>
                    </a:cubicBezTo>
                    <a:cubicBezTo>
                      <a:pt x="68" y="111"/>
                      <a:pt x="68" y="111"/>
                      <a:pt x="68" y="111"/>
                    </a:cubicBezTo>
                    <a:cubicBezTo>
                      <a:pt x="73" y="114"/>
                      <a:pt x="78" y="112"/>
                      <a:pt x="80" y="109"/>
                    </a:cubicBezTo>
                    <a:cubicBezTo>
                      <a:pt x="82" y="104"/>
                      <a:pt x="80" y="99"/>
                      <a:pt x="77" y="96"/>
                    </a:cubicBezTo>
                    <a:cubicBezTo>
                      <a:pt x="28" y="71"/>
                      <a:pt x="28" y="71"/>
                      <a:pt x="28" y="71"/>
                    </a:cubicBezTo>
                    <a:cubicBezTo>
                      <a:pt x="29" y="66"/>
                      <a:pt x="29" y="66"/>
                      <a:pt x="29" y="66"/>
                    </a:cubicBezTo>
                    <a:cubicBezTo>
                      <a:pt x="113" y="111"/>
                      <a:pt x="113" y="111"/>
                      <a:pt x="113" y="111"/>
                    </a:cubicBezTo>
                    <a:cubicBezTo>
                      <a:pt x="117" y="88"/>
                      <a:pt x="117" y="88"/>
                      <a:pt x="117" y="88"/>
                    </a:cubicBezTo>
                    <a:cubicBezTo>
                      <a:pt x="185" y="101"/>
                      <a:pt x="185" y="101"/>
                      <a:pt x="185" y="101"/>
                    </a:cubicBezTo>
                    <a:cubicBezTo>
                      <a:pt x="191" y="102"/>
                      <a:pt x="197" y="98"/>
                      <a:pt x="198" y="92"/>
                    </a:cubicBezTo>
                    <a:cubicBezTo>
                      <a:pt x="199" y="86"/>
                      <a:pt x="195" y="82"/>
                      <a:pt x="189" y="80"/>
                    </a:cubicBezTo>
                    <a:cubicBezTo>
                      <a:pt x="120" y="68"/>
                      <a:pt x="120" y="68"/>
                      <a:pt x="120" y="68"/>
                    </a:cubicBezTo>
                    <a:cubicBezTo>
                      <a:pt x="122" y="59"/>
                      <a:pt x="122" y="59"/>
                      <a:pt x="122" y="59"/>
                    </a:cubicBezTo>
                    <a:cubicBezTo>
                      <a:pt x="191" y="72"/>
                      <a:pt x="191" y="72"/>
                      <a:pt x="191" y="72"/>
                    </a:cubicBezTo>
                    <a:cubicBezTo>
                      <a:pt x="197" y="73"/>
                      <a:pt x="202" y="70"/>
                      <a:pt x="203" y="64"/>
                    </a:cubicBezTo>
                    <a:cubicBezTo>
                      <a:pt x="204" y="58"/>
                      <a:pt x="200" y="53"/>
                      <a:pt x="194" y="52"/>
                    </a:cubicBezTo>
                    <a:cubicBezTo>
                      <a:pt x="126" y="39"/>
                      <a:pt x="126" y="39"/>
                      <a:pt x="126" y="39"/>
                    </a:cubicBezTo>
                    <a:cubicBezTo>
                      <a:pt x="130" y="16"/>
                      <a:pt x="130" y="16"/>
                      <a:pt x="130" y="16"/>
                    </a:cubicBezTo>
                    <a:cubicBezTo>
                      <a:pt x="36" y="29"/>
                      <a:pt x="36" y="29"/>
                      <a:pt x="36" y="29"/>
                    </a:cubicBezTo>
                    <a:cubicBezTo>
                      <a:pt x="37" y="24"/>
                      <a:pt x="37" y="24"/>
                      <a:pt x="37" y="24"/>
                    </a:cubicBezTo>
                    <a:cubicBezTo>
                      <a:pt x="92" y="18"/>
                      <a:pt x="92" y="18"/>
                      <a:pt x="92" y="18"/>
                    </a:cubicBezTo>
                    <a:cubicBezTo>
                      <a:pt x="96" y="16"/>
                      <a:pt x="99" y="12"/>
                      <a:pt x="99" y="7"/>
                    </a:cubicBezTo>
                    <a:cubicBezTo>
                      <a:pt x="98" y="3"/>
                      <a:pt x="94" y="0"/>
                      <a:pt x="89" y="0"/>
                    </a:cubicBezTo>
                    <a:close/>
                  </a:path>
                </a:pathLst>
              </a:custGeom>
              <a:grpFill/>
              <a:ln>
                <a:noFill/>
              </a:ln>
            </p:spPr>
            <p:txBody>
              <a:bodyPr/>
              <a:lstStyle/>
              <a:p>
                <a:pPr>
                  <a:defRPr/>
                </a:pPr>
                <a:endParaRPr lang="id-ID"/>
              </a:p>
            </p:txBody>
          </p:sp>
        </p:grpSp>
        <p:grpSp>
          <p:nvGrpSpPr>
            <p:cNvPr id="47" name="Group 29"/>
            <p:cNvGrpSpPr/>
            <p:nvPr/>
          </p:nvGrpSpPr>
          <p:grpSpPr>
            <a:xfrm>
              <a:off x="4524709" y="3955980"/>
              <a:ext cx="720806" cy="389780"/>
              <a:chOff x="10552113" y="4194175"/>
              <a:chExt cx="798513" cy="431800"/>
            </a:xfrm>
            <a:solidFill>
              <a:srgbClr val="5EA9CA"/>
            </a:solidFill>
          </p:grpSpPr>
          <p:sp>
            <p:nvSpPr>
              <p:cNvPr id="70" name="Freeform 62"/>
              <p:cNvSpPr/>
              <p:nvPr>
                <p:custDataLst>
                  <p:tags r:id="rId26"/>
                </p:custDataLst>
              </p:nvPr>
            </p:nvSpPr>
            <p:spPr bwMode="auto">
              <a:xfrm>
                <a:off x="11188701" y="4424363"/>
                <a:ext cx="161925" cy="160337"/>
              </a:xfrm>
              <a:custGeom>
                <a:avLst/>
                <a:gdLst>
                  <a:gd name="T0" fmla="*/ 18 w 51"/>
                  <a:gd name="T1" fmla="*/ 47 h 51"/>
                  <a:gd name="T2" fmla="*/ 47 w 51"/>
                  <a:gd name="T3" fmla="*/ 32 h 51"/>
                  <a:gd name="T4" fmla="*/ 32 w 51"/>
                  <a:gd name="T5" fmla="*/ 4 h 51"/>
                  <a:gd name="T6" fmla="*/ 4 w 51"/>
                  <a:gd name="T7" fmla="*/ 18 h 51"/>
                  <a:gd name="T8" fmla="*/ 18 w 51"/>
                  <a:gd name="T9" fmla="*/ 47 h 51"/>
                </a:gdLst>
                <a:ahLst/>
                <a:cxnLst>
                  <a:cxn ang="0">
                    <a:pos x="T0" y="T1"/>
                  </a:cxn>
                  <a:cxn ang="0">
                    <a:pos x="T2" y="T3"/>
                  </a:cxn>
                  <a:cxn ang="0">
                    <a:pos x="T4" y="T5"/>
                  </a:cxn>
                  <a:cxn ang="0">
                    <a:pos x="T6" y="T7"/>
                  </a:cxn>
                  <a:cxn ang="0">
                    <a:pos x="T8" y="T9"/>
                  </a:cxn>
                </a:cxnLst>
                <a:rect l="0" t="0" r="r" b="b"/>
                <a:pathLst>
                  <a:path w="51" h="51">
                    <a:moveTo>
                      <a:pt x="18" y="47"/>
                    </a:moveTo>
                    <a:cubicBezTo>
                      <a:pt x="30" y="51"/>
                      <a:pt x="43" y="44"/>
                      <a:pt x="47" y="32"/>
                    </a:cubicBezTo>
                    <a:cubicBezTo>
                      <a:pt x="51" y="20"/>
                      <a:pt x="44" y="8"/>
                      <a:pt x="32" y="4"/>
                    </a:cubicBezTo>
                    <a:cubicBezTo>
                      <a:pt x="21" y="0"/>
                      <a:pt x="8" y="6"/>
                      <a:pt x="4" y="18"/>
                    </a:cubicBezTo>
                    <a:cubicBezTo>
                      <a:pt x="0" y="30"/>
                      <a:pt x="6" y="43"/>
                      <a:pt x="18" y="47"/>
                    </a:cubicBezTo>
                    <a:close/>
                  </a:path>
                </a:pathLst>
              </a:custGeom>
              <a:grpFill/>
              <a:ln>
                <a:noFill/>
              </a:ln>
            </p:spPr>
            <p:txBody>
              <a:bodyPr/>
              <a:lstStyle/>
              <a:p>
                <a:pPr>
                  <a:defRPr/>
                </a:pPr>
                <a:endParaRPr lang="id-ID"/>
              </a:p>
            </p:txBody>
          </p:sp>
          <p:sp>
            <p:nvSpPr>
              <p:cNvPr id="71" name="Freeform 63"/>
              <p:cNvSpPr/>
              <p:nvPr>
                <p:custDataLst>
                  <p:tags r:id="rId27"/>
                </p:custDataLst>
              </p:nvPr>
            </p:nvSpPr>
            <p:spPr bwMode="auto">
              <a:xfrm>
                <a:off x="10552113" y="4194175"/>
                <a:ext cx="671513" cy="431800"/>
              </a:xfrm>
              <a:custGeom>
                <a:avLst/>
                <a:gdLst>
                  <a:gd name="T0" fmla="*/ 190 w 213"/>
                  <a:gd name="T1" fmla="*/ 30 h 137"/>
                  <a:gd name="T2" fmla="*/ 208 w 213"/>
                  <a:gd name="T3" fmla="*/ 68 h 137"/>
                  <a:gd name="T4" fmla="*/ 199 w 213"/>
                  <a:gd name="T5" fmla="*/ 97 h 137"/>
                  <a:gd name="T6" fmla="*/ 198 w 213"/>
                  <a:gd name="T7" fmla="*/ 100 h 137"/>
                  <a:gd name="T8" fmla="*/ 194 w 213"/>
                  <a:gd name="T9" fmla="*/ 112 h 137"/>
                  <a:gd name="T10" fmla="*/ 157 w 213"/>
                  <a:gd name="T11" fmla="*/ 132 h 137"/>
                  <a:gd name="T12" fmla="*/ 157 w 213"/>
                  <a:gd name="T13" fmla="*/ 132 h 137"/>
                  <a:gd name="T14" fmla="*/ 100 w 213"/>
                  <a:gd name="T15" fmla="*/ 113 h 137"/>
                  <a:gd name="T16" fmla="*/ 94 w 213"/>
                  <a:gd name="T17" fmla="*/ 101 h 137"/>
                  <a:gd name="T18" fmla="*/ 106 w 213"/>
                  <a:gd name="T19" fmla="*/ 94 h 137"/>
                  <a:gd name="T20" fmla="*/ 140 w 213"/>
                  <a:gd name="T21" fmla="*/ 105 h 137"/>
                  <a:gd name="T22" fmla="*/ 158 w 213"/>
                  <a:gd name="T23" fmla="*/ 111 h 137"/>
                  <a:gd name="T24" fmla="*/ 160 w 213"/>
                  <a:gd name="T25" fmla="*/ 107 h 137"/>
                  <a:gd name="T26" fmla="*/ 139 w 213"/>
                  <a:gd name="T27" fmla="*/ 100 h 137"/>
                  <a:gd name="T28" fmla="*/ 103 w 213"/>
                  <a:gd name="T29" fmla="*/ 88 h 137"/>
                  <a:gd name="T30" fmla="*/ 99 w 213"/>
                  <a:gd name="T31" fmla="*/ 87 h 137"/>
                  <a:gd name="T32" fmla="*/ 11 w 213"/>
                  <a:gd name="T33" fmla="*/ 58 h 137"/>
                  <a:gd name="T34" fmla="*/ 2 w 213"/>
                  <a:gd name="T35" fmla="*/ 41 h 137"/>
                  <a:gd name="T36" fmla="*/ 19 w 213"/>
                  <a:gd name="T37" fmla="*/ 33 h 137"/>
                  <a:gd name="T38" fmla="*/ 107 w 213"/>
                  <a:gd name="T39" fmla="*/ 62 h 137"/>
                  <a:gd name="T40" fmla="*/ 109 w 213"/>
                  <a:gd name="T41" fmla="*/ 56 h 137"/>
                  <a:gd name="T42" fmla="*/ 21 w 213"/>
                  <a:gd name="T43" fmla="*/ 27 h 137"/>
                  <a:gd name="T44" fmla="*/ 12 w 213"/>
                  <a:gd name="T45" fmla="*/ 11 h 137"/>
                  <a:gd name="T46" fmla="*/ 29 w 213"/>
                  <a:gd name="T47" fmla="*/ 3 h 137"/>
                  <a:gd name="T48" fmla="*/ 117 w 213"/>
                  <a:gd name="T49" fmla="*/ 32 h 137"/>
                  <a:gd name="T50" fmla="*/ 121 w 213"/>
                  <a:gd name="T51" fmla="*/ 33 h 137"/>
                  <a:gd name="T52" fmla="*/ 157 w 213"/>
                  <a:gd name="T53" fmla="*/ 45 h 137"/>
                  <a:gd name="T54" fmla="*/ 178 w 213"/>
                  <a:gd name="T55" fmla="*/ 52 h 137"/>
                  <a:gd name="T56" fmla="*/ 180 w 213"/>
                  <a:gd name="T57" fmla="*/ 47 h 137"/>
                  <a:gd name="T58" fmla="*/ 161 w 213"/>
                  <a:gd name="T59" fmla="*/ 41 h 137"/>
                  <a:gd name="T60" fmla="*/ 127 w 213"/>
                  <a:gd name="T61" fmla="*/ 30 h 137"/>
                  <a:gd name="T62" fmla="*/ 121 w 213"/>
                  <a:gd name="T63" fmla="*/ 17 h 137"/>
                  <a:gd name="T64" fmla="*/ 134 w 213"/>
                  <a:gd name="T65" fmla="*/ 11 h 137"/>
                  <a:gd name="T66" fmla="*/ 190 w 213"/>
                  <a:gd name="T67" fmla="*/ 30 h 137"/>
                  <a:gd name="T68" fmla="*/ 190 w 213"/>
                  <a:gd name="T69" fmla="*/ 3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3" h="137">
                    <a:moveTo>
                      <a:pt x="190" y="30"/>
                    </a:moveTo>
                    <a:cubicBezTo>
                      <a:pt x="205" y="35"/>
                      <a:pt x="213" y="53"/>
                      <a:pt x="208" y="68"/>
                    </a:cubicBezTo>
                    <a:cubicBezTo>
                      <a:pt x="199" y="97"/>
                      <a:pt x="199" y="97"/>
                      <a:pt x="199" y="97"/>
                    </a:cubicBezTo>
                    <a:cubicBezTo>
                      <a:pt x="198" y="100"/>
                      <a:pt x="198" y="100"/>
                      <a:pt x="198" y="100"/>
                    </a:cubicBezTo>
                    <a:cubicBezTo>
                      <a:pt x="194" y="112"/>
                      <a:pt x="194" y="112"/>
                      <a:pt x="194" y="112"/>
                    </a:cubicBezTo>
                    <a:cubicBezTo>
                      <a:pt x="189" y="127"/>
                      <a:pt x="172" y="137"/>
                      <a:pt x="157" y="132"/>
                    </a:cubicBezTo>
                    <a:cubicBezTo>
                      <a:pt x="157" y="132"/>
                      <a:pt x="157" y="132"/>
                      <a:pt x="157" y="132"/>
                    </a:cubicBezTo>
                    <a:cubicBezTo>
                      <a:pt x="100" y="113"/>
                      <a:pt x="100" y="113"/>
                      <a:pt x="100" y="113"/>
                    </a:cubicBezTo>
                    <a:cubicBezTo>
                      <a:pt x="94" y="111"/>
                      <a:pt x="92" y="105"/>
                      <a:pt x="94" y="101"/>
                    </a:cubicBezTo>
                    <a:cubicBezTo>
                      <a:pt x="96" y="95"/>
                      <a:pt x="101" y="93"/>
                      <a:pt x="106" y="94"/>
                    </a:cubicBezTo>
                    <a:cubicBezTo>
                      <a:pt x="140" y="105"/>
                      <a:pt x="140" y="105"/>
                      <a:pt x="140" y="105"/>
                    </a:cubicBezTo>
                    <a:cubicBezTo>
                      <a:pt x="158" y="111"/>
                      <a:pt x="158" y="111"/>
                      <a:pt x="158" y="111"/>
                    </a:cubicBezTo>
                    <a:cubicBezTo>
                      <a:pt x="160" y="107"/>
                      <a:pt x="160" y="107"/>
                      <a:pt x="160" y="107"/>
                    </a:cubicBezTo>
                    <a:cubicBezTo>
                      <a:pt x="139" y="100"/>
                      <a:pt x="139" y="100"/>
                      <a:pt x="139" y="100"/>
                    </a:cubicBezTo>
                    <a:cubicBezTo>
                      <a:pt x="103" y="88"/>
                      <a:pt x="103" y="88"/>
                      <a:pt x="103" y="88"/>
                    </a:cubicBezTo>
                    <a:cubicBezTo>
                      <a:pt x="99" y="87"/>
                      <a:pt x="99" y="87"/>
                      <a:pt x="99" y="87"/>
                    </a:cubicBezTo>
                    <a:cubicBezTo>
                      <a:pt x="11" y="58"/>
                      <a:pt x="11" y="58"/>
                      <a:pt x="11" y="58"/>
                    </a:cubicBezTo>
                    <a:cubicBezTo>
                      <a:pt x="4" y="56"/>
                      <a:pt x="0" y="48"/>
                      <a:pt x="2" y="41"/>
                    </a:cubicBezTo>
                    <a:cubicBezTo>
                      <a:pt x="4" y="34"/>
                      <a:pt x="12" y="31"/>
                      <a:pt x="19" y="33"/>
                    </a:cubicBezTo>
                    <a:cubicBezTo>
                      <a:pt x="107" y="62"/>
                      <a:pt x="107" y="62"/>
                      <a:pt x="107" y="62"/>
                    </a:cubicBezTo>
                    <a:cubicBezTo>
                      <a:pt x="109" y="56"/>
                      <a:pt x="109" y="56"/>
                      <a:pt x="109" y="56"/>
                    </a:cubicBezTo>
                    <a:cubicBezTo>
                      <a:pt x="21" y="27"/>
                      <a:pt x="21" y="27"/>
                      <a:pt x="21" y="27"/>
                    </a:cubicBezTo>
                    <a:cubicBezTo>
                      <a:pt x="14" y="25"/>
                      <a:pt x="9" y="18"/>
                      <a:pt x="12" y="11"/>
                    </a:cubicBezTo>
                    <a:cubicBezTo>
                      <a:pt x="14" y="4"/>
                      <a:pt x="22" y="0"/>
                      <a:pt x="29" y="3"/>
                    </a:cubicBezTo>
                    <a:cubicBezTo>
                      <a:pt x="117" y="32"/>
                      <a:pt x="117" y="32"/>
                      <a:pt x="117" y="32"/>
                    </a:cubicBezTo>
                    <a:cubicBezTo>
                      <a:pt x="121" y="33"/>
                      <a:pt x="121" y="33"/>
                      <a:pt x="121" y="33"/>
                    </a:cubicBezTo>
                    <a:cubicBezTo>
                      <a:pt x="157" y="45"/>
                      <a:pt x="157" y="45"/>
                      <a:pt x="157" y="45"/>
                    </a:cubicBezTo>
                    <a:cubicBezTo>
                      <a:pt x="178" y="52"/>
                      <a:pt x="178" y="52"/>
                      <a:pt x="178" y="52"/>
                    </a:cubicBezTo>
                    <a:cubicBezTo>
                      <a:pt x="180" y="47"/>
                      <a:pt x="180" y="47"/>
                      <a:pt x="180" y="47"/>
                    </a:cubicBezTo>
                    <a:cubicBezTo>
                      <a:pt x="161" y="41"/>
                      <a:pt x="161" y="41"/>
                      <a:pt x="161" y="41"/>
                    </a:cubicBezTo>
                    <a:cubicBezTo>
                      <a:pt x="127" y="30"/>
                      <a:pt x="127" y="30"/>
                      <a:pt x="127" y="30"/>
                    </a:cubicBezTo>
                    <a:cubicBezTo>
                      <a:pt x="122" y="28"/>
                      <a:pt x="119" y="23"/>
                      <a:pt x="121" y="17"/>
                    </a:cubicBezTo>
                    <a:cubicBezTo>
                      <a:pt x="123" y="13"/>
                      <a:pt x="128" y="9"/>
                      <a:pt x="134" y="11"/>
                    </a:cubicBezTo>
                    <a:cubicBezTo>
                      <a:pt x="190" y="30"/>
                      <a:pt x="190" y="30"/>
                      <a:pt x="190" y="30"/>
                    </a:cubicBezTo>
                    <a:cubicBezTo>
                      <a:pt x="190" y="30"/>
                      <a:pt x="190" y="30"/>
                      <a:pt x="190" y="30"/>
                    </a:cubicBezTo>
                    <a:close/>
                  </a:path>
                </a:pathLst>
              </a:custGeom>
              <a:grpFill/>
              <a:ln>
                <a:noFill/>
              </a:ln>
            </p:spPr>
            <p:txBody>
              <a:bodyPr/>
              <a:lstStyle/>
              <a:p>
                <a:pPr>
                  <a:defRPr/>
                </a:pPr>
                <a:endParaRPr lang="id-ID"/>
              </a:p>
            </p:txBody>
          </p:sp>
        </p:grpSp>
        <p:grpSp>
          <p:nvGrpSpPr>
            <p:cNvPr id="48" name="Group 30"/>
            <p:cNvGrpSpPr/>
            <p:nvPr/>
          </p:nvGrpSpPr>
          <p:grpSpPr>
            <a:xfrm>
              <a:off x="774514" y="2484276"/>
              <a:ext cx="715074" cy="338191"/>
              <a:chOff x="6397626" y="2563813"/>
              <a:chExt cx="792163" cy="374650"/>
            </a:xfrm>
            <a:solidFill>
              <a:srgbClr val="EE5058"/>
            </a:solidFill>
          </p:grpSpPr>
          <p:sp>
            <p:nvSpPr>
              <p:cNvPr id="68" name="Freeform 64"/>
              <p:cNvSpPr/>
              <p:nvPr>
                <p:custDataLst>
                  <p:tags r:id="rId24"/>
                </p:custDataLst>
              </p:nvPr>
            </p:nvSpPr>
            <p:spPr bwMode="auto">
              <a:xfrm>
                <a:off x="6397626" y="2563813"/>
                <a:ext cx="155575" cy="157162"/>
              </a:xfrm>
              <a:custGeom>
                <a:avLst/>
                <a:gdLst>
                  <a:gd name="T0" fmla="*/ 18 w 49"/>
                  <a:gd name="T1" fmla="*/ 46 h 50"/>
                  <a:gd name="T2" fmla="*/ 3 w 49"/>
                  <a:gd name="T3" fmla="*/ 18 h 50"/>
                  <a:gd name="T4" fmla="*/ 31 w 49"/>
                  <a:gd name="T5" fmla="*/ 4 h 50"/>
                  <a:gd name="T6" fmla="*/ 46 w 49"/>
                  <a:gd name="T7" fmla="*/ 32 h 50"/>
                  <a:gd name="T8" fmla="*/ 18 w 49"/>
                  <a:gd name="T9" fmla="*/ 46 h 50"/>
                </a:gdLst>
                <a:ahLst/>
                <a:cxnLst>
                  <a:cxn ang="0">
                    <a:pos x="T0" y="T1"/>
                  </a:cxn>
                  <a:cxn ang="0">
                    <a:pos x="T2" y="T3"/>
                  </a:cxn>
                  <a:cxn ang="0">
                    <a:pos x="T4" y="T5"/>
                  </a:cxn>
                  <a:cxn ang="0">
                    <a:pos x="T6" y="T7"/>
                  </a:cxn>
                  <a:cxn ang="0">
                    <a:pos x="T8" y="T9"/>
                  </a:cxn>
                </a:cxnLst>
                <a:rect l="0" t="0" r="r" b="b"/>
                <a:pathLst>
                  <a:path w="49" h="50">
                    <a:moveTo>
                      <a:pt x="18" y="46"/>
                    </a:moveTo>
                    <a:cubicBezTo>
                      <a:pt x="6" y="43"/>
                      <a:pt x="0" y="30"/>
                      <a:pt x="3" y="18"/>
                    </a:cubicBezTo>
                    <a:cubicBezTo>
                      <a:pt x="7" y="6"/>
                      <a:pt x="20" y="0"/>
                      <a:pt x="31" y="4"/>
                    </a:cubicBezTo>
                    <a:cubicBezTo>
                      <a:pt x="43" y="8"/>
                      <a:pt x="49" y="20"/>
                      <a:pt x="46" y="32"/>
                    </a:cubicBezTo>
                    <a:cubicBezTo>
                      <a:pt x="42" y="44"/>
                      <a:pt x="29" y="50"/>
                      <a:pt x="18" y="46"/>
                    </a:cubicBezTo>
                    <a:close/>
                  </a:path>
                </a:pathLst>
              </a:custGeom>
              <a:grpFill/>
              <a:ln>
                <a:noFill/>
              </a:ln>
            </p:spPr>
            <p:txBody>
              <a:bodyPr/>
              <a:lstStyle/>
              <a:p>
                <a:pPr>
                  <a:defRPr/>
                </a:pPr>
                <a:endParaRPr lang="id-ID"/>
              </a:p>
            </p:txBody>
          </p:sp>
          <p:sp>
            <p:nvSpPr>
              <p:cNvPr id="69" name="Freeform 65"/>
              <p:cNvSpPr/>
              <p:nvPr>
                <p:custDataLst>
                  <p:tags r:id="rId25"/>
                </p:custDataLst>
              </p:nvPr>
            </p:nvSpPr>
            <p:spPr bwMode="auto">
              <a:xfrm>
                <a:off x="6550026" y="2576513"/>
                <a:ext cx="639763" cy="361950"/>
              </a:xfrm>
              <a:custGeom>
                <a:avLst/>
                <a:gdLst>
                  <a:gd name="T0" fmla="*/ 96 w 203"/>
                  <a:gd name="T1" fmla="*/ 1 h 115"/>
                  <a:gd name="T2" fmla="*/ 39 w 203"/>
                  <a:gd name="T3" fmla="*/ 0 h 115"/>
                  <a:gd name="T4" fmla="*/ 38 w 203"/>
                  <a:gd name="T5" fmla="*/ 1 h 115"/>
                  <a:gd name="T6" fmla="*/ 9 w 203"/>
                  <a:gd name="T7" fmla="*/ 21 h 115"/>
                  <a:gd name="T8" fmla="*/ 6 w 203"/>
                  <a:gd name="T9" fmla="*/ 29 h 115"/>
                  <a:gd name="T10" fmla="*/ 5 w 203"/>
                  <a:gd name="T11" fmla="*/ 33 h 115"/>
                  <a:gd name="T12" fmla="*/ 2 w 203"/>
                  <a:gd name="T13" fmla="*/ 41 h 115"/>
                  <a:gd name="T14" fmla="*/ 14 w 203"/>
                  <a:gd name="T15" fmla="*/ 74 h 115"/>
                  <a:gd name="T16" fmla="*/ 15 w 203"/>
                  <a:gd name="T17" fmla="*/ 76 h 115"/>
                  <a:gd name="T18" fmla="*/ 61 w 203"/>
                  <a:gd name="T19" fmla="*/ 109 h 115"/>
                  <a:gd name="T20" fmla="*/ 73 w 203"/>
                  <a:gd name="T21" fmla="*/ 107 h 115"/>
                  <a:gd name="T22" fmla="*/ 72 w 203"/>
                  <a:gd name="T23" fmla="*/ 94 h 115"/>
                  <a:gd name="T24" fmla="*/ 27 w 203"/>
                  <a:gd name="T25" fmla="*/ 63 h 115"/>
                  <a:gd name="T26" fmla="*/ 28 w 203"/>
                  <a:gd name="T27" fmla="*/ 58 h 115"/>
                  <a:gd name="T28" fmla="*/ 105 w 203"/>
                  <a:gd name="T29" fmla="*/ 114 h 115"/>
                  <a:gd name="T30" fmla="*/ 112 w 203"/>
                  <a:gd name="T31" fmla="*/ 92 h 115"/>
                  <a:gd name="T32" fmla="*/ 179 w 203"/>
                  <a:gd name="T33" fmla="*/ 113 h 115"/>
                  <a:gd name="T34" fmla="*/ 192 w 203"/>
                  <a:gd name="T35" fmla="*/ 106 h 115"/>
                  <a:gd name="T36" fmla="*/ 185 w 203"/>
                  <a:gd name="T37" fmla="*/ 94 h 115"/>
                  <a:gd name="T38" fmla="*/ 119 w 203"/>
                  <a:gd name="T39" fmla="*/ 72 h 115"/>
                  <a:gd name="T40" fmla="*/ 121 w 203"/>
                  <a:gd name="T41" fmla="*/ 64 h 115"/>
                  <a:gd name="T42" fmla="*/ 188 w 203"/>
                  <a:gd name="T43" fmla="*/ 85 h 115"/>
                  <a:gd name="T44" fmla="*/ 201 w 203"/>
                  <a:gd name="T45" fmla="*/ 79 h 115"/>
                  <a:gd name="T46" fmla="*/ 194 w 203"/>
                  <a:gd name="T47" fmla="*/ 66 h 115"/>
                  <a:gd name="T48" fmla="*/ 128 w 203"/>
                  <a:gd name="T49" fmla="*/ 44 h 115"/>
                  <a:gd name="T50" fmla="*/ 135 w 203"/>
                  <a:gd name="T51" fmla="*/ 22 h 115"/>
                  <a:gd name="T52" fmla="*/ 40 w 203"/>
                  <a:gd name="T53" fmla="*/ 22 h 115"/>
                  <a:gd name="T54" fmla="*/ 41 w 203"/>
                  <a:gd name="T55" fmla="*/ 17 h 115"/>
                  <a:gd name="T56" fmla="*/ 97 w 203"/>
                  <a:gd name="T57" fmla="*/ 19 h 115"/>
                  <a:gd name="T58" fmla="*/ 105 w 203"/>
                  <a:gd name="T59" fmla="*/ 9 h 115"/>
                  <a:gd name="T60" fmla="*/ 96 w 203"/>
                  <a:gd name="T61" fmla="*/ 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115">
                    <a:moveTo>
                      <a:pt x="96" y="1"/>
                    </a:moveTo>
                    <a:cubicBezTo>
                      <a:pt x="39" y="0"/>
                      <a:pt x="39" y="0"/>
                      <a:pt x="39" y="0"/>
                    </a:cubicBezTo>
                    <a:cubicBezTo>
                      <a:pt x="38" y="1"/>
                      <a:pt x="38" y="1"/>
                      <a:pt x="38" y="1"/>
                    </a:cubicBezTo>
                    <a:cubicBezTo>
                      <a:pt x="20" y="2"/>
                      <a:pt x="11" y="15"/>
                      <a:pt x="9" y="21"/>
                    </a:cubicBezTo>
                    <a:cubicBezTo>
                      <a:pt x="7" y="26"/>
                      <a:pt x="8" y="24"/>
                      <a:pt x="6" y="29"/>
                    </a:cubicBezTo>
                    <a:cubicBezTo>
                      <a:pt x="6" y="30"/>
                      <a:pt x="5" y="31"/>
                      <a:pt x="5" y="33"/>
                    </a:cubicBezTo>
                    <a:cubicBezTo>
                      <a:pt x="3" y="37"/>
                      <a:pt x="4" y="36"/>
                      <a:pt x="2" y="41"/>
                    </a:cubicBezTo>
                    <a:cubicBezTo>
                      <a:pt x="0" y="47"/>
                      <a:pt x="0" y="63"/>
                      <a:pt x="14" y="74"/>
                    </a:cubicBezTo>
                    <a:cubicBezTo>
                      <a:pt x="15" y="76"/>
                      <a:pt x="15" y="76"/>
                      <a:pt x="15" y="76"/>
                    </a:cubicBezTo>
                    <a:cubicBezTo>
                      <a:pt x="61" y="109"/>
                      <a:pt x="61" y="109"/>
                      <a:pt x="61" y="109"/>
                    </a:cubicBezTo>
                    <a:cubicBezTo>
                      <a:pt x="65" y="111"/>
                      <a:pt x="71" y="110"/>
                      <a:pt x="73" y="107"/>
                    </a:cubicBezTo>
                    <a:cubicBezTo>
                      <a:pt x="76" y="103"/>
                      <a:pt x="75" y="98"/>
                      <a:pt x="72" y="94"/>
                    </a:cubicBezTo>
                    <a:cubicBezTo>
                      <a:pt x="27" y="63"/>
                      <a:pt x="27" y="63"/>
                      <a:pt x="27" y="63"/>
                    </a:cubicBezTo>
                    <a:cubicBezTo>
                      <a:pt x="28" y="58"/>
                      <a:pt x="28" y="58"/>
                      <a:pt x="28" y="58"/>
                    </a:cubicBezTo>
                    <a:cubicBezTo>
                      <a:pt x="105" y="114"/>
                      <a:pt x="105" y="114"/>
                      <a:pt x="105" y="114"/>
                    </a:cubicBezTo>
                    <a:cubicBezTo>
                      <a:pt x="112" y="92"/>
                      <a:pt x="112" y="92"/>
                      <a:pt x="112" y="92"/>
                    </a:cubicBezTo>
                    <a:cubicBezTo>
                      <a:pt x="179" y="113"/>
                      <a:pt x="179" y="113"/>
                      <a:pt x="179" y="113"/>
                    </a:cubicBezTo>
                    <a:cubicBezTo>
                      <a:pt x="184" y="115"/>
                      <a:pt x="190" y="112"/>
                      <a:pt x="192" y="106"/>
                    </a:cubicBezTo>
                    <a:cubicBezTo>
                      <a:pt x="194" y="100"/>
                      <a:pt x="191" y="95"/>
                      <a:pt x="185" y="94"/>
                    </a:cubicBezTo>
                    <a:cubicBezTo>
                      <a:pt x="119" y="72"/>
                      <a:pt x="119" y="72"/>
                      <a:pt x="119" y="72"/>
                    </a:cubicBezTo>
                    <a:cubicBezTo>
                      <a:pt x="121" y="64"/>
                      <a:pt x="121" y="64"/>
                      <a:pt x="121" y="64"/>
                    </a:cubicBezTo>
                    <a:cubicBezTo>
                      <a:pt x="188" y="85"/>
                      <a:pt x="188" y="85"/>
                      <a:pt x="188" y="85"/>
                    </a:cubicBezTo>
                    <a:cubicBezTo>
                      <a:pt x="193" y="87"/>
                      <a:pt x="199" y="85"/>
                      <a:pt x="201" y="79"/>
                    </a:cubicBezTo>
                    <a:cubicBezTo>
                      <a:pt x="203" y="74"/>
                      <a:pt x="200" y="68"/>
                      <a:pt x="194" y="66"/>
                    </a:cubicBezTo>
                    <a:cubicBezTo>
                      <a:pt x="128" y="44"/>
                      <a:pt x="128" y="44"/>
                      <a:pt x="128" y="44"/>
                    </a:cubicBezTo>
                    <a:cubicBezTo>
                      <a:pt x="135" y="22"/>
                      <a:pt x="135" y="22"/>
                      <a:pt x="135" y="22"/>
                    </a:cubicBezTo>
                    <a:cubicBezTo>
                      <a:pt x="40" y="22"/>
                      <a:pt x="40" y="22"/>
                      <a:pt x="40" y="22"/>
                    </a:cubicBezTo>
                    <a:cubicBezTo>
                      <a:pt x="41" y="17"/>
                      <a:pt x="41" y="17"/>
                      <a:pt x="41" y="17"/>
                    </a:cubicBezTo>
                    <a:cubicBezTo>
                      <a:pt x="97" y="19"/>
                      <a:pt x="97" y="19"/>
                      <a:pt x="97" y="19"/>
                    </a:cubicBezTo>
                    <a:cubicBezTo>
                      <a:pt x="101" y="18"/>
                      <a:pt x="105" y="14"/>
                      <a:pt x="105" y="9"/>
                    </a:cubicBezTo>
                    <a:cubicBezTo>
                      <a:pt x="105" y="5"/>
                      <a:pt x="101" y="1"/>
                      <a:pt x="96" y="1"/>
                    </a:cubicBezTo>
                    <a:close/>
                  </a:path>
                </a:pathLst>
              </a:custGeom>
              <a:grpFill/>
              <a:ln>
                <a:noFill/>
              </a:ln>
            </p:spPr>
            <p:txBody>
              <a:bodyPr/>
              <a:lstStyle/>
              <a:p>
                <a:pPr>
                  <a:defRPr/>
                </a:pPr>
                <a:endParaRPr lang="id-ID"/>
              </a:p>
            </p:txBody>
          </p:sp>
        </p:grpSp>
        <p:grpSp>
          <p:nvGrpSpPr>
            <p:cNvPr id="49" name="Group 31"/>
            <p:cNvGrpSpPr/>
            <p:nvPr/>
          </p:nvGrpSpPr>
          <p:grpSpPr>
            <a:xfrm>
              <a:off x="4375676" y="4221088"/>
              <a:ext cx="677816" cy="467162"/>
              <a:chOff x="10387013" y="4487863"/>
              <a:chExt cx="750888" cy="517525"/>
            </a:xfrm>
            <a:solidFill>
              <a:srgbClr val="5EA9CA"/>
            </a:solidFill>
          </p:grpSpPr>
          <p:sp>
            <p:nvSpPr>
              <p:cNvPr id="66" name="Freeform 66"/>
              <p:cNvSpPr/>
              <p:nvPr>
                <p:custDataLst>
                  <p:tags r:id="rId22"/>
                </p:custDataLst>
              </p:nvPr>
            </p:nvSpPr>
            <p:spPr bwMode="auto">
              <a:xfrm>
                <a:off x="10977563" y="4840288"/>
                <a:ext cx="160338" cy="165100"/>
              </a:xfrm>
              <a:custGeom>
                <a:avLst/>
                <a:gdLst>
                  <a:gd name="T0" fmla="*/ 14 w 51"/>
                  <a:gd name="T1" fmla="*/ 46 h 52"/>
                  <a:gd name="T2" fmla="*/ 45 w 51"/>
                  <a:gd name="T3" fmla="*/ 37 h 52"/>
                  <a:gd name="T4" fmla="*/ 37 w 51"/>
                  <a:gd name="T5" fmla="*/ 6 h 52"/>
                  <a:gd name="T6" fmla="*/ 6 w 51"/>
                  <a:gd name="T7" fmla="*/ 15 h 52"/>
                  <a:gd name="T8" fmla="*/ 14 w 51"/>
                  <a:gd name="T9" fmla="*/ 46 h 52"/>
                </a:gdLst>
                <a:ahLst/>
                <a:cxnLst>
                  <a:cxn ang="0">
                    <a:pos x="T0" y="T1"/>
                  </a:cxn>
                  <a:cxn ang="0">
                    <a:pos x="T2" y="T3"/>
                  </a:cxn>
                  <a:cxn ang="0">
                    <a:pos x="T4" y="T5"/>
                  </a:cxn>
                  <a:cxn ang="0">
                    <a:pos x="T6" y="T7"/>
                  </a:cxn>
                  <a:cxn ang="0">
                    <a:pos x="T8" y="T9"/>
                  </a:cxn>
                </a:cxnLst>
                <a:rect l="0" t="0" r="r" b="b"/>
                <a:pathLst>
                  <a:path w="51" h="52">
                    <a:moveTo>
                      <a:pt x="14" y="46"/>
                    </a:moveTo>
                    <a:cubicBezTo>
                      <a:pt x="25" y="52"/>
                      <a:pt x="39" y="48"/>
                      <a:pt x="45" y="37"/>
                    </a:cubicBezTo>
                    <a:cubicBezTo>
                      <a:pt x="51" y="26"/>
                      <a:pt x="48" y="13"/>
                      <a:pt x="37" y="6"/>
                    </a:cubicBezTo>
                    <a:cubicBezTo>
                      <a:pt x="26" y="0"/>
                      <a:pt x="12" y="4"/>
                      <a:pt x="6" y="15"/>
                    </a:cubicBezTo>
                    <a:cubicBezTo>
                      <a:pt x="0" y="26"/>
                      <a:pt x="3" y="40"/>
                      <a:pt x="14" y="46"/>
                    </a:cubicBezTo>
                    <a:close/>
                  </a:path>
                </a:pathLst>
              </a:custGeom>
              <a:grpFill/>
              <a:ln>
                <a:noFill/>
              </a:ln>
            </p:spPr>
            <p:txBody>
              <a:bodyPr/>
              <a:lstStyle/>
              <a:p>
                <a:pPr>
                  <a:defRPr/>
                </a:pPr>
                <a:endParaRPr lang="id-ID"/>
              </a:p>
            </p:txBody>
          </p:sp>
          <p:sp>
            <p:nvSpPr>
              <p:cNvPr id="67" name="Freeform 67"/>
              <p:cNvSpPr/>
              <p:nvPr>
                <p:custDataLst>
                  <p:tags r:id="rId23"/>
                </p:custDataLst>
              </p:nvPr>
            </p:nvSpPr>
            <p:spPr bwMode="auto">
              <a:xfrm>
                <a:off x="10387013" y="4487863"/>
                <a:ext cx="657225" cy="517525"/>
              </a:xfrm>
              <a:custGeom>
                <a:avLst/>
                <a:gdLst>
                  <a:gd name="T0" fmla="*/ 190 w 208"/>
                  <a:gd name="T1" fmla="*/ 63 h 164"/>
                  <a:gd name="T2" fmla="*/ 200 w 208"/>
                  <a:gd name="T3" fmla="*/ 105 h 164"/>
                  <a:gd name="T4" fmla="*/ 185 w 208"/>
                  <a:gd name="T5" fmla="*/ 131 h 164"/>
                  <a:gd name="T6" fmla="*/ 184 w 208"/>
                  <a:gd name="T7" fmla="*/ 134 h 164"/>
                  <a:gd name="T8" fmla="*/ 178 w 208"/>
                  <a:gd name="T9" fmla="*/ 144 h 164"/>
                  <a:gd name="T10" fmla="*/ 137 w 208"/>
                  <a:gd name="T11" fmla="*/ 156 h 164"/>
                  <a:gd name="T12" fmla="*/ 137 w 208"/>
                  <a:gd name="T13" fmla="*/ 156 h 164"/>
                  <a:gd name="T14" fmla="*/ 85 w 208"/>
                  <a:gd name="T15" fmla="*/ 127 h 164"/>
                  <a:gd name="T16" fmla="*/ 82 w 208"/>
                  <a:gd name="T17" fmla="*/ 113 h 164"/>
                  <a:gd name="T18" fmla="*/ 95 w 208"/>
                  <a:gd name="T19" fmla="*/ 110 h 164"/>
                  <a:gd name="T20" fmla="*/ 126 w 208"/>
                  <a:gd name="T21" fmla="*/ 127 h 164"/>
                  <a:gd name="T22" fmla="*/ 142 w 208"/>
                  <a:gd name="T23" fmla="*/ 137 h 164"/>
                  <a:gd name="T24" fmla="*/ 145 w 208"/>
                  <a:gd name="T25" fmla="*/ 133 h 164"/>
                  <a:gd name="T26" fmla="*/ 126 w 208"/>
                  <a:gd name="T27" fmla="*/ 122 h 164"/>
                  <a:gd name="T28" fmla="*/ 93 w 208"/>
                  <a:gd name="T29" fmla="*/ 103 h 164"/>
                  <a:gd name="T30" fmla="*/ 89 w 208"/>
                  <a:gd name="T31" fmla="*/ 100 h 164"/>
                  <a:gd name="T32" fmla="*/ 9 w 208"/>
                  <a:gd name="T33" fmla="*/ 54 h 164"/>
                  <a:gd name="T34" fmla="*/ 4 w 208"/>
                  <a:gd name="T35" fmla="*/ 36 h 164"/>
                  <a:gd name="T36" fmla="*/ 22 w 208"/>
                  <a:gd name="T37" fmla="*/ 32 h 164"/>
                  <a:gd name="T38" fmla="*/ 102 w 208"/>
                  <a:gd name="T39" fmla="*/ 78 h 164"/>
                  <a:gd name="T40" fmla="*/ 105 w 208"/>
                  <a:gd name="T41" fmla="*/ 73 h 164"/>
                  <a:gd name="T42" fmla="*/ 25 w 208"/>
                  <a:gd name="T43" fmla="*/ 26 h 164"/>
                  <a:gd name="T44" fmla="*/ 19 w 208"/>
                  <a:gd name="T45" fmla="*/ 9 h 164"/>
                  <a:gd name="T46" fmla="*/ 38 w 208"/>
                  <a:gd name="T47" fmla="*/ 4 h 164"/>
                  <a:gd name="T48" fmla="*/ 118 w 208"/>
                  <a:gd name="T49" fmla="*/ 50 h 164"/>
                  <a:gd name="T50" fmla="*/ 122 w 208"/>
                  <a:gd name="T51" fmla="*/ 53 h 164"/>
                  <a:gd name="T52" fmla="*/ 155 w 208"/>
                  <a:gd name="T53" fmla="*/ 71 h 164"/>
                  <a:gd name="T54" fmla="*/ 174 w 208"/>
                  <a:gd name="T55" fmla="*/ 82 h 164"/>
                  <a:gd name="T56" fmla="*/ 176 w 208"/>
                  <a:gd name="T57" fmla="*/ 78 h 164"/>
                  <a:gd name="T58" fmla="*/ 159 w 208"/>
                  <a:gd name="T59" fmla="*/ 68 h 164"/>
                  <a:gd name="T60" fmla="*/ 129 w 208"/>
                  <a:gd name="T61" fmla="*/ 51 h 164"/>
                  <a:gd name="T62" fmla="*/ 125 w 208"/>
                  <a:gd name="T63" fmla="*/ 37 h 164"/>
                  <a:gd name="T64" fmla="*/ 139 w 208"/>
                  <a:gd name="T65" fmla="*/ 34 h 164"/>
                  <a:gd name="T66" fmla="*/ 190 w 208"/>
                  <a:gd name="T67" fmla="*/ 63 h 164"/>
                  <a:gd name="T68" fmla="*/ 190 w 208"/>
                  <a:gd name="T69" fmla="*/ 6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164">
                    <a:moveTo>
                      <a:pt x="190" y="63"/>
                    </a:moveTo>
                    <a:cubicBezTo>
                      <a:pt x="204" y="71"/>
                      <a:pt x="208" y="91"/>
                      <a:pt x="200" y="105"/>
                    </a:cubicBezTo>
                    <a:cubicBezTo>
                      <a:pt x="185" y="131"/>
                      <a:pt x="185" y="131"/>
                      <a:pt x="185" y="131"/>
                    </a:cubicBezTo>
                    <a:cubicBezTo>
                      <a:pt x="184" y="134"/>
                      <a:pt x="184" y="134"/>
                      <a:pt x="184" y="134"/>
                    </a:cubicBezTo>
                    <a:cubicBezTo>
                      <a:pt x="178" y="144"/>
                      <a:pt x="178" y="144"/>
                      <a:pt x="178" y="144"/>
                    </a:cubicBezTo>
                    <a:cubicBezTo>
                      <a:pt x="170" y="158"/>
                      <a:pt x="151" y="164"/>
                      <a:pt x="137" y="156"/>
                    </a:cubicBezTo>
                    <a:cubicBezTo>
                      <a:pt x="137" y="156"/>
                      <a:pt x="137" y="156"/>
                      <a:pt x="137" y="156"/>
                    </a:cubicBezTo>
                    <a:cubicBezTo>
                      <a:pt x="85" y="127"/>
                      <a:pt x="85" y="127"/>
                      <a:pt x="85" y="127"/>
                    </a:cubicBezTo>
                    <a:cubicBezTo>
                      <a:pt x="80" y="124"/>
                      <a:pt x="79" y="118"/>
                      <a:pt x="82" y="113"/>
                    </a:cubicBezTo>
                    <a:cubicBezTo>
                      <a:pt x="85" y="108"/>
                      <a:pt x="90" y="107"/>
                      <a:pt x="95" y="110"/>
                    </a:cubicBezTo>
                    <a:cubicBezTo>
                      <a:pt x="126" y="127"/>
                      <a:pt x="126" y="127"/>
                      <a:pt x="126" y="127"/>
                    </a:cubicBezTo>
                    <a:cubicBezTo>
                      <a:pt x="142" y="137"/>
                      <a:pt x="142" y="137"/>
                      <a:pt x="142" y="137"/>
                    </a:cubicBezTo>
                    <a:cubicBezTo>
                      <a:pt x="145" y="133"/>
                      <a:pt x="145" y="133"/>
                      <a:pt x="145" y="133"/>
                    </a:cubicBezTo>
                    <a:cubicBezTo>
                      <a:pt x="126" y="122"/>
                      <a:pt x="126" y="122"/>
                      <a:pt x="126" y="122"/>
                    </a:cubicBezTo>
                    <a:cubicBezTo>
                      <a:pt x="93" y="103"/>
                      <a:pt x="93" y="103"/>
                      <a:pt x="93" y="103"/>
                    </a:cubicBezTo>
                    <a:cubicBezTo>
                      <a:pt x="89" y="100"/>
                      <a:pt x="89" y="100"/>
                      <a:pt x="89" y="100"/>
                    </a:cubicBezTo>
                    <a:cubicBezTo>
                      <a:pt x="9" y="54"/>
                      <a:pt x="9" y="54"/>
                      <a:pt x="9" y="54"/>
                    </a:cubicBezTo>
                    <a:cubicBezTo>
                      <a:pt x="2" y="51"/>
                      <a:pt x="0" y="42"/>
                      <a:pt x="4" y="36"/>
                    </a:cubicBezTo>
                    <a:cubicBezTo>
                      <a:pt x="8" y="29"/>
                      <a:pt x="15" y="28"/>
                      <a:pt x="22" y="32"/>
                    </a:cubicBezTo>
                    <a:cubicBezTo>
                      <a:pt x="102" y="78"/>
                      <a:pt x="102" y="78"/>
                      <a:pt x="102" y="78"/>
                    </a:cubicBezTo>
                    <a:cubicBezTo>
                      <a:pt x="105" y="73"/>
                      <a:pt x="105" y="73"/>
                      <a:pt x="105" y="73"/>
                    </a:cubicBezTo>
                    <a:cubicBezTo>
                      <a:pt x="25" y="26"/>
                      <a:pt x="25" y="26"/>
                      <a:pt x="25" y="26"/>
                    </a:cubicBezTo>
                    <a:cubicBezTo>
                      <a:pt x="19" y="23"/>
                      <a:pt x="16" y="15"/>
                      <a:pt x="19" y="9"/>
                    </a:cubicBezTo>
                    <a:cubicBezTo>
                      <a:pt x="23" y="3"/>
                      <a:pt x="31" y="0"/>
                      <a:pt x="38" y="4"/>
                    </a:cubicBezTo>
                    <a:cubicBezTo>
                      <a:pt x="118" y="50"/>
                      <a:pt x="118" y="50"/>
                      <a:pt x="118" y="50"/>
                    </a:cubicBezTo>
                    <a:cubicBezTo>
                      <a:pt x="122" y="53"/>
                      <a:pt x="122" y="53"/>
                      <a:pt x="122" y="53"/>
                    </a:cubicBezTo>
                    <a:cubicBezTo>
                      <a:pt x="155" y="71"/>
                      <a:pt x="155" y="71"/>
                      <a:pt x="155" y="71"/>
                    </a:cubicBezTo>
                    <a:cubicBezTo>
                      <a:pt x="174" y="82"/>
                      <a:pt x="174" y="82"/>
                      <a:pt x="174" y="82"/>
                    </a:cubicBezTo>
                    <a:cubicBezTo>
                      <a:pt x="176" y="78"/>
                      <a:pt x="176" y="78"/>
                      <a:pt x="176" y="78"/>
                    </a:cubicBezTo>
                    <a:cubicBezTo>
                      <a:pt x="159" y="68"/>
                      <a:pt x="159" y="68"/>
                      <a:pt x="159" y="68"/>
                    </a:cubicBezTo>
                    <a:cubicBezTo>
                      <a:pt x="129" y="51"/>
                      <a:pt x="129" y="51"/>
                      <a:pt x="129" y="51"/>
                    </a:cubicBezTo>
                    <a:cubicBezTo>
                      <a:pt x="124" y="48"/>
                      <a:pt x="122" y="43"/>
                      <a:pt x="125" y="37"/>
                    </a:cubicBezTo>
                    <a:cubicBezTo>
                      <a:pt x="128" y="33"/>
                      <a:pt x="133" y="31"/>
                      <a:pt x="139" y="34"/>
                    </a:cubicBezTo>
                    <a:cubicBezTo>
                      <a:pt x="190" y="63"/>
                      <a:pt x="190" y="63"/>
                      <a:pt x="190" y="63"/>
                    </a:cubicBezTo>
                    <a:cubicBezTo>
                      <a:pt x="190" y="63"/>
                      <a:pt x="190" y="63"/>
                      <a:pt x="190" y="63"/>
                    </a:cubicBezTo>
                    <a:close/>
                  </a:path>
                </a:pathLst>
              </a:custGeom>
              <a:grpFill/>
              <a:ln>
                <a:noFill/>
              </a:ln>
            </p:spPr>
            <p:txBody>
              <a:bodyPr/>
              <a:lstStyle/>
              <a:p>
                <a:pPr>
                  <a:defRPr/>
                </a:pPr>
                <a:endParaRPr lang="id-ID"/>
              </a:p>
            </p:txBody>
          </p:sp>
        </p:grpSp>
        <p:grpSp>
          <p:nvGrpSpPr>
            <p:cNvPr id="50" name="Group 32"/>
            <p:cNvGrpSpPr/>
            <p:nvPr/>
          </p:nvGrpSpPr>
          <p:grpSpPr>
            <a:xfrm>
              <a:off x="969404" y="2110259"/>
              <a:ext cx="663485" cy="472894"/>
              <a:chOff x="6613526" y="2149475"/>
              <a:chExt cx="735012" cy="523875"/>
            </a:xfrm>
            <a:solidFill>
              <a:srgbClr val="EE5058"/>
            </a:solidFill>
          </p:grpSpPr>
          <p:sp>
            <p:nvSpPr>
              <p:cNvPr id="64" name="Freeform 68"/>
              <p:cNvSpPr/>
              <p:nvPr>
                <p:custDataLst>
                  <p:tags r:id="rId20"/>
                </p:custDataLst>
              </p:nvPr>
            </p:nvSpPr>
            <p:spPr bwMode="auto">
              <a:xfrm>
                <a:off x="6613526" y="2149475"/>
                <a:ext cx="157163" cy="161925"/>
              </a:xfrm>
              <a:custGeom>
                <a:avLst/>
                <a:gdLst>
                  <a:gd name="T0" fmla="*/ 13 w 50"/>
                  <a:gd name="T1" fmla="*/ 45 h 51"/>
                  <a:gd name="T2" fmla="*/ 6 w 50"/>
                  <a:gd name="T3" fmla="*/ 14 h 51"/>
                  <a:gd name="T4" fmla="*/ 37 w 50"/>
                  <a:gd name="T5" fmla="*/ 7 h 51"/>
                  <a:gd name="T6" fmla="*/ 44 w 50"/>
                  <a:gd name="T7" fmla="*/ 37 h 51"/>
                  <a:gd name="T8" fmla="*/ 13 w 50"/>
                  <a:gd name="T9" fmla="*/ 45 h 51"/>
                </a:gdLst>
                <a:ahLst/>
                <a:cxnLst>
                  <a:cxn ang="0">
                    <a:pos x="T0" y="T1"/>
                  </a:cxn>
                  <a:cxn ang="0">
                    <a:pos x="T2" y="T3"/>
                  </a:cxn>
                  <a:cxn ang="0">
                    <a:pos x="T4" y="T5"/>
                  </a:cxn>
                  <a:cxn ang="0">
                    <a:pos x="T6" y="T7"/>
                  </a:cxn>
                  <a:cxn ang="0">
                    <a:pos x="T8" y="T9"/>
                  </a:cxn>
                </a:cxnLst>
                <a:rect l="0" t="0" r="r" b="b"/>
                <a:pathLst>
                  <a:path w="50" h="51">
                    <a:moveTo>
                      <a:pt x="13" y="45"/>
                    </a:moveTo>
                    <a:cubicBezTo>
                      <a:pt x="3" y="38"/>
                      <a:pt x="0" y="25"/>
                      <a:pt x="6" y="14"/>
                    </a:cubicBezTo>
                    <a:cubicBezTo>
                      <a:pt x="13" y="3"/>
                      <a:pt x="26" y="0"/>
                      <a:pt x="37" y="7"/>
                    </a:cubicBezTo>
                    <a:cubicBezTo>
                      <a:pt x="47" y="13"/>
                      <a:pt x="50" y="27"/>
                      <a:pt x="44" y="37"/>
                    </a:cubicBezTo>
                    <a:cubicBezTo>
                      <a:pt x="37" y="48"/>
                      <a:pt x="24" y="51"/>
                      <a:pt x="13" y="45"/>
                    </a:cubicBezTo>
                    <a:close/>
                  </a:path>
                </a:pathLst>
              </a:custGeom>
              <a:grpFill/>
              <a:ln>
                <a:noFill/>
              </a:ln>
            </p:spPr>
            <p:txBody>
              <a:bodyPr/>
              <a:lstStyle/>
              <a:p>
                <a:pPr>
                  <a:defRPr/>
                </a:pPr>
                <a:endParaRPr lang="id-ID"/>
              </a:p>
            </p:txBody>
          </p:sp>
          <p:sp>
            <p:nvSpPr>
              <p:cNvPr id="65" name="Freeform 69"/>
              <p:cNvSpPr/>
              <p:nvPr>
                <p:custDataLst>
                  <p:tags r:id="rId21"/>
                </p:custDataLst>
              </p:nvPr>
            </p:nvSpPr>
            <p:spPr bwMode="auto">
              <a:xfrm>
                <a:off x="6732588" y="2203450"/>
                <a:ext cx="615950" cy="469900"/>
              </a:xfrm>
              <a:custGeom>
                <a:avLst/>
                <a:gdLst>
                  <a:gd name="T0" fmla="*/ 108 w 195"/>
                  <a:gd name="T1" fmla="*/ 17 h 149"/>
                  <a:gd name="T2" fmla="*/ 53 w 195"/>
                  <a:gd name="T3" fmla="*/ 3 h 149"/>
                  <a:gd name="T4" fmla="*/ 52 w 195"/>
                  <a:gd name="T5" fmla="*/ 4 h 149"/>
                  <a:gd name="T6" fmla="*/ 18 w 195"/>
                  <a:gd name="T7" fmla="*/ 16 h 149"/>
                  <a:gd name="T8" fmla="*/ 14 w 195"/>
                  <a:gd name="T9" fmla="*/ 23 h 149"/>
                  <a:gd name="T10" fmla="*/ 12 w 195"/>
                  <a:gd name="T11" fmla="*/ 27 h 149"/>
                  <a:gd name="T12" fmla="*/ 8 w 195"/>
                  <a:gd name="T13" fmla="*/ 34 h 149"/>
                  <a:gd name="T14" fmla="*/ 11 w 195"/>
                  <a:gd name="T15" fmla="*/ 69 h 149"/>
                  <a:gd name="T16" fmla="*/ 12 w 195"/>
                  <a:gd name="T17" fmla="*/ 71 h 149"/>
                  <a:gd name="T18" fmla="*/ 49 w 195"/>
                  <a:gd name="T19" fmla="*/ 114 h 149"/>
                  <a:gd name="T20" fmla="*/ 61 w 195"/>
                  <a:gd name="T21" fmla="*/ 115 h 149"/>
                  <a:gd name="T22" fmla="*/ 63 w 195"/>
                  <a:gd name="T23" fmla="*/ 102 h 149"/>
                  <a:gd name="T24" fmla="*/ 26 w 195"/>
                  <a:gd name="T25" fmla="*/ 61 h 149"/>
                  <a:gd name="T26" fmla="*/ 29 w 195"/>
                  <a:gd name="T27" fmla="*/ 57 h 149"/>
                  <a:gd name="T28" fmla="*/ 90 w 195"/>
                  <a:gd name="T29" fmla="*/ 129 h 149"/>
                  <a:gd name="T30" fmla="*/ 102 w 195"/>
                  <a:gd name="T31" fmla="*/ 109 h 149"/>
                  <a:gd name="T32" fmla="*/ 162 w 195"/>
                  <a:gd name="T33" fmla="*/ 146 h 149"/>
                  <a:gd name="T34" fmla="*/ 177 w 195"/>
                  <a:gd name="T35" fmla="*/ 142 h 149"/>
                  <a:gd name="T36" fmla="*/ 173 w 195"/>
                  <a:gd name="T37" fmla="*/ 128 h 149"/>
                  <a:gd name="T38" fmla="*/ 113 w 195"/>
                  <a:gd name="T39" fmla="*/ 92 h 149"/>
                  <a:gd name="T40" fmla="*/ 118 w 195"/>
                  <a:gd name="T41" fmla="*/ 84 h 149"/>
                  <a:gd name="T42" fmla="*/ 177 w 195"/>
                  <a:gd name="T43" fmla="*/ 121 h 149"/>
                  <a:gd name="T44" fmla="*/ 192 w 195"/>
                  <a:gd name="T45" fmla="*/ 118 h 149"/>
                  <a:gd name="T46" fmla="*/ 188 w 195"/>
                  <a:gd name="T47" fmla="*/ 103 h 149"/>
                  <a:gd name="T48" fmla="*/ 129 w 195"/>
                  <a:gd name="T49" fmla="*/ 67 h 149"/>
                  <a:gd name="T50" fmla="*/ 141 w 195"/>
                  <a:gd name="T51" fmla="*/ 47 h 149"/>
                  <a:gd name="T52" fmla="*/ 49 w 195"/>
                  <a:gd name="T53" fmla="*/ 25 h 149"/>
                  <a:gd name="T54" fmla="*/ 51 w 195"/>
                  <a:gd name="T55" fmla="*/ 20 h 149"/>
                  <a:gd name="T56" fmla="*/ 105 w 195"/>
                  <a:gd name="T57" fmla="*/ 35 h 149"/>
                  <a:gd name="T58" fmla="*/ 115 w 195"/>
                  <a:gd name="T59" fmla="*/ 27 h 149"/>
                  <a:gd name="T60" fmla="*/ 108 w 195"/>
                  <a:gd name="T61" fmla="*/ 1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5" h="149">
                    <a:moveTo>
                      <a:pt x="108" y="17"/>
                    </a:moveTo>
                    <a:cubicBezTo>
                      <a:pt x="53" y="3"/>
                      <a:pt x="53" y="3"/>
                      <a:pt x="53" y="3"/>
                    </a:cubicBezTo>
                    <a:cubicBezTo>
                      <a:pt x="52" y="4"/>
                      <a:pt x="52" y="4"/>
                      <a:pt x="52" y="4"/>
                    </a:cubicBezTo>
                    <a:cubicBezTo>
                      <a:pt x="34" y="0"/>
                      <a:pt x="22" y="11"/>
                      <a:pt x="18" y="16"/>
                    </a:cubicBezTo>
                    <a:cubicBezTo>
                      <a:pt x="16" y="20"/>
                      <a:pt x="17" y="19"/>
                      <a:pt x="14" y="23"/>
                    </a:cubicBezTo>
                    <a:cubicBezTo>
                      <a:pt x="13" y="24"/>
                      <a:pt x="13" y="26"/>
                      <a:pt x="12" y="27"/>
                    </a:cubicBezTo>
                    <a:cubicBezTo>
                      <a:pt x="10" y="31"/>
                      <a:pt x="10" y="30"/>
                      <a:pt x="8" y="34"/>
                    </a:cubicBezTo>
                    <a:cubicBezTo>
                      <a:pt x="4" y="39"/>
                      <a:pt x="0" y="55"/>
                      <a:pt x="11" y="69"/>
                    </a:cubicBezTo>
                    <a:cubicBezTo>
                      <a:pt x="12" y="71"/>
                      <a:pt x="12" y="71"/>
                      <a:pt x="12" y="71"/>
                    </a:cubicBezTo>
                    <a:cubicBezTo>
                      <a:pt x="49" y="114"/>
                      <a:pt x="49" y="114"/>
                      <a:pt x="49" y="114"/>
                    </a:cubicBezTo>
                    <a:cubicBezTo>
                      <a:pt x="52" y="117"/>
                      <a:pt x="58" y="118"/>
                      <a:pt x="61" y="115"/>
                    </a:cubicBezTo>
                    <a:cubicBezTo>
                      <a:pt x="64" y="112"/>
                      <a:pt x="65" y="106"/>
                      <a:pt x="63" y="102"/>
                    </a:cubicBezTo>
                    <a:cubicBezTo>
                      <a:pt x="26" y="61"/>
                      <a:pt x="26" y="61"/>
                      <a:pt x="26" y="61"/>
                    </a:cubicBezTo>
                    <a:cubicBezTo>
                      <a:pt x="29" y="57"/>
                      <a:pt x="29" y="57"/>
                      <a:pt x="29" y="57"/>
                    </a:cubicBezTo>
                    <a:cubicBezTo>
                      <a:pt x="90" y="129"/>
                      <a:pt x="90" y="129"/>
                      <a:pt x="90" y="129"/>
                    </a:cubicBezTo>
                    <a:cubicBezTo>
                      <a:pt x="102" y="109"/>
                      <a:pt x="102" y="109"/>
                      <a:pt x="102" y="109"/>
                    </a:cubicBezTo>
                    <a:cubicBezTo>
                      <a:pt x="162" y="146"/>
                      <a:pt x="162" y="146"/>
                      <a:pt x="162" y="146"/>
                    </a:cubicBezTo>
                    <a:cubicBezTo>
                      <a:pt x="167" y="149"/>
                      <a:pt x="174" y="147"/>
                      <a:pt x="177" y="142"/>
                    </a:cubicBezTo>
                    <a:cubicBezTo>
                      <a:pt x="180" y="137"/>
                      <a:pt x="178" y="131"/>
                      <a:pt x="173" y="128"/>
                    </a:cubicBezTo>
                    <a:cubicBezTo>
                      <a:pt x="113" y="92"/>
                      <a:pt x="113" y="92"/>
                      <a:pt x="113" y="92"/>
                    </a:cubicBezTo>
                    <a:cubicBezTo>
                      <a:pt x="118" y="84"/>
                      <a:pt x="118" y="84"/>
                      <a:pt x="118" y="84"/>
                    </a:cubicBezTo>
                    <a:cubicBezTo>
                      <a:pt x="177" y="121"/>
                      <a:pt x="177" y="121"/>
                      <a:pt x="177" y="121"/>
                    </a:cubicBezTo>
                    <a:cubicBezTo>
                      <a:pt x="182" y="124"/>
                      <a:pt x="188" y="124"/>
                      <a:pt x="192" y="118"/>
                    </a:cubicBezTo>
                    <a:cubicBezTo>
                      <a:pt x="195" y="113"/>
                      <a:pt x="193" y="106"/>
                      <a:pt x="188" y="103"/>
                    </a:cubicBezTo>
                    <a:cubicBezTo>
                      <a:pt x="129" y="67"/>
                      <a:pt x="129" y="67"/>
                      <a:pt x="129" y="67"/>
                    </a:cubicBezTo>
                    <a:cubicBezTo>
                      <a:pt x="141" y="47"/>
                      <a:pt x="141" y="47"/>
                      <a:pt x="141" y="47"/>
                    </a:cubicBezTo>
                    <a:cubicBezTo>
                      <a:pt x="49" y="25"/>
                      <a:pt x="49" y="25"/>
                      <a:pt x="49" y="25"/>
                    </a:cubicBezTo>
                    <a:cubicBezTo>
                      <a:pt x="51" y="20"/>
                      <a:pt x="51" y="20"/>
                      <a:pt x="51" y="20"/>
                    </a:cubicBezTo>
                    <a:cubicBezTo>
                      <a:pt x="105" y="35"/>
                      <a:pt x="105" y="35"/>
                      <a:pt x="105" y="35"/>
                    </a:cubicBezTo>
                    <a:cubicBezTo>
                      <a:pt x="109" y="35"/>
                      <a:pt x="114" y="32"/>
                      <a:pt x="115" y="27"/>
                    </a:cubicBezTo>
                    <a:cubicBezTo>
                      <a:pt x="116" y="23"/>
                      <a:pt x="113" y="18"/>
                      <a:pt x="108" y="17"/>
                    </a:cubicBezTo>
                    <a:close/>
                  </a:path>
                </a:pathLst>
              </a:custGeom>
              <a:grpFill/>
              <a:ln>
                <a:noFill/>
              </a:ln>
            </p:spPr>
            <p:txBody>
              <a:bodyPr/>
              <a:lstStyle/>
              <a:p>
                <a:pPr>
                  <a:defRPr/>
                </a:pPr>
                <a:endParaRPr lang="id-ID"/>
              </a:p>
            </p:txBody>
          </p:sp>
        </p:grpSp>
        <p:grpSp>
          <p:nvGrpSpPr>
            <p:cNvPr id="51" name="Group 33"/>
            <p:cNvGrpSpPr/>
            <p:nvPr/>
          </p:nvGrpSpPr>
          <p:grpSpPr>
            <a:xfrm>
              <a:off x="4190818" y="4468999"/>
              <a:ext cx="617629" cy="548844"/>
              <a:chOff x="10182226" y="4762500"/>
              <a:chExt cx="684213" cy="608012"/>
            </a:xfrm>
            <a:solidFill>
              <a:srgbClr val="5EA9CA"/>
            </a:solidFill>
          </p:grpSpPr>
          <p:sp>
            <p:nvSpPr>
              <p:cNvPr id="62" name="Freeform 70"/>
              <p:cNvSpPr/>
              <p:nvPr>
                <p:custDataLst>
                  <p:tags r:id="rId18"/>
                </p:custDataLst>
              </p:nvPr>
            </p:nvSpPr>
            <p:spPr bwMode="auto">
              <a:xfrm>
                <a:off x="10709276" y="5213350"/>
                <a:ext cx="157163" cy="157162"/>
              </a:xfrm>
              <a:custGeom>
                <a:avLst/>
                <a:gdLst>
                  <a:gd name="T0" fmla="*/ 10 w 50"/>
                  <a:gd name="T1" fmla="*/ 42 h 50"/>
                  <a:gd name="T2" fmla="*/ 42 w 50"/>
                  <a:gd name="T3" fmla="*/ 40 h 50"/>
                  <a:gd name="T4" fmla="*/ 40 w 50"/>
                  <a:gd name="T5" fmla="*/ 8 h 50"/>
                  <a:gd name="T6" fmla="*/ 8 w 50"/>
                  <a:gd name="T7" fmla="*/ 11 h 50"/>
                  <a:gd name="T8" fmla="*/ 10 w 50"/>
                  <a:gd name="T9" fmla="*/ 42 h 50"/>
                </a:gdLst>
                <a:ahLst/>
                <a:cxnLst>
                  <a:cxn ang="0">
                    <a:pos x="T0" y="T1"/>
                  </a:cxn>
                  <a:cxn ang="0">
                    <a:pos x="T2" y="T3"/>
                  </a:cxn>
                  <a:cxn ang="0">
                    <a:pos x="T4" y="T5"/>
                  </a:cxn>
                  <a:cxn ang="0">
                    <a:pos x="T6" y="T7"/>
                  </a:cxn>
                  <a:cxn ang="0">
                    <a:pos x="T8" y="T9"/>
                  </a:cxn>
                </a:cxnLst>
                <a:rect l="0" t="0" r="r" b="b"/>
                <a:pathLst>
                  <a:path w="50" h="50">
                    <a:moveTo>
                      <a:pt x="10" y="42"/>
                    </a:moveTo>
                    <a:cubicBezTo>
                      <a:pt x="20" y="50"/>
                      <a:pt x="34" y="49"/>
                      <a:pt x="42" y="40"/>
                    </a:cubicBezTo>
                    <a:cubicBezTo>
                      <a:pt x="50" y="30"/>
                      <a:pt x="49" y="16"/>
                      <a:pt x="40" y="8"/>
                    </a:cubicBezTo>
                    <a:cubicBezTo>
                      <a:pt x="30" y="0"/>
                      <a:pt x="16" y="1"/>
                      <a:pt x="8" y="11"/>
                    </a:cubicBezTo>
                    <a:cubicBezTo>
                      <a:pt x="0" y="20"/>
                      <a:pt x="1" y="34"/>
                      <a:pt x="10" y="42"/>
                    </a:cubicBezTo>
                    <a:close/>
                  </a:path>
                </a:pathLst>
              </a:custGeom>
              <a:grpFill/>
              <a:ln>
                <a:noFill/>
              </a:ln>
            </p:spPr>
            <p:txBody>
              <a:bodyPr/>
              <a:lstStyle/>
              <a:p>
                <a:pPr>
                  <a:defRPr/>
                </a:pPr>
                <a:endParaRPr lang="id-ID"/>
              </a:p>
            </p:txBody>
          </p:sp>
          <p:sp>
            <p:nvSpPr>
              <p:cNvPr id="63" name="Freeform 71"/>
              <p:cNvSpPr/>
              <p:nvPr>
                <p:custDataLst>
                  <p:tags r:id="rId19"/>
                </p:custDataLst>
              </p:nvPr>
            </p:nvSpPr>
            <p:spPr bwMode="auto">
              <a:xfrm>
                <a:off x="10182226" y="4762500"/>
                <a:ext cx="619125" cy="576262"/>
              </a:xfrm>
              <a:custGeom>
                <a:avLst/>
                <a:gdLst>
                  <a:gd name="T0" fmla="*/ 183 w 196"/>
                  <a:gd name="T1" fmla="*/ 91 h 183"/>
                  <a:gd name="T2" fmla="*/ 186 w 196"/>
                  <a:gd name="T3" fmla="*/ 133 h 183"/>
                  <a:gd name="T4" fmla="*/ 166 w 196"/>
                  <a:gd name="T5" fmla="*/ 157 h 183"/>
                  <a:gd name="T6" fmla="*/ 164 w 196"/>
                  <a:gd name="T7" fmla="*/ 158 h 183"/>
                  <a:gd name="T8" fmla="*/ 156 w 196"/>
                  <a:gd name="T9" fmla="*/ 168 h 183"/>
                  <a:gd name="T10" fmla="*/ 114 w 196"/>
                  <a:gd name="T11" fmla="*/ 173 h 183"/>
                  <a:gd name="T12" fmla="*/ 114 w 196"/>
                  <a:gd name="T13" fmla="*/ 173 h 183"/>
                  <a:gd name="T14" fmla="*/ 69 w 196"/>
                  <a:gd name="T15" fmla="*/ 134 h 183"/>
                  <a:gd name="T16" fmla="*/ 67 w 196"/>
                  <a:gd name="T17" fmla="*/ 120 h 183"/>
                  <a:gd name="T18" fmla="*/ 81 w 196"/>
                  <a:gd name="T19" fmla="*/ 119 h 183"/>
                  <a:gd name="T20" fmla="*/ 108 w 196"/>
                  <a:gd name="T21" fmla="*/ 142 h 183"/>
                  <a:gd name="T22" fmla="*/ 123 w 196"/>
                  <a:gd name="T23" fmla="*/ 154 h 183"/>
                  <a:gd name="T24" fmla="*/ 126 w 196"/>
                  <a:gd name="T25" fmla="*/ 151 h 183"/>
                  <a:gd name="T26" fmla="*/ 110 w 196"/>
                  <a:gd name="T27" fmla="*/ 136 h 183"/>
                  <a:gd name="T28" fmla="*/ 81 w 196"/>
                  <a:gd name="T29" fmla="*/ 112 h 183"/>
                  <a:gd name="T30" fmla="*/ 77 w 196"/>
                  <a:gd name="T31" fmla="*/ 109 h 183"/>
                  <a:gd name="T32" fmla="*/ 6 w 196"/>
                  <a:gd name="T33" fmla="*/ 49 h 183"/>
                  <a:gd name="T34" fmla="*/ 5 w 196"/>
                  <a:gd name="T35" fmla="*/ 30 h 183"/>
                  <a:gd name="T36" fmla="*/ 23 w 196"/>
                  <a:gd name="T37" fmla="*/ 29 h 183"/>
                  <a:gd name="T38" fmla="*/ 94 w 196"/>
                  <a:gd name="T39" fmla="*/ 89 h 183"/>
                  <a:gd name="T40" fmla="*/ 98 w 196"/>
                  <a:gd name="T41" fmla="*/ 84 h 183"/>
                  <a:gd name="T42" fmla="*/ 27 w 196"/>
                  <a:gd name="T43" fmla="*/ 25 h 183"/>
                  <a:gd name="T44" fmla="*/ 25 w 196"/>
                  <a:gd name="T45" fmla="*/ 7 h 183"/>
                  <a:gd name="T46" fmla="*/ 44 w 196"/>
                  <a:gd name="T47" fmla="*/ 5 h 183"/>
                  <a:gd name="T48" fmla="*/ 114 w 196"/>
                  <a:gd name="T49" fmla="*/ 65 h 183"/>
                  <a:gd name="T50" fmla="*/ 118 w 196"/>
                  <a:gd name="T51" fmla="*/ 68 h 183"/>
                  <a:gd name="T52" fmla="*/ 147 w 196"/>
                  <a:gd name="T53" fmla="*/ 92 h 183"/>
                  <a:gd name="T54" fmla="*/ 164 w 196"/>
                  <a:gd name="T55" fmla="*/ 106 h 183"/>
                  <a:gd name="T56" fmla="*/ 167 w 196"/>
                  <a:gd name="T57" fmla="*/ 103 h 183"/>
                  <a:gd name="T58" fmla="*/ 152 w 196"/>
                  <a:gd name="T59" fmla="*/ 90 h 183"/>
                  <a:gd name="T60" fmla="*/ 125 w 196"/>
                  <a:gd name="T61" fmla="*/ 67 h 183"/>
                  <a:gd name="T62" fmla="*/ 124 w 196"/>
                  <a:gd name="T63" fmla="*/ 53 h 183"/>
                  <a:gd name="T64" fmla="*/ 138 w 196"/>
                  <a:gd name="T65" fmla="*/ 52 h 183"/>
                  <a:gd name="T66" fmla="*/ 183 w 196"/>
                  <a:gd name="T67" fmla="*/ 91 h 183"/>
                  <a:gd name="T68" fmla="*/ 183 w 196"/>
                  <a:gd name="T69" fmla="*/ 9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83">
                    <a:moveTo>
                      <a:pt x="183" y="91"/>
                    </a:moveTo>
                    <a:cubicBezTo>
                      <a:pt x="196" y="101"/>
                      <a:pt x="196" y="121"/>
                      <a:pt x="186" y="133"/>
                    </a:cubicBezTo>
                    <a:cubicBezTo>
                      <a:pt x="166" y="157"/>
                      <a:pt x="166" y="157"/>
                      <a:pt x="166" y="157"/>
                    </a:cubicBezTo>
                    <a:cubicBezTo>
                      <a:pt x="164" y="158"/>
                      <a:pt x="164" y="158"/>
                      <a:pt x="164" y="158"/>
                    </a:cubicBezTo>
                    <a:cubicBezTo>
                      <a:pt x="156" y="168"/>
                      <a:pt x="156" y="168"/>
                      <a:pt x="156" y="168"/>
                    </a:cubicBezTo>
                    <a:cubicBezTo>
                      <a:pt x="146" y="180"/>
                      <a:pt x="126" y="183"/>
                      <a:pt x="114" y="173"/>
                    </a:cubicBezTo>
                    <a:cubicBezTo>
                      <a:pt x="114" y="173"/>
                      <a:pt x="114" y="173"/>
                      <a:pt x="114" y="173"/>
                    </a:cubicBezTo>
                    <a:cubicBezTo>
                      <a:pt x="69" y="134"/>
                      <a:pt x="69" y="134"/>
                      <a:pt x="69" y="134"/>
                    </a:cubicBezTo>
                    <a:cubicBezTo>
                      <a:pt x="64" y="130"/>
                      <a:pt x="64" y="124"/>
                      <a:pt x="67" y="120"/>
                    </a:cubicBezTo>
                    <a:cubicBezTo>
                      <a:pt x="71" y="116"/>
                      <a:pt x="77" y="115"/>
                      <a:pt x="81" y="119"/>
                    </a:cubicBezTo>
                    <a:cubicBezTo>
                      <a:pt x="108" y="142"/>
                      <a:pt x="108" y="142"/>
                      <a:pt x="108" y="142"/>
                    </a:cubicBezTo>
                    <a:cubicBezTo>
                      <a:pt x="123" y="154"/>
                      <a:pt x="123" y="154"/>
                      <a:pt x="123" y="154"/>
                    </a:cubicBezTo>
                    <a:cubicBezTo>
                      <a:pt x="126" y="151"/>
                      <a:pt x="126" y="151"/>
                      <a:pt x="126" y="151"/>
                    </a:cubicBezTo>
                    <a:cubicBezTo>
                      <a:pt x="110" y="136"/>
                      <a:pt x="110" y="136"/>
                      <a:pt x="110" y="136"/>
                    </a:cubicBezTo>
                    <a:cubicBezTo>
                      <a:pt x="81" y="112"/>
                      <a:pt x="81" y="112"/>
                      <a:pt x="81" y="112"/>
                    </a:cubicBezTo>
                    <a:cubicBezTo>
                      <a:pt x="77" y="109"/>
                      <a:pt x="77" y="109"/>
                      <a:pt x="77" y="109"/>
                    </a:cubicBezTo>
                    <a:cubicBezTo>
                      <a:pt x="6" y="49"/>
                      <a:pt x="6" y="49"/>
                      <a:pt x="6" y="49"/>
                    </a:cubicBezTo>
                    <a:cubicBezTo>
                      <a:pt x="1" y="45"/>
                      <a:pt x="0" y="36"/>
                      <a:pt x="5" y="30"/>
                    </a:cubicBezTo>
                    <a:cubicBezTo>
                      <a:pt x="10" y="25"/>
                      <a:pt x="17" y="25"/>
                      <a:pt x="23" y="29"/>
                    </a:cubicBezTo>
                    <a:cubicBezTo>
                      <a:pt x="94" y="89"/>
                      <a:pt x="94" y="89"/>
                      <a:pt x="94" y="89"/>
                    </a:cubicBezTo>
                    <a:cubicBezTo>
                      <a:pt x="98" y="84"/>
                      <a:pt x="98" y="84"/>
                      <a:pt x="98" y="84"/>
                    </a:cubicBezTo>
                    <a:cubicBezTo>
                      <a:pt x="27" y="25"/>
                      <a:pt x="27" y="25"/>
                      <a:pt x="27" y="25"/>
                    </a:cubicBezTo>
                    <a:cubicBezTo>
                      <a:pt x="21" y="20"/>
                      <a:pt x="20" y="12"/>
                      <a:pt x="25" y="7"/>
                    </a:cubicBezTo>
                    <a:cubicBezTo>
                      <a:pt x="30" y="1"/>
                      <a:pt x="38" y="0"/>
                      <a:pt x="44" y="5"/>
                    </a:cubicBezTo>
                    <a:cubicBezTo>
                      <a:pt x="114" y="65"/>
                      <a:pt x="114" y="65"/>
                      <a:pt x="114" y="65"/>
                    </a:cubicBezTo>
                    <a:cubicBezTo>
                      <a:pt x="118" y="68"/>
                      <a:pt x="118" y="68"/>
                      <a:pt x="118" y="68"/>
                    </a:cubicBezTo>
                    <a:cubicBezTo>
                      <a:pt x="147" y="92"/>
                      <a:pt x="147" y="92"/>
                      <a:pt x="147" y="92"/>
                    </a:cubicBezTo>
                    <a:cubicBezTo>
                      <a:pt x="164" y="106"/>
                      <a:pt x="164" y="106"/>
                      <a:pt x="164" y="106"/>
                    </a:cubicBezTo>
                    <a:cubicBezTo>
                      <a:pt x="167" y="103"/>
                      <a:pt x="167" y="103"/>
                      <a:pt x="167" y="103"/>
                    </a:cubicBezTo>
                    <a:cubicBezTo>
                      <a:pt x="152" y="90"/>
                      <a:pt x="152" y="90"/>
                      <a:pt x="152" y="90"/>
                    </a:cubicBezTo>
                    <a:cubicBezTo>
                      <a:pt x="125" y="67"/>
                      <a:pt x="125" y="67"/>
                      <a:pt x="125" y="67"/>
                    </a:cubicBezTo>
                    <a:cubicBezTo>
                      <a:pt x="120" y="63"/>
                      <a:pt x="120" y="58"/>
                      <a:pt x="124" y="53"/>
                    </a:cubicBezTo>
                    <a:cubicBezTo>
                      <a:pt x="127" y="50"/>
                      <a:pt x="133" y="48"/>
                      <a:pt x="138" y="52"/>
                    </a:cubicBezTo>
                    <a:cubicBezTo>
                      <a:pt x="183" y="91"/>
                      <a:pt x="183" y="91"/>
                      <a:pt x="183" y="91"/>
                    </a:cubicBezTo>
                    <a:cubicBezTo>
                      <a:pt x="183" y="91"/>
                      <a:pt x="183" y="91"/>
                      <a:pt x="183" y="91"/>
                    </a:cubicBezTo>
                    <a:close/>
                  </a:path>
                </a:pathLst>
              </a:custGeom>
              <a:grpFill/>
              <a:ln>
                <a:noFill/>
              </a:ln>
            </p:spPr>
            <p:txBody>
              <a:bodyPr/>
              <a:lstStyle/>
              <a:p>
                <a:pPr>
                  <a:defRPr/>
                </a:pPr>
                <a:endParaRPr lang="id-ID"/>
              </a:p>
            </p:txBody>
          </p:sp>
        </p:grpSp>
        <p:grpSp>
          <p:nvGrpSpPr>
            <p:cNvPr id="52" name="Group 34"/>
            <p:cNvGrpSpPr/>
            <p:nvPr/>
          </p:nvGrpSpPr>
          <p:grpSpPr>
            <a:xfrm>
              <a:off x="1211583" y="1763470"/>
              <a:ext cx="588969" cy="563174"/>
              <a:chOff x="6881813" y="1765300"/>
              <a:chExt cx="652463" cy="623887"/>
            </a:xfrm>
            <a:solidFill>
              <a:srgbClr val="EE5058"/>
            </a:solidFill>
          </p:grpSpPr>
          <p:sp>
            <p:nvSpPr>
              <p:cNvPr id="60" name="Freeform 72"/>
              <p:cNvSpPr/>
              <p:nvPr>
                <p:custDataLst>
                  <p:tags r:id="rId16"/>
                </p:custDataLst>
              </p:nvPr>
            </p:nvSpPr>
            <p:spPr bwMode="auto">
              <a:xfrm>
                <a:off x="6881813" y="1765300"/>
                <a:ext cx="153988" cy="153987"/>
              </a:xfrm>
              <a:custGeom>
                <a:avLst/>
                <a:gdLst>
                  <a:gd name="T0" fmla="*/ 9 w 49"/>
                  <a:gd name="T1" fmla="*/ 41 h 49"/>
                  <a:gd name="T2" fmla="*/ 8 w 49"/>
                  <a:gd name="T3" fmla="*/ 9 h 49"/>
                  <a:gd name="T4" fmla="*/ 40 w 49"/>
                  <a:gd name="T5" fmla="*/ 8 h 49"/>
                  <a:gd name="T6" fmla="*/ 41 w 49"/>
                  <a:gd name="T7" fmla="*/ 39 h 49"/>
                  <a:gd name="T8" fmla="*/ 9 w 49"/>
                  <a:gd name="T9" fmla="*/ 41 h 49"/>
                </a:gdLst>
                <a:ahLst/>
                <a:cxnLst>
                  <a:cxn ang="0">
                    <a:pos x="T0" y="T1"/>
                  </a:cxn>
                  <a:cxn ang="0">
                    <a:pos x="T2" y="T3"/>
                  </a:cxn>
                  <a:cxn ang="0">
                    <a:pos x="T4" y="T5"/>
                  </a:cxn>
                  <a:cxn ang="0">
                    <a:pos x="T6" y="T7"/>
                  </a:cxn>
                  <a:cxn ang="0">
                    <a:pos x="T8" y="T9"/>
                  </a:cxn>
                </a:cxnLst>
                <a:rect l="0" t="0" r="r" b="b"/>
                <a:pathLst>
                  <a:path w="49" h="49">
                    <a:moveTo>
                      <a:pt x="9" y="41"/>
                    </a:moveTo>
                    <a:cubicBezTo>
                      <a:pt x="0" y="32"/>
                      <a:pt x="0" y="18"/>
                      <a:pt x="8" y="9"/>
                    </a:cubicBezTo>
                    <a:cubicBezTo>
                      <a:pt x="17" y="0"/>
                      <a:pt x="31" y="0"/>
                      <a:pt x="40" y="8"/>
                    </a:cubicBezTo>
                    <a:cubicBezTo>
                      <a:pt x="49" y="16"/>
                      <a:pt x="49" y="30"/>
                      <a:pt x="41" y="39"/>
                    </a:cubicBezTo>
                    <a:cubicBezTo>
                      <a:pt x="32" y="49"/>
                      <a:pt x="18" y="49"/>
                      <a:pt x="9" y="41"/>
                    </a:cubicBezTo>
                    <a:close/>
                  </a:path>
                </a:pathLst>
              </a:custGeom>
              <a:grpFill/>
              <a:ln>
                <a:noFill/>
              </a:ln>
            </p:spPr>
            <p:txBody>
              <a:bodyPr/>
              <a:lstStyle/>
              <a:p>
                <a:pPr>
                  <a:defRPr/>
                </a:pPr>
                <a:endParaRPr lang="id-ID"/>
              </a:p>
            </p:txBody>
          </p:sp>
          <p:sp>
            <p:nvSpPr>
              <p:cNvPr id="61" name="Freeform 73"/>
              <p:cNvSpPr/>
              <p:nvPr>
                <p:custDataLst>
                  <p:tags r:id="rId17"/>
                </p:custDataLst>
              </p:nvPr>
            </p:nvSpPr>
            <p:spPr bwMode="auto">
              <a:xfrm>
                <a:off x="6969126" y="1844675"/>
                <a:ext cx="565150" cy="544512"/>
              </a:xfrm>
              <a:custGeom>
                <a:avLst/>
                <a:gdLst>
                  <a:gd name="T0" fmla="*/ 114 w 179"/>
                  <a:gd name="T1" fmla="*/ 32 h 173"/>
                  <a:gd name="T2" fmla="*/ 63 w 179"/>
                  <a:gd name="T3" fmla="*/ 7 h 173"/>
                  <a:gd name="T4" fmla="*/ 61 w 179"/>
                  <a:gd name="T5" fmla="*/ 7 h 173"/>
                  <a:gd name="T6" fmla="*/ 26 w 179"/>
                  <a:gd name="T7" fmla="*/ 13 h 173"/>
                  <a:gd name="T8" fmla="*/ 20 w 179"/>
                  <a:gd name="T9" fmla="*/ 19 h 173"/>
                  <a:gd name="T10" fmla="*/ 17 w 179"/>
                  <a:gd name="T11" fmla="*/ 22 h 173"/>
                  <a:gd name="T12" fmla="*/ 12 w 179"/>
                  <a:gd name="T13" fmla="*/ 28 h 173"/>
                  <a:gd name="T14" fmla="*/ 8 w 179"/>
                  <a:gd name="T15" fmla="*/ 63 h 173"/>
                  <a:gd name="T16" fmla="*/ 8 w 179"/>
                  <a:gd name="T17" fmla="*/ 65 h 173"/>
                  <a:gd name="T18" fmla="*/ 36 w 179"/>
                  <a:gd name="T19" fmla="*/ 115 h 173"/>
                  <a:gd name="T20" fmla="*/ 47 w 179"/>
                  <a:gd name="T21" fmla="*/ 118 h 173"/>
                  <a:gd name="T22" fmla="*/ 52 w 179"/>
                  <a:gd name="T23" fmla="*/ 106 h 173"/>
                  <a:gd name="T24" fmla="*/ 24 w 179"/>
                  <a:gd name="T25" fmla="*/ 58 h 173"/>
                  <a:gd name="T26" fmla="*/ 28 w 179"/>
                  <a:gd name="T27" fmla="*/ 55 h 173"/>
                  <a:gd name="T28" fmla="*/ 74 w 179"/>
                  <a:gd name="T29" fmla="*/ 138 h 173"/>
                  <a:gd name="T30" fmla="*/ 89 w 179"/>
                  <a:gd name="T31" fmla="*/ 121 h 173"/>
                  <a:gd name="T32" fmla="*/ 140 w 179"/>
                  <a:gd name="T33" fmla="*/ 169 h 173"/>
                  <a:gd name="T34" fmla="*/ 156 w 179"/>
                  <a:gd name="T35" fmla="*/ 168 h 173"/>
                  <a:gd name="T36" fmla="*/ 154 w 179"/>
                  <a:gd name="T37" fmla="*/ 154 h 173"/>
                  <a:gd name="T38" fmla="*/ 104 w 179"/>
                  <a:gd name="T39" fmla="*/ 106 h 173"/>
                  <a:gd name="T40" fmla="*/ 109 w 179"/>
                  <a:gd name="T41" fmla="*/ 100 h 173"/>
                  <a:gd name="T42" fmla="*/ 160 w 179"/>
                  <a:gd name="T43" fmla="*/ 147 h 173"/>
                  <a:gd name="T44" fmla="*/ 175 w 179"/>
                  <a:gd name="T45" fmla="*/ 148 h 173"/>
                  <a:gd name="T46" fmla="*/ 175 w 179"/>
                  <a:gd name="T47" fmla="*/ 132 h 173"/>
                  <a:gd name="T48" fmla="*/ 124 w 179"/>
                  <a:gd name="T49" fmla="*/ 85 h 173"/>
                  <a:gd name="T50" fmla="*/ 139 w 179"/>
                  <a:gd name="T51" fmla="*/ 68 h 173"/>
                  <a:gd name="T52" fmla="*/ 54 w 179"/>
                  <a:gd name="T53" fmla="*/ 27 h 173"/>
                  <a:gd name="T54" fmla="*/ 57 w 179"/>
                  <a:gd name="T55" fmla="*/ 24 h 173"/>
                  <a:gd name="T56" fmla="*/ 106 w 179"/>
                  <a:gd name="T57" fmla="*/ 48 h 173"/>
                  <a:gd name="T58" fmla="*/ 118 w 179"/>
                  <a:gd name="T59" fmla="*/ 43 h 173"/>
                  <a:gd name="T60" fmla="*/ 114 w 179"/>
                  <a:gd name="T61" fmla="*/ 3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9" h="173">
                    <a:moveTo>
                      <a:pt x="114" y="32"/>
                    </a:moveTo>
                    <a:cubicBezTo>
                      <a:pt x="63" y="7"/>
                      <a:pt x="63" y="7"/>
                      <a:pt x="63" y="7"/>
                    </a:cubicBezTo>
                    <a:cubicBezTo>
                      <a:pt x="61" y="7"/>
                      <a:pt x="61" y="7"/>
                      <a:pt x="61" y="7"/>
                    </a:cubicBezTo>
                    <a:cubicBezTo>
                      <a:pt x="44" y="0"/>
                      <a:pt x="30" y="8"/>
                      <a:pt x="26" y="13"/>
                    </a:cubicBezTo>
                    <a:cubicBezTo>
                      <a:pt x="23" y="16"/>
                      <a:pt x="23" y="16"/>
                      <a:pt x="20" y="19"/>
                    </a:cubicBezTo>
                    <a:cubicBezTo>
                      <a:pt x="19" y="20"/>
                      <a:pt x="18" y="21"/>
                      <a:pt x="17" y="22"/>
                    </a:cubicBezTo>
                    <a:cubicBezTo>
                      <a:pt x="14" y="25"/>
                      <a:pt x="15" y="25"/>
                      <a:pt x="12" y="28"/>
                    </a:cubicBezTo>
                    <a:cubicBezTo>
                      <a:pt x="7" y="33"/>
                      <a:pt x="0" y="47"/>
                      <a:pt x="8" y="63"/>
                    </a:cubicBezTo>
                    <a:cubicBezTo>
                      <a:pt x="8" y="65"/>
                      <a:pt x="8" y="65"/>
                      <a:pt x="8" y="65"/>
                    </a:cubicBezTo>
                    <a:cubicBezTo>
                      <a:pt x="36" y="115"/>
                      <a:pt x="36" y="115"/>
                      <a:pt x="36" y="115"/>
                    </a:cubicBezTo>
                    <a:cubicBezTo>
                      <a:pt x="39" y="119"/>
                      <a:pt x="44" y="120"/>
                      <a:pt x="47" y="118"/>
                    </a:cubicBezTo>
                    <a:cubicBezTo>
                      <a:pt x="52" y="116"/>
                      <a:pt x="53" y="110"/>
                      <a:pt x="52" y="106"/>
                    </a:cubicBezTo>
                    <a:cubicBezTo>
                      <a:pt x="24" y="58"/>
                      <a:pt x="24" y="58"/>
                      <a:pt x="24" y="58"/>
                    </a:cubicBezTo>
                    <a:cubicBezTo>
                      <a:pt x="28" y="55"/>
                      <a:pt x="28" y="55"/>
                      <a:pt x="28" y="55"/>
                    </a:cubicBezTo>
                    <a:cubicBezTo>
                      <a:pt x="74" y="138"/>
                      <a:pt x="74" y="138"/>
                      <a:pt x="74" y="138"/>
                    </a:cubicBezTo>
                    <a:cubicBezTo>
                      <a:pt x="89" y="121"/>
                      <a:pt x="89" y="121"/>
                      <a:pt x="89" y="121"/>
                    </a:cubicBezTo>
                    <a:cubicBezTo>
                      <a:pt x="140" y="169"/>
                      <a:pt x="140" y="169"/>
                      <a:pt x="140" y="169"/>
                    </a:cubicBezTo>
                    <a:cubicBezTo>
                      <a:pt x="145" y="173"/>
                      <a:pt x="152" y="173"/>
                      <a:pt x="156" y="168"/>
                    </a:cubicBezTo>
                    <a:cubicBezTo>
                      <a:pt x="160" y="164"/>
                      <a:pt x="159" y="158"/>
                      <a:pt x="154" y="154"/>
                    </a:cubicBezTo>
                    <a:cubicBezTo>
                      <a:pt x="104" y="106"/>
                      <a:pt x="104" y="106"/>
                      <a:pt x="104" y="106"/>
                    </a:cubicBezTo>
                    <a:cubicBezTo>
                      <a:pt x="109" y="100"/>
                      <a:pt x="109" y="100"/>
                      <a:pt x="109" y="100"/>
                    </a:cubicBezTo>
                    <a:cubicBezTo>
                      <a:pt x="160" y="147"/>
                      <a:pt x="160" y="147"/>
                      <a:pt x="160" y="147"/>
                    </a:cubicBezTo>
                    <a:cubicBezTo>
                      <a:pt x="165" y="152"/>
                      <a:pt x="171" y="152"/>
                      <a:pt x="175" y="148"/>
                    </a:cubicBezTo>
                    <a:cubicBezTo>
                      <a:pt x="179" y="143"/>
                      <a:pt x="179" y="136"/>
                      <a:pt x="175" y="132"/>
                    </a:cubicBezTo>
                    <a:cubicBezTo>
                      <a:pt x="124" y="85"/>
                      <a:pt x="124" y="85"/>
                      <a:pt x="124" y="85"/>
                    </a:cubicBezTo>
                    <a:cubicBezTo>
                      <a:pt x="139" y="68"/>
                      <a:pt x="139" y="68"/>
                      <a:pt x="139" y="68"/>
                    </a:cubicBezTo>
                    <a:cubicBezTo>
                      <a:pt x="54" y="27"/>
                      <a:pt x="54" y="27"/>
                      <a:pt x="54" y="27"/>
                    </a:cubicBezTo>
                    <a:cubicBezTo>
                      <a:pt x="57" y="24"/>
                      <a:pt x="57" y="24"/>
                      <a:pt x="57" y="24"/>
                    </a:cubicBezTo>
                    <a:cubicBezTo>
                      <a:pt x="106" y="48"/>
                      <a:pt x="106" y="48"/>
                      <a:pt x="106" y="48"/>
                    </a:cubicBezTo>
                    <a:cubicBezTo>
                      <a:pt x="111" y="49"/>
                      <a:pt x="116" y="47"/>
                      <a:pt x="118" y="43"/>
                    </a:cubicBezTo>
                    <a:cubicBezTo>
                      <a:pt x="120" y="39"/>
                      <a:pt x="118" y="34"/>
                      <a:pt x="114" y="32"/>
                    </a:cubicBezTo>
                    <a:close/>
                  </a:path>
                </a:pathLst>
              </a:custGeom>
              <a:grpFill/>
              <a:ln>
                <a:noFill/>
              </a:ln>
            </p:spPr>
            <p:txBody>
              <a:bodyPr/>
              <a:lstStyle/>
              <a:p>
                <a:pPr>
                  <a:defRPr/>
                </a:pPr>
                <a:endParaRPr lang="id-ID"/>
              </a:p>
            </p:txBody>
          </p:sp>
        </p:grpSp>
        <p:grpSp>
          <p:nvGrpSpPr>
            <p:cNvPr id="53" name="Group 35"/>
            <p:cNvGrpSpPr/>
            <p:nvPr/>
          </p:nvGrpSpPr>
          <p:grpSpPr>
            <a:xfrm>
              <a:off x="3974432" y="4679652"/>
              <a:ext cx="538813" cy="629092"/>
              <a:chOff x="9942513" y="4995863"/>
              <a:chExt cx="596900" cy="696912"/>
            </a:xfrm>
            <a:solidFill>
              <a:srgbClr val="5EA9CA"/>
            </a:solidFill>
          </p:grpSpPr>
          <p:sp>
            <p:nvSpPr>
              <p:cNvPr id="58" name="Freeform 74"/>
              <p:cNvSpPr/>
              <p:nvPr>
                <p:custDataLst>
                  <p:tags r:id="rId14"/>
                </p:custDataLst>
              </p:nvPr>
            </p:nvSpPr>
            <p:spPr bwMode="auto">
              <a:xfrm>
                <a:off x="10377488" y="5532438"/>
                <a:ext cx="161925" cy="160337"/>
              </a:xfrm>
              <a:custGeom>
                <a:avLst/>
                <a:gdLst>
                  <a:gd name="T0" fmla="*/ 8 w 51"/>
                  <a:gd name="T1" fmla="*/ 40 h 51"/>
                  <a:gd name="T2" fmla="*/ 40 w 51"/>
                  <a:gd name="T3" fmla="*/ 43 h 51"/>
                  <a:gd name="T4" fmla="*/ 44 w 51"/>
                  <a:gd name="T5" fmla="*/ 11 h 51"/>
                  <a:gd name="T6" fmla="*/ 12 w 51"/>
                  <a:gd name="T7" fmla="*/ 8 h 51"/>
                  <a:gd name="T8" fmla="*/ 8 w 51"/>
                  <a:gd name="T9" fmla="*/ 40 h 51"/>
                </a:gdLst>
                <a:ahLst/>
                <a:cxnLst>
                  <a:cxn ang="0">
                    <a:pos x="T0" y="T1"/>
                  </a:cxn>
                  <a:cxn ang="0">
                    <a:pos x="T2" y="T3"/>
                  </a:cxn>
                  <a:cxn ang="0">
                    <a:pos x="T4" y="T5"/>
                  </a:cxn>
                  <a:cxn ang="0">
                    <a:pos x="T6" y="T7"/>
                  </a:cxn>
                  <a:cxn ang="0">
                    <a:pos x="T8" y="T9"/>
                  </a:cxn>
                </a:cxnLst>
                <a:rect l="0" t="0" r="r" b="b"/>
                <a:pathLst>
                  <a:path w="51" h="51">
                    <a:moveTo>
                      <a:pt x="8" y="40"/>
                    </a:moveTo>
                    <a:cubicBezTo>
                      <a:pt x="16" y="49"/>
                      <a:pt x="30" y="51"/>
                      <a:pt x="40" y="43"/>
                    </a:cubicBezTo>
                    <a:cubicBezTo>
                      <a:pt x="50" y="35"/>
                      <a:pt x="51" y="21"/>
                      <a:pt x="44" y="11"/>
                    </a:cubicBezTo>
                    <a:cubicBezTo>
                      <a:pt x="36" y="1"/>
                      <a:pt x="22" y="0"/>
                      <a:pt x="12" y="8"/>
                    </a:cubicBezTo>
                    <a:cubicBezTo>
                      <a:pt x="2" y="16"/>
                      <a:pt x="0" y="30"/>
                      <a:pt x="8" y="40"/>
                    </a:cubicBezTo>
                    <a:close/>
                  </a:path>
                </a:pathLst>
              </a:custGeom>
              <a:grpFill/>
              <a:ln>
                <a:noFill/>
              </a:ln>
            </p:spPr>
            <p:txBody>
              <a:bodyPr/>
              <a:lstStyle/>
              <a:p>
                <a:pPr>
                  <a:defRPr/>
                </a:pPr>
                <a:endParaRPr lang="id-ID"/>
              </a:p>
            </p:txBody>
          </p:sp>
          <p:sp>
            <p:nvSpPr>
              <p:cNvPr id="59" name="Freeform 75"/>
              <p:cNvSpPr/>
              <p:nvPr>
                <p:custDataLst>
                  <p:tags r:id="rId15"/>
                </p:custDataLst>
              </p:nvPr>
            </p:nvSpPr>
            <p:spPr bwMode="auto">
              <a:xfrm>
                <a:off x="9942513" y="4995863"/>
                <a:ext cx="568325" cy="623887"/>
              </a:xfrm>
              <a:custGeom>
                <a:avLst/>
                <a:gdLst>
                  <a:gd name="T0" fmla="*/ 170 w 180"/>
                  <a:gd name="T1" fmla="*/ 118 h 198"/>
                  <a:gd name="T2" fmla="*/ 165 w 180"/>
                  <a:gd name="T3" fmla="*/ 160 h 198"/>
                  <a:gd name="T4" fmla="*/ 140 w 180"/>
                  <a:gd name="T5" fmla="*/ 179 h 198"/>
                  <a:gd name="T6" fmla="*/ 139 w 180"/>
                  <a:gd name="T7" fmla="*/ 181 h 198"/>
                  <a:gd name="T8" fmla="*/ 129 w 180"/>
                  <a:gd name="T9" fmla="*/ 188 h 198"/>
                  <a:gd name="T10" fmla="*/ 87 w 180"/>
                  <a:gd name="T11" fmla="*/ 185 h 198"/>
                  <a:gd name="T12" fmla="*/ 87 w 180"/>
                  <a:gd name="T13" fmla="*/ 185 h 198"/>
                  <a:gd name="T14" fmla="*/ 49 w 180"/>
                  <a:gd name="T15" fmla="*/ 138 h 198"/>
                  <a:gd name="T16" fmla="*/ 51 w 180"/>
                  <a:gd name="T17" fmla="*/ 125 h 198"/>
                  <a:gd name="T18" fmla="*/ 65 w 180"/>
                  <a:gd name="T19" fmla="*/ 126 h 198"/>
                  <a:gd name="T20" fmla="*/ 87 w 180"/>
                  <a:gd name="T21" fmla="*/ 153 h 198"/>
                  <a:gd name="T22" fmla="*/ 99 w 180"/>
                  <a:gd name="T23" fmla="*/ 169 h 198"/>
                  <a:gd name="T24" fmla="*/ 103 w 180"/>
                  <a:gd name="T25" fmla="*/ 166 h 198"/>
                  <a:gd name="T26" fmla="*/ 89 w 180"/>
                  <a:gd name="T27" fmla="*/ 148 h 198"/>
                  <a:gd name="T28" fmla="*/ 65 w 180"/>
                  <a:gd name="T29" fmla="*/ 119 h 198"/>
                  <a:gd name="T30" fmla="*/ 62 w 180"/>
                  <a:gd name="T31" fmla="*/ 115 h 198"/>
                  <a:gd name="T32" fmla="*/ 4 w 180"/>
                  <a:gd name="T33" fmla="*/ 43 h 198"/>
                  <a:gd name="T34" fmla="*/ 7 w 180"/>
                  <a:gd name="T35" fmla="*/ 24 h 198"/>
                  <a:gd name="T36" fmla="*/ 25 w 180"/>
                  <a:gd name="T37" fmla="*/ 27 h 198"/>
                  <a:gd name="T38" fmla="*/ 83 w 180"/>
                  <a:gd name="T39" fmla="*/ 99 h 198"/>
                  <a:gd name="T40" fmla="*/ 87 w 180"/>
                  <a:gd name="T41" fmla="*/ 95 h 198"/>
                  <a:gd name="T42" fmla="*/ 29 w 180"/>
                  <a:gd name="T43" fmla="*/ 23 h 198"/>
                  <a:gd name="T44" fmla="*/ 31 w 180"/>
                  <a:gd name="T45" fmla="*/ 5 h 198"/>
                  <a:gd name="T46" fmla="*/ 50 w 180"/>
                  <a:gd name="T47" fmla="*/ 7 h 198"/>
                  <a:gd name="T48" fmla="*/ 108 w 180"/>
                  <a:gd name="T49" fmla="*/ 79 h 198"/>
                  <a:gd name="T50" fmla="*/ 111 w 180"/>
                  <a:gd name="T51" fmla="*/ 83 h 198"/>
                  <a:gd name="T52" fmla="*/ 134 w 180"/>
                  <a:gd name="T53" fmla="*/ 112 h 198"/>
                  <a:gd name="T54" fmla="*/ 148 w 180"/>
                  <a:gd name="T55" fmla="*/ 129 h 198"/>
                  <a:gd name="T56" fmla="*/ 152 w 180"/>
                  <a:gd name="T57" fmla="*/ 126 h 198"/>
                  <a:gd name="T58" fmla="*/ 140 w 180"/>
                  <a:gd name="T59" fmla="*/ 111 h 198"/>
                  <a:gd name="T60" fmla="*/ 118 w 180"/>
                  <a:gd name="T61" fmla="*/ 83 h 198"/>
                  <a:gd name="T62" fmla="*/ 119 w 180"/>
                  <a:gd name="T63" fmla="*/ 70 h 198"/>
                  <a:gd name="T64" fmla="*/ 133 w 180"/>
                  <a:gd name="T65" fmla="*/ 71 h 198"/>
                  <a:gd name="T66" fmla="*/ 170 w 180"/>
                  <a:gd name="T67" fmla="*/ 118 h 198"/>
                  <a:gd name="T68" fmla="*/ 170 w 180"/>
                  <a:gd name="T69" fmla="*/ 11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 h="198">
                    <a:moveTo>
                      <a:pt x="170" y="118"/>
                    </a:moveTo>
                    <a:cubicBezTo>
                      <a:pt x="180" y="130"/>
                      <a:pt x="177" y="150"/>
                      <a:pt x="165" y="160"/>
                    </a:cubicBezTo>
                    <a:cubicBezTo>
                      <a:pt x="140" y="179"/>
                      <a:pt x="140" y="179"/>
                      <a:pt x="140" y="179"/>
                    </a:cubicBezTo>
                    <a:cubicBezTo>
                      <a:pt x="139" y="181"/>
                      <a:pt x="139" y="181"/>
                      <a:pt x="139" y="181"/>
                    </a:cubicBezTo>
                    <a:cubicBezTo>
                      <a:pt x="129" y="188"/>
                      <a:pt x="129" y="188"/>
                      <a:pt x="129" y="188"/>
                    </a:cubicBezTo>
                    <a:cubicBezTo>
                      <a:pt x="116" y="198"/>
                      <a:pt x="96" y="197"/>
                      <a:pt x="87" y="185"/>
                    </a:cubicBezTo>
                    <a:cubicBezTo>
                      <a:pt x="87" y="185"/>
                      <a:pt x="87" y="185"/>
                      <a:pt x="87" y="185"/>
                    </a:cubicBezTo>
                    <a:cubicBezTo>
                      <a:pt x="49" y="138"/>
                      <a:pt x="49" y="138"/>
                      <a:pt x="49" y="138"/>
                    </a:cubicBezTo>
                    <a:cubicBezTo>
                      <a:pt x="45" y="134"/>
                      <a:pt x="47" y="128"/>
                      <a:pt x="51" y="125"/>
                    </a:cubicBezTo>
                    <a:cubicBezTo>
                      <a:pt x="56" y="121"/>
                      <a:pt x="61" y="121"/>
                      <a:pt x="65" y="126"/>
                    </a:cubicBezTo>
                    <a:cubicBezTo>
                      <a:pt x="87" y="153"/>
                      <a:pt x="87" y="153"/>
                      <a:pt x="87" y="153"/>
                    </a:cubicBezTo>
                    <a:cubicBezTo>
                      <a:pt x="99" y="169"/>
                      <a:pt x="99" y="169"/>
                      <a:pt x="99" y="169"/>
                    </a:cubicBezTo>
                    <a:cubicBezTo>
                      <a:pt x="103" y="166"/>
                      <a:pt x="103" y="166"/>
                      <a:pt x="103" y="166"/>
                    </a:cubicBezTo>
                    <a:cubicBezTo>
                      <a:pt x="89" y="148"/>
                      <a:pt x="89" y="148"/>
                      <a:pt x="89" y="148"/>
                    </a:cubicBezTo>
                    <a:cubicBezTo>
                      <a:pt x="65" y="119"/>
                      <a:pt x="65" y="119"/>
                      <a:pt x="65" y="119"/>
                    </a:cubicBezTo>
                    <a:cubicBezTo>
                      <a:pt x="62" y="115"/>
                      <a:pt x="62" y="115"/>
                      <a:pt x="62" y="115"/>
                    </a:cubicBezTo>
                    <a:cubicBezTo>
                      <a:pt x="4" y="43"/>
                      <a:pt x="4" y="43"/>
                      <a:pt x="4" y="43"/>
                    </a:cubicBezTo>
                    <a:cubicBezTo>
                      <a:pt x="0" y="37"/>
                      <a:pt x="1" y="29"/>
                      <a:pt x="7" y="24"/>
                    </a:cubicBezTo>
                    <a:cubicBezTo>
                      <a:pt x="12" y="19"/>
                      <a:pt x="20" y="21"/>
                      <a:pt x="25" y="27"/>
                    </a:cubicBezTo>
                    <a:cubicBezTo>
                      <a:pt x="83" y="99"/>
                      <a:pt x="83" y="99"/>
                      <a:pt x="83" y="99"/>
                    </a:cubicBezTo>
                    <a:cubicBezTo>
                      <a:pt x="87" y="95"/>
                      <a:pt x="87" y="95"/>
                      <a:pt x="87" y="95"/>
                    </a:cubicBezTo>
                    <a:cubicBezTo>
                      <a:pt x="29" y="23"/>
                      <a:pt x="29" y="23"/>
                      <a:pt x="29" y="23"/>
                    </a:cubicBezTo>
                    <a:cubicBezTo>
                      <a:pt x="25" y="17"/>
                      <a:pt x="25" y="9"/>
                      <a:pt x="31" y="5"/>
                    </a:cubicBezTo>
                    <a:cubicBezTo>
                      <a:pt x="37" y="0"/>
                      <a:pt x="45" y="1"/>
                      <a:pt x="50" y="7"/>
                    </a:cubicBezTo>
                    <a:cubicBezTo>
                      <a:pt x="108" y="79"/>
                      <a:pt x="108" y="79"/>
                      <a:pt x="108" y="79"/>
                    </a:cubicBezTo>
                    <a:cubicBezTo>
                      <a:pt x="111" y="83"/>
                      <a:pt x="111" y="83"/>
                      <a:pt x="111" y="83"/>
                    </a:cubicBezTo>
                    <a:cubicBezTo>
                      <a:pt x="134" y="112"/>
                      <a:pt x="134" y="112"/>
                      <a:pt x="134" y="112"/>
                    </a:cubicBezTo>
                    <a:cubicBezTo>
                      <a:pt x="148" y="129"/>
                      <a:pt x="148" y="129"/>
                      <a:pt x="148" y="129"/>
                    </a:cubicBezTo>
                    <a:cubicBezTo>
                      <a:pt x="152" y="126"/>
                      <a:pt x="152" y="126"/>
                      <a:pt x="152" y="126"/>
                    </a:cubicBezTo>
                    <a:cubicBezTo>
                      <a:pt x="140" y="111"/>
                      <a:pt x="140" y="111"/>
                      <a:pt x="140" y="111"/>
                    </a:cubicBezTo>
                    <a:cubicBezTo>
                      <a:pt x="118" y="83"/>
                      <a:pt x="118" y="83"/>
                      <a:pt x="118" y="83"/>
                    </a:cubicBezTo>
                    <a:cubicBezTo>
                      <a:pt x="114" y="79"/>
                      <a:pt x="114" y="74"/>
                      <a:pt x="119" y="70"/>
                    </a:cubicBezTo>
                    <a:cubicBezTo>
                      <a:pt x="123" y="67"/>
                      <a:pt x="129" y="66"/>
                      <a:pt x="133" y="71"/>
                    </a:cubicBezTo>
                    <a:cubicBezTo>
                      <a:pt x="170" y="118"/>
                      <a:pt x="170" y="118"/>
                      <a:pt x="170" y="118"/>
                    </a:cubicBezTo>
                    <a:cubicBezTo>
                      <a:pt x="170" y="118"/>
                      <a:pt x="170" y="118"/>
                      <a:pt x="170" y="118"/>
                    </a:cubicBezTo>
                    <a:close/>
                  </a:path>
                </a:pathLst>
              </a:custGeom>
              <a:grpFill/>
              <a:ln>
                <a:noFill/>
              </a:ln>
            </p:spPr>
            <p:txBody>
              <a:bodyPr/>
              <a:lstStyle/>
              <a:p>
                <a:pPr>
                  <a:defRPr/>
                </a:pPr>
                <a:endParaRPr lang="id-ID"/>
              </a:p>
            </p:txBody>
          </p:sp>
        </p:grpSp>
        <p:grpSp>
          <p:nvGrpSpPr>
            <p:cNvPr id="54" name="Group 36"/>
            <p:cNvGrpSpPr/>
            <p:nvPr/>
          </p:nvGrpSpPr>
          <p:grpSpPr>
            <a:xfrm>
              <a:off x="1523979" y="1501229"/>
              <a:ext cx="515885" cy="634824"/>
              <a:chOff x="7227888" y="1474788"/>
              <a:chExt cx="571500" cy="703262"/>
            </a:xfrm>
            <a:solidFill>
              <a:srgbClr val="EE5058"/>
            </a:solidFill>
          </p:grpSpPr>
          <p:sp>
            <p:nvSpPr>
              <p:cNvPr id="56" name="Freeform 76"/>
              <p:cNvSpPr/>
              <p:nvPr>
                <p:custDataLst>
                  <p:tags r:id="rId12"/>
                </p:custDataLst>
              </p:nvPr>
            </p:nvSpPr>
            <p:spPr bwMode="auto">
              <a:xfrm>
                <a:off x="7227888" y="1474788"/>
                <a:ext cx="158750" cy="160337"/>
              </a:xfrm>
              <a:custGeom>
                <a:avLst/>
                <a:gdLst>
                  <a:gd name="T0" fmla="*/ 7 w 50"/>
                  <a:gd name="T1" fmla="*/ 39 h 51"/>
                  <a:gd name="T2" fmla="*/ 12 w 50"/>
                  <a:gd name="T3" fmla="*/ 8 h 51"/>
                  <a:gd name="T4" fmla="*/ 43 w 50"/>
                  <a:gd name="T5" fmla="*/ 12 h 51"/>
                  <a:gd name="T6" fmla="*/ 38 w 50"/>
                  <a:gd name="T7" fmla="*/ 43 h 51"/>
                  <a:gd name="T8" fmla="*/ 7 w 50"/>
                  <a:gd name="T9" fmla="*/ 39 h 51"/>
                </a:gdLst>
                <a:ahLst/>
                <a:cxnLst>
                  <a:cxn ang="0">
                    <a:pos x="T0" y="T1"/>
                  </a:cxn>
                  <a:cxn ang="0">
                    <a:pos x="T2" y="T3"/>
                  </a:cxn>
                  <a:cxn ang="0">
                    <a:pos x="T4" y="T5"/>
                  </a:cxn>
                  <a:cxn ang="0">
                    <a:pos x="T6" y="T7"/>
                  </a:cxn>
                  <a:cxn ang="0">
                    <a:pos x="T8" y="T9"/>
                  </a:cxn>
                </a:cxnLst>
                <a:rect l="0" t="0" r="r" b="b"/>
                <a:pathLst>
                  <a:path w="50" h="51">
                    <a:moveTo>
                      <a:pt x="7" y="39"/>
                    </a:moveTo>
                    <a:cubicBezTo>
                      <a:pt x="0" y="29"/>
                      <a:pt x="2" y="15"/>
                      <a:pt x="12" y="8"/>
                    </a:cubicBezTo>
                    <a:cubicBezTo>
                      <a:pt x="22" y="0"/>
                      <a:pt x="36" y="2"/>
                      <a:pt x="43" y="12"/>
                    </a:cubicBezTo>
                    <a:cubicBezTo>
                      <a:pt x="50" y="22"/>
                      <a:pt x="48" y="36"/>
                      <a:pt x="38" y="43"/>
                    </a:cubicBezTo>
                    <a:cubicBezTo>
                      <a:pt x="28" y="51"/>
                      <a:pt x="14" y="49"/>
                      <a:pt x="7" y="39"/>
                    </a:cubicBezTo>
                    <a:close/>
                  </a:path>
                </a:pathLst>
              </a:custGeom>
              <a:grpFill/>
              <a:ln>
                <a:noFill/>
              </a:ln>
            </p:spPr>
            <p:txBody>
              <a:bodyPr/>
              <a:lstStyle/>
              <a:p>
                <a:pPr>
                  <a:defRPr/>
                </a:pPr>
                <a:endParaRPr lang="id-ID"/>
              </a:p>
            </p:txBody>
          </p:sp>
          <p:sp>
            <p:nvSpPr>
              <p:cNvPr id="57" name="Freeform 77"/>
              <p:cNvSpPr/>
              <p:nvPr>
                <p:custDataLst>
                  <p:tags r:id="rId13"/>
                </p:custDataLst>
              </p:nvPr>
            </p:nvSpPr>
            <p:spPr bwMode="auto">
              <a:xfrm>
                <a:off x="7291388" y="1585913"/>
                <a:ext cx="508000" cy="592137"/>
              </a:xfrm>
              <a:custGeom>
                <a:avLst/>
                <a:gdLst>
                  <a:gd name="T0" fmla="*/ 115 w 161"/>
                  <a:gd name="T1" fmla="*/ 43 h 188"/>
                  <a:gd name="T2" fmla="*/ 69 w 161"/>
                  <a:gd name="T3" fmla="*/ 10 h 188"/>
                  <a:gd name="T4" fmla="*/ 67 w 161"/>
                  <a:gd name="T5" fmla="*/ 10 h 188"/>
                  <a:gd name="T6" fmla="*/ 31 w 161"/>
                  <a:gd name="T7" fmla="*/ 9 h 188"/>
                  <a:gd name="T8" fmla="*/ 25 w 161"/>
                  <a:gd name="T9" fmla="*/ 14 h 188"/>
                  <a:gd name="T10" fmla="*/ 22 w 161"/>
                  <a:gd name="T11" fmla="*/ 16 h 188"/>
                  <a:gd name="T12" fmla="*/ 15 w 161"/>
                  <a:gd name="T13" fmla="*/ 22 h 188"/>
                  <a:gd name="T14" fmla="*/ 5 w 161"/>
                  <a:gd name="T15" fmla="*/ 56 h 188"/>
                  <a:gd name="T16" fmla="*/ 5 w 161"/>
                  <a:gd name="T17" fmla="*/ 57 h 188"/>
                  <a:gd name="T18" fmla="*/ 24 w 161"/>
                  <a:gd name="T19" fmla="*/ 111 h 188"/>
                  <a:gd name="T20" fmla="*/ 34 w 161"/>
                  <a:gd name="T21" fmla="*/ 117 h 188"/>
                  <a:gd name="T22" fmla="*/ 41 w 161"/>
                  <a:gd name="T23" fmla="*/ 106 h 188"/>
                  <a:gd name="T24" fmla="*/ 22 w 161"/>
                  <a:gd name="T25" fmla="*/ 54 h 188"/>
                  <a:gd name="T26" fmla="*/ 26 w 161"/>
                  <a:gd name="T27" fmla="*/ 51 h 188"/>
                  <a:gd name="T28" fmla="*/ 57 w 161"/>
                  <a:gd name="T29" fmla="*/ 141 h 188"/>
                  <a:gd name="T30" fmla="*/ 75 w 161"/>
                  <a:gd name="T31" fmla="*/ 127 h 188"/>
                  <a:gd name="T32" fmla="*/ 117 w 161"/>
                  <a:gd name="T33" fmla="*/ 183 h 188"/>
                  <a:gd name="T34" fmla="*/ 132 w 161"/>
                  <a:gd name="T35" fmla="*/ 185 h 188"/>
                  <a:gd name="T36" fmla="*/ 134 w 161"/>
                  <a:gd name="T37" fmla="*/ 170 h 188"/>
                  <a:gd name="T38" fmla="*/ 92 w 161"/>
                  <a:gd name="T39" fmla="*/ 114 h 188"/>
                  <a:gd name="T40" fmla="*/ 99 w 161"/>
                  <a:gd name="T41" fmla="*/ 109 h 188"/>
                  <a:gd name="T42" fmla="*/ 140 w 161"/>
                  <a:gd name="T43" fmla="*/ 165 h 188"/>
                  <a:gd name="T44" fmla="*/ 155 w 161"/>
                  <a:gd name="T45" fmla="*/ 168 h 188"/>
                  <a:gd name="T46" fmla="*/ 157 w 161"/>
                  <a:gd name="T47" fmla="*/ 153 h 188"/>
                  <a:gd name="T48" fmla="*/ 115 w 161"/>
                  <a:gd name="T49" fmla="*/ 97 h 188"/>
                  <a:gd name="T50" fmla="*/ 134 w 161"/>
                  <a:gd name="T51" fmla="*/ 83 h 188"/>
                  <a:gd name="T52" fmla="*/ 56 w 161"/>
                  <a:gd name="T53" fmla="*/ 28 h 188"/>
                  <a:gd name="T54" fmla="*/ 60 w 161"/>
                  <a:gd name="T55" fmla="*/ 25 h 188"/>
                  <a:gd name="T56" fmla="*/ 105 w 161"/>
                  <a:gd name="T57" fmla="*/ 58 h 188"/>
                  <a:gd name="T58" fmla="*/ 117 w 161"/>
                  <a:gd name="T59" fmla="*/ 55 h 188"/>
                  <a:gd name="T60" fmla="*/ 115 w 161"/>
                  <a:gd name="T61" fmla="*/ 4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1" h="188">
                    <a:moveTo>
                      <a:pt x="115" y="43"/>
                    </a:moveTo>
                    <a:cubicBezTo>
                      <a:pt x="69" y="10"/>
                      <a:pt x="69" y="10"/>
                      <a:pt x="69" y="10"/>
                    </a:cubicBezTo>
                    <a:cubicBezTo>
                      <a:pt x="67" y="10"/>
                      <a:pt x="67" y="10"/>
                      <a:pt x="67" y="10"/>
                    </a:cubicBezTo>
                    <a:cubicBezTo>
                      <a:pt x="52" y="0"/>
                      <a:pt x="36" y="5"/>
                      <a:pt x="31" y="9"/>
                    </a:cubicBezTo>
                    <a:cubicBezTo>
                      <a:pt x="28" y="12"/>
                      <a:pt x="28" y="11"/>
                      <a:pt x="25" y="14"/>
                    </a:cubicBezTo>
                    <a:cubicBezTo>
                      <a:pt x="24" y="15"/>
                      <a:pt x="23" y="16"/>
                      <a:pt x="22" y="16"/>
                    </a:cubicBezTo>
                    <a:cubicBezTo>
                      <a:pt x="18" y="19"/>
                      <a:pt x="19" y="19"/>
                      <a:pt x="15" y="22"/>
                    </a:cubicBezTo>
                    <a:cubicBezTo>
                      <a:pt x="10" y="25"/>
                      <a:pt x="0" y="39"/>
                      <a:pt x="5" y="56"/>
                    </a:cubicBezTo>
                    <a:cubicBezTo>
                      <a:pt x="5" y="57"/>
                      <a:pt x="5" y="57"/>
                      <a:pt x="5" y="57"/>
                    </a:cubicBezTo>
                    <a:cubicBezTo>
                      <a:pt x="24" y="111"/>
                      <a:pt x="24" y="111"/>
                      <a:pt x="24" y="111"/>
                    </a:cubicBezTo>
                    <a:cubicBezTo>
                      <a:pt x="26" y="116"/>
                      <a:pt x="31" y="118"/>
                      <a:pt x="34" y="117"/>
                    </a:cubicBezTo>
                    <a:cubicBezTo>
                      <a:pt x="39" y="115"/>
                      <a:pt x="41" y="110"/>
                      <a:pt x="41" y="106"/>
                    </a:cubicBezTo>
                    <a:cubicBezTo>
                      <a:pt x="22" y="54"/>
                      <a:pt x="22" y="54"/>
                      <a:pt x="22" y="54"/>
                    </a:cubicBezTo>
                    <a:cubicBezTo>
                      <a:pt x="26" y="51"/>
                      <a:pt x="26" y="51"/>
                      <a:pt x="26" y="51"/>
                    </a:cubicBezTo>
                    <a:cubicBezTo>
                      <a:pt x="57" y="141"/>
                      <a:pt x="57" y="141"/>
                      <a:pt x="57" y="141"/>
                    </a:cubicBezTo>
                    <a:cubicBezTo>
                      <a:pt x="75" y="127"/>
                      <a:pt x="75" y="127"/>
                      <a:pt x="75" y="127"/>
                    </a:cubicBezTo>
                    <a:cubicBezTo>
                      <a:pt x="117" y="183"/>
                      <a:pt x="117" y="183"/>
                      <a:pt x="117" y="183"/>
                    </a:cubicBezTo>
                    <a:cubicBezTo>
                      <a:pt x="121" y="187"/>
                      <a:pt x="127" y="188"/>
                      <a:pt x="132" y="185"/>
                    </a:cubicBezTo>
                    <a:cubicBezTo>
                      <a:pt x="137" y="181"/>
                      <a:pt x="137" y="175"/>
                      <a:pt x="134" y="170"/>
                    </a:cubicBezTo>
                    <a:cubicBezTo>
                      <a:pt x="92" y="114"/>
                      <a:pt x="92" y="114"/>
                      <a:pt x="92" y="114"/>
                    </a:cubicBezTo>
                    <a:cubicBezTo>
                      <a:pt x="99" y="109"/>
                      <a:pt x="99" y="109"/>
                      <a:pt x="99" y="109"/>
                    </a:cubicBezTo>
                    <a:cubicBezTo>
                      <a:pt x="140" y="165"/>
                      <a:pt x="140" y="165"/>
                      <a:pt x="140" y="165"/>
                    </a:cubicBezTo>
                    <a:cubicBezTo>
                      <a:pt x="144" y="170"/>
                      <a:pt x="150" y="171"/>
                      <a:pt x="155" y="168"/>
                    </a:cubicBezTo>
                    <a:cubicBezTo>
                      <a:pt x="160" y="164"/>
                      <a:pt x="161" y="157"/>
                      <a:pt x="157" y="153"/>
                    </a:cubicBezTo>
                    <a:cubicBezTo>
                      <a:pt x="115" y="97"/>
                      <a:pt x="115" y="97"/>
                      <a:pt x="115" y="97"/>
                    </a:cubicBezTo>
                    <a:cubicBezTo>
                      <a:pt x="134" y="83"/>
                      <a:pt x="134" y="83"/>
                      <a:pt x="134" y="83"/>
                    </a:cubicBezTo>
                    <a:cubicBezTo>
                      <a:pt x="56" y="28"/>
                      <a:pt x="56" y="28"/>
                      <a:pt x="56" y="28"/>
                    </a:cubicBezTo>
                    <a:cubicBezTo>
                      <a:pt x="60" y="25"/>
                      <a:pt x="60" y="25"/>
                      <a:pt x="60" y="25"/>
                    </a:cubicBezTo>
                    <a:cubicBezTo>
                      <a:pt x="105" y="58"/>
                      <a:pt x="105" y="58"/>
                      <a:pt x="105" y="58"/>
                    </a:cubicBezTo>
                    <a:cubicBezTo>
                      <a:pt x="109" y="59"/>
                      <a:pt x="114" y="58"/>
                      <a:pt x="117" y="55"/>
                    </a:cubicBezTo>
                    <a:cubicBezTo>
                      <a:pt x="119" y="51"/>
                      <a:pt x="119" y="46"/>
                      <a:pt x="115" y="43"/>
                    </a:cubicBezTo>
                    <a:close/>
                  </a:path>
                </a:pathLst>
              </a:custGeom>
              <a:grpFill/>
              <a:ln>
                <a:noFill/>
              </a:ln>
            </p:spPr>
            <p:txBody>
              <a:bodyPr/>
              <a:lstStyle/>
              <a:p>
                <a:pPr>
                  <a:defRPr/>
                </a:pPr>
                <a:endParaRPr lang="id-ID"/>
              </a:p>
            </p:txBody>
          </p:sp>
        </p:grpSp>
        <p:grpSp>
          <p:nvGrpSpPr>
            <p:cNvPr id="55" name="Group 37"/>
            <p:cNvGrpSpPr/>
            <p:nvPr/>
          </p:nvGrpSpPr>
          <p:grpSpPr>
            <a:xfrm>
              <a:off x="3706459" y="4858778"/>
              <a:ext cx="495823" cy="663485"/>
              <a:chOff x="9645651" y="5194300"/>
              <a:chExt cx="549275" cy="735012"/>
            </a:xfrm>
            <a:solidFill>
              <a:srgbClr val="5EA9CA"/>
            </a:solidFill>
          </p:grpSpPr>
          <p:sp>
            <p:nvSpPr>
              <p:cNvPr id="120" name="Freeform 78"/>
              <p:cNvSpPr/>
              <p:nvPr>
                <p:custDataLst>
                  <p:tags r:id="rId10"/>
                </p:custDataLst>
              </p:nvPr>
            </p:nvSpPr>
            <p:spPr bwMode="auto">
              <a:xfrm>
                <a:off x="10031413" y="5765800"/>
                <a:ext cx="163513" cy="163512"/>
              </a:xfrm>
              <a:custGeom>
                <a:avLst/>
                <a:gdLst>
                  <a:gd name="T0" fmla="*/ 7 w 52"/>
                  <a:gd name="T1" fmla="*/ 38 h 52"/>
                  <a:gd name="T2" fmla="*/ 38 w 52"/>
                  <a:gd name="T3" fmla="*/ 45 h 52"/>
                  <a:gd name="T4" fmla="*/ 45 w 52"/>
                  <a:gd name="T5" fmla="*/ 13 h 52"/>
                  <a:gd name="T6" fmla="*/ 13 w 52"/>
                  <a:gd name="T7" fmla="*/ 7 h 52"/>
                  <a:gd name="T8" fmla="*/ 7 w 52"/>
                  <a:gd name="T9" fmla="*/ 38 h 52"/>
                </a:gdLst>
                <a:ahLst/>
                <a:cxnLst>
                  <a:cxn ang="0">
                    <a:pos x="T0" y="T1"/>
                  </a:cxn>
                  <a:cxn ang="0">
                    <a:pos x="T2" y="T3"/>
                  </a:cxn>
                  <a:cxn ang="0">
                    <a:pos x="T4" y="T5"/>
                  </a:cxn>
                  <a:cxn ang="0">
                    <a:pos x="T6" y="T7"/>
                  </a:cxn>
                  <a:cxn ang="0">
                    <a:pos x="T8" y="T9"/>
                  </a:cxn>
                </a:cxnLst>
                <a:rect l="0" t="0" r="r" b="b"/>
                <a:pathLst>
                  <a:path w="52" h="52">
                    <a:moveTo>
                      <a:pt x="7" y="38"/>
                    </a:moveTo>
                    <a:cubicBezTo>
                      <a:pt x="13" y="49"/>
                      <a:pt x="27" y="52"/>
                      <a:pt x="38" y="45"/>
                    </a:cubicBezTo>
                    <a:cubicBezTo>
                      <a:pt x="49" y="38"/>
                      <a:pt x="52" y="24"/>
                      <a:pt x="45" y="13"/>
                    </a:cubicBezTo>
                    <a:cubicBezTo>
                      <a:pt x="38" y="3"/>
                      <a:pt x="24" y="0"/>
                      <a:pt x="13" y="7"/>
                    </a:cubicBezTo>
                    <a:cubicBezTo>
                      <a:pt x="3" y="14"/>
                      <a:pt x="0" y="28"/>
                      <a:pt x="7" y="38"/>
                    </a:cubicBezTo>
                    <a:close/>
                  </a:path>
                </a:pathLst>
              </a:custGeom>
              <a:grpFill/>
              <a:ln>
                <a:noFill/>
              </a:ln>
            </p:spPr>
            <p:txBody>
              <a:bodyPr/>
              <a:lstStyle/>
              <a:p>
                <a:pPr>
                  <a:defRPr/>
                </a:pPr>
                <a:endParaRPr lang="id-ID"/>
              </a:p>
            </p:txBody>
          </p:sp>
          <p:sp>
            <p:nvSpPr>
              <p:cNvPr id="121" name="Freeform 79"/>
              <p:cNvSpPr/>
              <p:nvPr>
                <p:custDataLst>
                  <p:tags r:id="rId11"/>
                </p:custDataLst>
              </p:nvPr>
            </p:nvSpPr>
            <p:spPr bwMode="auto">
              <a:xfrm>
                <a:off x="9645651" y="5194300"/>
                <a:ext cx="536575" cy="646112"/>
              </a:xfrm>
              <a:custGeom>
                <a:avLst/>
                <a:gdLst>
                  <a:gd name="T0" fmla="*/ 162 w 170"/>
                  <a:gd name="T1" fmla="*/ 130 h 205"/>
                  <a:gd name="T2" fmla="*/ 152 w 170"/>
                  <a:gd name="T3" fmla="*/ 172 h 205"/>
                  <a:gd name="T4" fmla="*/ 126 w 170"/>
                  <a:gd name="T5" fmla="*/ 188 h 205"/>
                  <a:gd name="T6" fmla="*/ 124 w 170"/>
                  <a:gd name="T7" fmla="*/ 190 h 205"/>
                  <a:gd name="T8" fmla="*/ 114 w 170"/>
                  <a:gd name="T9" fmla="*/ 197 h 205"/>
                  <a:gd name="T10" fmla="*/ 72 w 170"/>
                  <a:gd name="T11" fmla="*/ 189 h 205"/>
                  <a:gd name="T12" fmla="*/ 72 w 170"/>
                  <a:gd name="T13" fmla="*/ 189 h 205"/>
                  <a:gd name="T14" fmla="*/ 39 w 170"/>
                  <a:gd name="T15" fmla="*/ 139 h 205"/>
                  <a:gd name="T16" fmla="*/ 42 w 170"/>
                  <a:gd name="T17" fmla="*/ 126 h 205"/>
                  <a:gd name="T18" fmla="*/ 56 w 170"/>
                  <a:gd name="T19" fmla="*/ 128 h 205"/>
                  <a:gd name="T20" fmla="*/ 75 w 170"/>
                  <a:gd name="T21" fmla="*/ 158 h 205"/>
                  <a:gd name="T22" fmla="*/ 86 w 170"/>
                  <a:gd name="T23" fmla="*/ 174 h 205"/>
                  <a:gd name="T24" fmla="*/ 90 w 170"/>
                  <a:gd name="T25" fmla="*/ 171 h 205"/>
                  <a:gd name="T26" fmla="*/ 78 w 170"/>
                  <a:gd name="T27" fmla="*/ 153 h 205"/>
                  <a:gd name="T28" fmla="*/ 57 w 170"/>
                  <a:gd name="T29" fmla="*/ 121 h 205"/>
                  <a:gd name="T30" fmla="*/ 54 w 170"/>
                  <a:gd name="T31" fmla="*/ 117 h 205"/>
                  <a:gd name="T32" fmla="*/ 4 w 170"/>
                  <a:gd name="T33" fmla="*/ 40 h 205"/>
                  <a:gd name="T34" fmla="*/ 8 w 170"/>
                  <a:gd name="T35" fmla="*/ 21 h 205"/>
                  <a:gd name="T36" fmla="*/ 25 w 170"/>
                  <a:gd name="T37" fmla="*/ 26 h 205"/>
                  <a:gd name="T38" fmla="*/ 76 w 170"/>
                  <a:gd name="T39" fmla="*/ 103 h 205"/>
                  <a:gd name="T40" fmla="*/ 81 w 170"/>
                  <a:gd name="T41" fmla="*/ 100 h 205"/>
                  <a:gd name="T42" fmla="*/ 31 w 170"/>
                  <a:gd name="T43" fmla="*/ 22 h 205"/>
                  <a:gd name="T44" fmla="*/ 34 w 170"/>
                  <a:gd name="T45" fmla="*/ 4 h 205"/>
                  <a:gd name="T46" fmla="*/ 52 w 170"/>
                  <a:gd name="T47" fmla="*/ 8 h 205"/>
                  <a:gd name="T48" fmla="*/ 103 w 170"/>
                  <a:gd name="T49" fmla="*/ 86 h 205"/>
                  <a:gd name="T50" fmla="*/ 106 w 170"/>
                  <a:gd name="T51" fmla="*/ 90 h 205"/>
                  <a:gd name="T52" fmla="*/ 126 w 170"/>
                  <a:gd name="T53" fmla="*/ 121 h 205"/>
                  <a:gd name="T54" fmla="*/ 138 w 170"/>
                  <a:gd name="T55" fmla="*/ 140 h 205"/>
                  <a:gd name="T56" fmla="*/ 142 w 170"/>
                  <a:gd name="T57" fmla="*/ 137 h 205"/>
                  <a:gd name="T58" fmla="*/ 132 w 170"/>
                  <a:gd name="T59" fmla="*/ 121 h 205"/>
                  <a:gd name="T60" fmla="*/ 112 w 170"/>
                  <a:gd name="T61" fmla="*/ 91 h 205"/>
                  <a:gd name="T62" fmla="*/ 115 w 170"/>
                  <a:gd name="T63" fmla="*/ 77 h 205"/>
                  <a:gd name="T64" fmla="*/ 129 w 170"/>
                  <a:gd name="T65" fmla="*/ 80 h 205"/>
                  <a:gd name="T66" fmla="*/ 162 w 170"/>
                  <a:gd name="T67" fmla="*/ 130 h 205"/>
                  <a:gd name="T68" fmla="*/ 162 w 170"/>
                  <a:gd name="T69" fmla="*/ 13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0" h="205">
                    <a:moveTo>
                      <a:pt x="162" y="130"/>
                    </a:moveTo>
                    <a:cubicBezTo>
                      <a:pt x="170" y="143"/>
                      <a:pt x="165" y="163"/>
                      <a:pt x="152" y="172"/>
                    </a:cubicBezTo>
                    <a:cubicBezTo>
                      <a:pt x="126" y="188"/>
                      <a:pt x="126" y="188"/>
                      <a:pt x="126" y="188"/>
                    </a:cubicBezTo>
                    <a:cubicBezTo>
                      <a:pt x="124" y="190"/>
                      <a:pt x="124" y="190"/>
                      <a:pt x="124" y="190"/>
                    </a:cubicBezTo>
                    <a:cubicBezTo>
                      <a:pt x="114" y="197"/>
                      <a:pt x="114" y="197"/>
                      <a:pt x="114" y="197"/>
                    </a:cubicBezTo>
                    <a:cubicBezTo>
                      <a:pt x="100" y="205"/>
                      <a:pt x="80" y="202"/>
                      <a:pt x="72" y="189"/>
                    </a:cubicBezTo>
                    <a:cubicBezTo>
                      <a:pt x="72" y="189"/>
                      <a:pt x="72" y="189"/>
                      <a:pt x="72" y="189"/>
                    </a:cubicBezTo>
                    <a:cubicBezTo>
                      <a:pt x="39" y="139"/>
                      <a:pt x="39" y="139"/>
                      <a:pt x="39" y="139"/>
                    </a:cubicBezTo>
                    <a:cubicBezTo>
                      <a:pt x="36" y="134"/>
                      <a:pt x="38" y="128"/>
                      <a:pt x="42" y="126"/>
                    </a:cubicBezTo>
                    <a:cubicBezTo>
                      <a:pt x="47" y="122"/>
                      <a:pt x="52" y="123"/>
                      <a:pt x="56" y="128"/>
                    </a:cubicBezTo>
                    <a:cubicBezTo>
                      <a:pt x="75" y="158"/>
                      <a:pt x="75" y="158"/>
                      <a:pt x="75" y="158"/>
                    </a:cubicBezTo>
                    <a:cubicBezTo>
                      <a:pt x="86" y="174"/>
                      <a:pt x="86" y="174"/>
                      <a:pt x="86" y="174"/>
                    </a:cubicBezTo>
                    <a:cubicBezTo>
                      <a:pt x="90" y="171"/>
                      <a:pt x="90" y="171"/>
                      <a:pt x="90" y="171"/>
                    </a:cubicBezTo>
                    <a:cubicBezTo>
                      <a:pt x="78" y="153"/>
                      <a:pt x="78" y="153"/>
                      <a:pt x="78" y="153"/>
                    </a:cubicBezTo>
                    <a:cubicBezTo>
                      <a:pt x="57" y="121"/>
                      <a:pt x="57" y="121"/>
                      <a:pt x="57" y="121"/>
                    </a:cubicBezTo>
                    <a:cubicBezTo>
                      <a:pt x="54" y="117"/>
                      <a:pt x="54" y="117"/>
                      <a:pt x="54" y="117"/>
                    </a:cubicBezTo>
                    <a:cubicBezTo>
                      <a:pt x="4" y="40"/>
                      <a:pt x="4" y="40"/>
                      <a:pt x="4" y="40"/>
                    </a:cubicBezTo>
                    <a:cubicBezTo>
                      <a:pt x="0" y="34"/>
                      <a:pt x="2" y="25"/>
                      <a:pt x="8" y="21"/>
                    </a:cubicBezTo>
                    <a:cubicBezTo>
                      <a:pt x="14" y="17"/>
                      <a:pt x="21" y="20"/>
                      <a:pt x="25" y="26"/>
                    </a:cubicBezTo>
                    <a:cubicBezTo>
                      <a:pt x="76" y="103"/>
                      <a:pt x="76" y="103"/>
                      <a:pt x="76" y="103"/>
                    </a:cubicBezTo>
                    <a:cubicBezTo>
                      <a:pt x="81" y="100"/>
                      <a:pt x="81" y="100"/>
                      <a:pt x="81" y="100"/>
                    </a:cubicBezTo>
                    <a:cubicBezTo>
                      <a:pt x="31" y="22"/>
                      <a:pt x="31" y="22"/>
                      <a:pt x="31" y="22"/>
                    </a:cubicBezTo>
                    <a:cubicBezTo>
                      <a:pt x="27" y="16"/>
                      <a:pt x="27" y="8"/>
                      <a:pt x="34" y="4"/>
                    </a:cubicBezTo>
                    <a:cubicBezTo>
                      <a:pt x="40" y="0"/>
                      <a:pt x="48" y="2"/>
                      <a:pt x="52" y="8"/>
                    </a:cubicBezTo>
                    <a:cubicBezTo>
                      <a:pt x="103" y="86"/>
                      <a:pt x="103" y="86"/>
                      <a:pt x="103" y="86"/>
                    </a:cubicBezTo>
                    <a:cubicBezTo>
                      <a:pt x="106" y="90"/>
                      <a:pt x="106" y="90"/>
                      <a:pt x="106" y="90"/>
                    </a:cubicBezTo>
                    <a:cubicBezTo>
                      <a:pt x="126" y="121"/>
                      <a:pt x="126" y="121"/>
                      <a:pt x="126" y="121"/>
                    </a:cubicBezTo>
                    <a:cubicBezTo>
                      <a:pt x="138" y="140"/>
                      <a:pt x="138" y="140"/>
                      <a:pt x="138" y="140"/>
                    </a:cubicBezTo>
                    <a:cubicBezTo>
                      <a:pt x="142" y="137"/>
                      <a:pt x="142" y="137"/>
                      <a:pt x="142" y="137"/>
                    </a:cubicBezTo>
                    <a:cubicBezTo>
                      <a:pt x="132" y="121"/>
                      <a:pt x="132" y="121"/>
                      <a:pt x="132" y="121"/>
                    </a:cubicBezTo>
                    <a:cubicBezTo>
                      <a:pt x="112" y="91"/>
                      <a:pt x="112" y="91"/>
                      <a:pt x="112" y="91"/>
                    </a:cubicBezTo>
                    <a:cubicBezTo>
                      <a:pt x="109" y="86"/>
                      <a:pt x="110" y="81"/>
                      <a:pt x="115" y="77"/>
                    </a:cubicBezTo>
                    <a:cubicBezTo>
                      <a:pt x="120" y="75"/>
                      <a:pt x="126" y="75"/>
                      <a:pt x="129" y="80"/>
                    </a:cubicBezTo>
                    <a:cubicBezTo>
                      <a:pt x="162" y="130"/>
                      <a:pt x="162" y="130"/>
                      <a:pt x="162" y="130"/>
                    </a:cubicBezTo>
                    <a:cubicBezTo>
                      <a:pt x="162" y="130"/>
                      <a:pt x="162" y="130"/>
                      <a:pt x="162" y="130"/>
                    </a:cubicBezTo>
                    <a:close/>
                  </a:path>
                </a:pathLst>
              </a:custGeom>
              <a:grpFill/>
              <a:ln>
                <a:noFill/>
              </a:ln>
            </p:spPr>
            <p:txBody>
              <a:bodyPr/>
              <a:lstStyle/>
              <a:p>
                <a:pPr>
                  <a:defRPr/>
                </a:pPr>
                <a:endParaRPr lang="id-ID"/>
              </a:p>
            </p:txBody>
          </p:sp>
        </p:grpSp>
        <p:grpSp>
          <p:nvGrpSpPr>
            <p:cNvPr id="122" name="Group 38"/>
            <p:cNvGrpSpPr/>
            <p:nvPr/>
          </p:nvGrpSpPr>
          <p:grpSpPr>
            <a:xfrm>
              <a:off x="3475744" y="4970554"/>
              <a:ext cx="386914" cy="719373"/>
              <a:chOff x="9390063" y="5318125"/>
              <a:chExt cx="428625" cy="796925"/>
            </a:xfrm>
            <a:solidFill>
              <a:srgbClr val="5EA9CA"/>
            </a:solidFill>
          </p:grpSpPr>
          <p:sp>
            <p:nvSpPr>
              <p:cNvPr id="123" name="Freeform 80"/>
              <p:cNvSpPr/>
              <p:nvPr>
                <p:custDataLst>
                  <p:tags r:id="rId8"/>
                </p:custDataLst>
              </p:nvPr>
            </p:nvSpPr>
            <p:spPr bwMode="auto">
              <a:xfrm>
                <a:off x="9617076" y="5957888"/>
                <a:ext cx="161925" cy="157162"/>
              </a:xfrm>
              <a:custGeom>
                <a:avLst/>
                <a:gdLst>
                  <a:gd name="T0" fmla="*/ 4 w 51"/>
                  <a:gd name="T1" fmla="*/ 32 h 50"/>
                  <a:gd name="T2" fmla="*/ 32 w 51"/>
                  <a:gd name="T3" fmla="*/ 46 h 50"/>
                  <a:gd name="T4" fmla="*/ 47 w 51"/>
                  <a:gd name="T5" fmla="*/ 18 h 50"/>
                  <a:gd name="T6" fmla="*/ 18 w 51"/>
                  <a:gd name="T7" fmla="*/ 4 h 50"/>
                  <a:gd name="T8" fmla="*/ 4 w 51"/>
                  <a:gd name="T9" fmla="*/ 32 h 50"/>
                </a:gdLst>
                <a:ahLst/>
                <a:cxnLst>
                  <a:cxn ang="0">
                    <a:pos x="T0" y="T1"/>
                  </a:cxn>
                  <a:cxn ang="0">
                    <a:pos x="T2" y="T3"/>
                  </a:cxn>
                  <a:cxn ang="0">
                    <a:pos x="T4" y="T5"/>
                  </a:cxn>
                  <a:cxn ang="0">
                    <a:pos x="T6" y="T7"/>
                  </a:cxn>
                  <a:cxn ang="0">
                    <a:pos x="T8" y="T9"/>
                  </a:cxn>
                </a:cxnLst>
                <a:rect l="0" t="0" r="r" b="b"/>
                <a:pathLst>
                  <a:path w="51" h="50">
                    <a:moveTo>
                      <a:pt x="4" y="32"/>
                    </a:moveTo>
                    <a:cubicBezTo>
                      <a:pt x="7" y="44"/>
                      <a:pt x="20" y="50"/>
                      <a:pt x="32" y="46"/>
                    </a:cubicBezTo>
                    <a:cubicBezTo>
                      <a:pt x="44" y="43"/>
                      <a:pt x="51" y="30"/>
                      <a:pt x="47" y="18"/>
                    </a:cubicBezTo>
                    <a:cubicBezTo>
                      <a:pt x="43" y="6"/>
                      <a:pt x="30" y="0"/>
                      <a:pt x="18" y="4"/>
                    </a:cubicBezTo>
                    <a:cubicBezTo>
                      <a:pt x="6" y="8"/>
                      <a:pt x="0" y="20"/>
                      <a:pt x="4" y="32"/>
                    </a:cubicBezTo>
                    <a:close/>
                  </a:path>
                </a:pathLst>
              </a:custGeom>
              <a:grpFill/>
              <a:ln>
                <a:noFill/>
              </a:ln>
            </p:spPr>
            <p:txBody>
              <a:bodyPr/>
              <a:lstStyle/>
              <a:p>
                <a:pPr>
                  <a:defRPr/>
                </a:pPr>
                <a:endParaRPr lang="id-ID"/>
              </a:p>
            </p:txBody>
          </p:sp>
          <p:sp>
            <p:nvSpPr>
              <p:cNvPr id="124" name="Freeform 81"/>
              <p:cNvSpPr/>
              <p:nvPr>
                <p:custDataLst>
                  <p:tags r:id="rId9"/>
                </p:custDataLst>
              </p:nvPr>
            </p:nvSpPr>
            <p:spPr bwMode="auto">
              <a:xfrm>
                <a:off x="9390063" y="5318125"/>
                <a:ext cx="428625" cy="674687"/>
              </a:xfrm>
              <a:custGeom>
                <a:avLst/>
                <a:gdLst>
                  <a:gd name="T0" fmla="*/ 131 w 136"/>
                  <a:gd name="T1" fmla="*/ 158 h 214"/>
                  <a:gd name="T2" fmla="*/ 111 w 136"/>
                  <a:gd name="T3" fmla="*/ 195 h 214"/>
                  <a:gd name="T4" fmla="*/ 81 w 136"/>
                  <a:gd name="T5" fmla="*/ 205 h 214"/>
                  <a:gd name="T6" fmla="*/ 79 w 136"/>
                  <a:gd name="T7" fmla="*/ 205 h 214"/>
                  <a:gd name="T8" fmla="*/ 67 w 136"/>
                  <a:gd name="T9" fmla="*/ 209 h 214"/>
                  <a:gd name="T10" fmla="*/ 29 w 136"/>
                  <a:gd name="T11" fmla="*/ 191 h 214"/>
                  <a:gd name="T12" fmla="*/ 29 w 136"/>
                  <a:gd name="T13" fmla="*/ 191 h 214"/>
                  <a:gd name="T14" fmla="*/ 10 w 136"/>
                  <a:gd name="T15" fmla="*/ 134 h 214"/>
                  <a:gd name="T16" fmla="*/ 17 w 136"/>
                  <a:gd name="T17" fmla="*/ 122 h 214"/>
                  <a:gd name="T18" fmla="*/ 29 w 136"/>
                  <a:gd name="T19" fmla="*/ 128 h 214"/>
                  <a:gd name="T20" fmla="*/ 40 w 136"/>
                  <a:gd name="T21" fmla="*/ 162 h 214"/>
                  <a:gd name="T22" fmla="*/ 46 w 136"/>
                  <a:gd name="T23" fmla="*/ 180 h 214"/>
                  <a:gd name="T24" fmla="*/ 51 w 136"/>
                  <a:gd name="T25" fmla="*/ 179 h 214"/>
                  <a:gd name="T26" fmla="*/ 44 w 136"/>
                  <a:gd name="T27" fmla="*/ 158 h 214"/>
                  <a:gd name="T28" fmla="*/ 32 w 136"/>
                  <a:gd name="T29" fmla="*/ 122 h 214"/>
                  <a:gd name="T30" fmla="*/ 31 w 136"/>
                  <a:gd name="T31" fmla="*/ 117 h 214"/>
                  <a:gd name="T32" fmla="*/ 2 w 136"/>
                  <a:gd name="T33" fmla="*/ 29 h 214"/>
                  <a:gd name="T34" fmla="*/ 11 w 136"/>
                  <a:gd name="T35" fmla="*/ 12 h 214"/>
                  <a:gd name="T36" fmla="*/ 27 w 136"/>
                  <a:gd name="T37" fmla="*/ 21 h 214"/>
                  <a:gd name="T38" fmla="*/ 56 w 136"/>
                  <a:gd name="T39" fmla="*/ 109 h 214"/>
                  <a:gd name="T40" fmla="*/ 61 w 136"/>
                  <a:gd name="T41" fmla="*/ 107 h 214"/>
                  <a:gd name="T42" fmla="*/ 33 w 136"/>
                  <a:gd name="T43" fmla="*/ 19 h 214"/>
                  <a:gd name="T44" fmla="*/ 41 w 136"/>
                  <a:gd name="T45" fmla="*/ 3 h 214"/>
                  <a:gd name="T46" fmla="*/ 58 w 136"/>
                  <a:gd name="T47" fmla="*/ 11 h 214"/>
                  <a:gd name="T48" fmla="*/ 86 w 136"/>
                  <a:gd name="T49" fmla="*/ 99 h 214"/>
                  <a:gd name="T50" fmla="*/ 88 w 136"/>
                  <a:gd name="T51" fmla="*/ 104 h 214"/>
                  <a:gd name="T52" fmla="*/ 99 w 136"/>
                  <a:gd name="T53" fmla="*/ 140 h 214"/>
                  <a:gd name="T54" fmla="*/ 106 w 136"/>
                  <a:gd name="T55" fmla="*/ 161 h 214"/>
                  <a:gd name="T56" fmla="*/ 111 w 136"/>
                  <a:gd name="T57" fmla="*/ 159 h 214"/>
                  <a:gd name="T58" fmla="*/ 105 w 136"/>
                  <a:gd name="T59" fmla="*/ 141 h 214"/>
                  <a:gd name="T60" fmla="*/ 94 w 136"/>
                  <a:gd name="T61" fmla="*/ 107 h 214"/>
                  <a:gd name="T62" fmla="*/ 100 w 136"/>
                  <a:gd name="T63" fmla="*/ 95 h 214"/>
                  <a:gd name="T64" fmla="*/ 113 w 136"/>
                  <a:gd name="T65" fmla="*/ 101 h 214"/>
                  <a:gd name="T66" fmla="*/ 131 w 136"/>
                  <a:gd name="T67" fmla="*/ 158 h 214"/>
                  <a:gd name="T68" fmla="*/ 131 w 136"/>
                  <a:gd name="T69" fmla="*/ 15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6" h="214">
                    <a:moveTo>
                      <a:pt x="131" y="158"/>
                    </a:moveTo>
                    <a:cubicBezTo>
                      <a:pt x="136" y="173"/>
                      <a:pt x="126" y="190"/>
                      <a:pt x="111" y="195"/>
                    </a:cubicBezTo>
                    <a:cubicBezTo>
                      <a:pt x="81" y="205"/>
                      <a:pt x="81" y="205"/>
                      <a:pt x="81" y="205"/>
                    </a:cubicBezTo>
                    <a:cubicBezTo>
                      <a:pt x="79" y="205"/>
                      <a:pt x="79" y="205"/>
                      <a:pt x="79" y="205"/>
                    </a:cubicBezTo>
                    <a:cubicBezTo>
                      <a:pt x="67" y="209"/>
                      <a:pt x="67" y="209"/>
                      <a:pt x="67" y="209"/>
                    </a:cubicBezTo>
                    <a:cubicBezTo>
                      <a:pt x="52" y="214"/>
                      <a:pt x="34" y="206"/>
                      <a:pt x="29" y="191"/>
                    </a:cubicBezTo>
                    <a:cubicBezTo>
                      <a:pt x="29" y="191"/>
                      <a:pt x="29" y="191"/>
                      <a:pt x="29" y="191"/>
                    </a:cubicBezTo>
                    <a:cubicBezTo>
                      <a:pt x="10" y="134"/>
                      <a:pt x="10" y="134"/>
                      <a:pt x="10" y="134"/>
                    </a:cubicBezTo>
                    <a:cubicBezTo>
                      <a:pt x="8" y="128"/>
                      <a:pt x="12" y="123"/>
                      <a:pt x="17" y="122"/>
                    </a:cubicBezTo>
                    <a:cubicBezTo>
                      <a:pt x="23" y="120"/>
                      <a:pt x="27" y="122"/>
                      <a:pt x="29" y="128"/>
                    </a:cubicBezTo>
                    <a:cubicBezTo>
                      <a:pt x="40" y="162"/>
                      <a:pt x="40" y="162"/>
                      <a:pt x="40" y="162"/>
                    </a:cubicBezTo>
                    <a:cubicBezTo>
                      <a:pt x="46" y="180"/>
                      <a:pt x="46" y="180"/>
                      <a:pt x="46" y="180"/>
                    </a:cubicBezTo>
                    <a:cubicBezTo>
                      <a:pt x="51" y="179"/>
                      <a:pt x="51" y="179"/>
                      <a:pt x="51" y="179"/>
                    </a:cubicBezTo>
                    <a:cubicBezTo>
                      <a:pt x="44" y="158"/>
                      <a:pt x="44" y="158"/>
                      <a:pt x="44" y="158"/>
                    </a:cubicBezTo>
                    <a:cubicBezTo>
                      <a:pt x="32" y="122"/>
                      <a:pt x="32" y="122"/>
                      <a:pt x="32" y="122"/>
                    </a:cubicBezTo>
                    <a:cubicBezTo>
                      <a:pt x="31" y="117"/>
                      <a:pt x="31" y="117"/>
                      <a:pt x="31" y="117"/>
                    </a:cubicBezTo>
                    <a:cubicBezTo>
                      <a:pt x="2" y="29"/>
                      <a:pt x="2" y="29"/>
                      <a:pt x="2" y="29"/>
                    </a:cubicBezTo>
                    <a:cubicBezTo>
                      <a:pt x="0" y="22"/>
                      <a:pt x="4" y="14"/>
                      <a:pt x="11" y="12"/>
                    </a:cubicBezTo>
                    <a:cubicBezTo>
                      <a:pt x="18" y="10"/>
                      <a:pt x="25" y="14"/>
                      <a:pt x="27" y="21"/>
                    </a:cubicBezTo>
                    <a:cubicBezTo>
                      <a:pt x="56" y="109"/>
                      <a:pt x="56" y="109"/>
                      <a:pt x="56" y="109"/>
                    </a:cubicBezTo>
                    <a:cubicBezTo>
                      <a:pt x="61" y="107"/>
                      <a:pt x="61" y="107"/>
                      <a:pt x="61" y="107"/>
                    </a:cubicBezTo>
                    <a:cubicBezTo>
                      <a:pt x="33" y="19"/>
                      <a:pt x="33" y="19"/>
                      <a:pt x="33" y="19"/>
                    </a:cubicBezTo>
                    <a:cubicBezTo>
                      <a:pt x="31" y="12"/>
                      <a:pt x="34" y="5"/>
                      <a:pt x="41" y="3"/>
                    </a:cubicBezTo>
                    <a:cubicBezTo>
                      <a:pt x="48" y="0"/>
                      <a:pt x="55" y="4"/>
                      <a:pt x="58" y="11"/>
                    </a:cubicBezTo>
                    <a:cubicBezTo>
                      <a:pt x="86" y="99"/>
                      <a:pt x="86" y="99"/>
                      <a:pt x="86" y="99"/>
                    </a:cubicBezTo>
                    <a:cubicBezTo>
                      <a:pt x="88" y="104"/>
                      <a:pt x="88" y="104"/>
                      <a:pt x="88" y="104"/>
                    </a:cubicBezTo>
                    <a:cubicBezTo>
                      <a:pt x="99" y="140"/>
                      <a:pt x="99" y="140"/>
                      <a:pt x="99" y="140"/>
                    </a:cubicBezTo>
                    <a:cubicBezTo>
                      <a:pt x="106" y="161"/>
                      <a:pt x="106" y="161"/>
                      <a:pt x="106" y="161"/>
                    </a:cubicBezTo>
                    <a:cubicBezTo>
                      <a:pt x="111" y="159"/>
                      <a:pt x="111" y="159"/>
                      <a:pt x="111" y="159"/>
                    </a:cubicBezTo>
                    <a:cubicBezTo>
                      <a:pt x="105" y="141"/>
                      <a:pt x="105" y="141"/>
                      <a:pt x="105" y="141"/>
                    </a:cubicBezTo>
                    <a:cubicBezTo>
                      <a:pt x="94" y="107"/>
                      <a:pt x="94" y="107"/>
                      <a:pt x="94" y="107"/>
                    </a:cubicBezTo>
                    <a:cubicBezTo>
                      <a:pt x="92" y="101"/>
                      <a:pt x="94" y="97"/>
                      <a:pt x="100" y="95"/>
                    </a:cubicBezTo>
                    <a:cubicBezTo>
                      <a:pt x="105" y="93"/>
                      <a:pt x="111" y="95"/>
                      <a:pt x="113" y="101"/>
                    </a:cubicBezTo>
                    <a:cubicBezTo>
                      <a:pt x="131" y="158"/>
                      <a:pt x="131" y="158"/>
                      <a:pt x="131" y="158"/>
                    </a:cubicBezTo>
                    <a:cubicBezTo>
                      <a:pt x="131" y="158"/>
                      <a:pt x="131" y="158"/>
                      <a:pt x="131" y="158"/>
                    </a:cubicBezTo>
                    <a:close/>
                  </a:path>
                </a:pathLst>
              </a:custGeom>
              <a:grpFill/>
              <a:ln>
                <a:noFill/>
              </a:ln>
            </p:spPr>
            <p:txBody>
              <a:bodyPr/>
              <a:lstStyle/>
              <a:p>
                <a:pPr>
                  <a:defRPr/>
                </a:pPr>
                <a:endParaRPr lang="id-ID"/>
              </a:p>
            </p:txBody>
          </p:sp>
        </p:grpSp>
        <p:grpSp>
          <p:nvGrpSpPr>
            <p:cNvPr id="125" name="Group 39"/>
            <p:cNvGrpSpPr/>
            <p:nvPr/>
          </p:nvGrpSpPr>
          <p:grpSpPr>
            <a:xfrm>
              <a:off x="3187708" y="5055102"/>
              <a:ext cx="333893" cy="732269"/>
              <a:chOff x="9070976" y="5411788"/>
              <a:chExt cx="369888" cy="811212"/>
            </a:xfrm>
            <a:solidFill>
              <a:srgbClr val="5EA9CA"/>
            </a:solidFill>
          </p:grpSpPr>
          <p:sp>
            <p:nvSpPr>
              <p:cNvPr id="126" name="Freeform 82"/>
              <p:cNvSpPr/>
              <p:nvPr>
                <p:custDataLst>
                  <p:tags r:id="rId6"/>
                </p:custDataLst>
              </p:nvPr>
            </p:nvSpPr>
            <p:spPr bwMode="auto">
              <a:xfrm>
                <a:off x="9217026" y="6072188"/>
                <a:ext cx="150813" cy="150812"/>
              </a:xfrm>
              <a:custGeom>
                <a:avLst/>
                <a:gdLst>
                  <a:gd name="T0" fmla="*/ 2 w 48"/>
                  <a:gd name="T1" fmla="*/ 27 h 48"/>
                  <a:gd name="T2" fmla="*/ 27 w 48"/>
                  <a:gd name="T3" fmla="*/ 46 h 48"/>
                  <a:gd name="T4" fmla="*/ 47 w 48"/>
                  <a:gd name="T5" fmla="*/ 20 h 48"/>
                  <a:gd name="T6" fmla="*/ 21 w 48"/>
                  <a:gd name="T7" fmla="*/ 1 h 48"/>
                  <a:gd name="T8" fmla="*/ 2 w 48"/>
                  <a:gd name="T9" fmla="*/ 27 h 48"/>
                </a:gdLst>
                <a:ahLst/>
                <a:cxnLst>
                  <a:cxn ang="0">
                    <a:pos x="T0" y="T1"/>
                  </a:cxn>
                  <a:cxn ang="0">
                    <a:pos x="T2" y="T3"/>
                  </a:cxn>
                  <a:cxn ang="0">
                    <a:pos x="T4" y="T5"/>
                  </a:cxn>
                  <a:cxn ang="0">
                    <a:pos x="T6" y="T7"/>
                  </a:cxn>
                  <a:cxn ang="0">
                    <a:pos x="T8" y="T9"/>
                  </a:cxn>
                </a:cxnLst>
                <a:rect l="0" t="0" r="r" b="b"/>
                <a:pathLst>
                  <a:path w="48" h="48">
                    <a:moveTo>
                      <a:pt x="2" y="27"/>
                    </a:moveTo>
                    <a:cubicBezTo>
                      <a:pt x="3" y="39"/>
                      <a:pt x="15" y="48"/>
                      <a:pt x="27" y="46"/>
                    </a:cubicBezTo>
                    <a:cubicBezTo>
                      <a:pt x="40" y="44"/>
                      <a:pt x="48" y="33"/>
                      <a:pt x="47" y="20"/>
                    </a:cubicBezTo>
                    <a:cubicBezTo>
                      <a:pt x="45" y="8"/>
                      <a:pt x="33" y="0"/>
                      <a:pt x="21" y="1"/>
                    </a:cubicBezTo>
                    <a:cubicBezTo>
                      <a:pt x="8" y="3"/>
                      <a:pt x="0" y="15"/>
                      <a:pt x="2" y="27"/>
                    </a:cubicBezTo>
                    <a:close/>
                  </a:path>
                </a:pathLst>
              </a:custGeom>
              <a:grpFill/>
              <a:ln>
                <a:noFill/>
              </a:ln>
            </p:spPr>
            <p:txBody>
              <a:bodyPr/>
              <a:lstStyle/>
              <a:p>
                <a:pPr>
                  <a:defRPr/>
                </a:pPr>
                <a:endParaRPr lang="id-ID"/>
              </a:p>
            </p:txBody>
          </p:sp>
          <p:sp>
            <p:nvSpPr>
              <p:cNvPr id="127" name="Freeform 83"/>
              <p:cNvSpPr/>
              <p:nvPr>
                <p:custDataLst>
                  <p:tags r:id="rId7"/>
                </p:custDataLst>
              </p:nvPr>
            </p:nvSpPr>
            <p:spPr bwMode="auto">
              <a:xfrm>
                <a:off x="9070976" y="5411788"/>
                <a:ext cx="369888" cy="665162"/>
              </a:xfrm>
              <a:custGeom>
                <a:avLst/>
                <a:gdLst>
                  <a:gd name="T0" fmla="*/ 115 w 117"/>
                  <a:gd name="T1" fmla="*/ 169 h 211"/>
                  <a:gd name="T2" fmla="*/ 89 w 117"/>
                  <a:gd name="T3" fmla="*/ 202 h 211"/>
                  <a:gd name="T4" fmla="*/ 58 w 117"/>
                  <a:gd name="T5" fmla="*/ 207 h 211"/>
                  <a:gd name="T6" fmla="*/ 56 w 117"/>
                  <a:gd name="T7" fmla="*/ 207 h 211"/>
                  <a:gd name="T8" fmla="*/ 44 w 117"/>
                  <a:gd name="T9" fmla="*/ 209 h 211"/>
                  <a:gd name="T10" fmla="*/ 9 w 117"/>
                  <a:gd name="T11" fmla="*/ 184 h 211"/>
                  <a:gd name="T12" fmla="*/ 9 w 117"/>
                  <a:gd name="T13" fmla="*/ 184 h 211"/>
                  <a:gd name="T14" fmla="*/ 0 w 117"/>
                  <a:gd name="T15" fmla="*/ 125 h 211"/>
                  <a:gd name="T16" fmla="*/ 9 w 117"/>
                  <a:gd name="T17" fmla="*/ 114 h 211"/>
                  <a:gd name="T18" fmla="*/ 20 w 117"/>
                  <a:gd name="T19" fmla="*/ 122 h 211"/>
                  <a:gd name="T20" fmla="*/ 25 w 117"/>
                  <a:gd name="T21" fmla="*/ 157 h 211"/>
                  <a:gd name="T22" fmla="*/ 28 w 117"/>
                  <a:gd name="T23" fmla="*/ 177 h 211"/>
                  <a:gd name="T24" fmla="*/ 33 w 117"/>
                  <a:gd name="T25" fmla="*/ 176 h 211"/>
                  <a:gd name="T26" fmla="*/ 30 w 117"/>
                  <a:gd name="T27" fmla="*/ 154 h 211"/>
                  <a:gd name="T28" fmla="*/ 24 w 117"/>
                  <a:gd name="T29" fmla="*/ 117 h 211"/>
                  <a:gd name="T30" fmla="*/ 24 w 117"/>
                  <a:gd name="T31" fmla="*/ 112 h 211"/>
                  <a:gd name="T32" fmla="*/ 10 w 117"/>
                  <a:gd name="T33" fmla="*/ 20 h 211"/>
                  <a:gd name="T34" fmla="*/ 22 w 117"/>
                  <a:gd name="T35" fmla="*/ 5 h 211"/>
                  <a:gd name="T36" fmla="*/ 36 w 117"/>
                  <a:gd name="T37" fmla="*/ 17 h 211"/>
                  <a:gd name="T38" fmla="*/ 49 w 117"/>
                  <a:gd name="T39" fmla="*/ 108 h 211"/>
                  <a:gd name="T40" fmla="*/ 55 w 117"/>
                  <a:gd name="T41" fmla="*/ 108 h 211"/>
                  <a:gd name="T42" fmla="*/ 42 w 117"/>
                  <a:gd name="T43" fmla="*/ 16 h 211"/>
                  <a:gd name="T44" fmla="*/ 53 w 117"/>
                  <a:gd name="T45" fmla="*/ 1 h 211"/>
                  <a:gd name="T46" fmla="*/ 68 w 117"/>
                  <a:gd name="T47" fmla="*/ 12 h 211"/>
                  <a:gd name="T48" fmla="*/ 81 w 117"/>
                  <a:gd name="T49" fmla="*/ 104 h 211"/>
                  <a:gd name="T50" fmla="*/ 82 w 117"/>
                  <a:gd name="T51" fmla="*/ 109 h 211"/>
                  <a:gd name="T52" fmla="*/ 87 w 117"/>
                  <a:gd name="T53" fmla="*/ 146 h 211"/>
                  <a:gd name="T54" fmla="*/ 90 w 117"/>
                  <a:gd name="T55" fmla="*/ 168 h 211"/>
                  <a:gd name="T56" fmla="*/ 95 w 117"/>
                  <a:gd name="T57" fmla="*/ 167 h 211"/>
                  <a:gd name="T58" fmla="*/ 92 w 117"/>
                  <a:gd name="T59" fmla="*/ 148 h 211"/>
                  <a:gd name="T60" fmla="*/ 87 w 117"/>
                  <a:gd name="T61" fmla="*/ 113 h 211"/>
                  <a:gd name="T62" fmla="*/ 96 w 117"/>
                  <a:gd name="T63" fmla="*/ 102 h 211"/>
                  <a:gd name="T64" fmla="*/ 107 w 117"/>
                  <a:gd name="T65" fmla="*/ 110 h 211"/>
                  <a:gd name="T66" fmla="*/ 115 w 117"/>
                  <a:gd name="T67" fmla="*/ 169 h 211"/>
                  <a:gd name="T68" fmla="*/ 115 w 117"/>
                  <a:gd name="T69" fmla="*/ 16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7" h="211">
                    <a:moveTo>
                      <a:pt x="115" y="169"/>
                    </a:moveTo>
                    <a:cubicBezTo>
                      <a:pt x="117" y="185"/>
                      <a:pt x="105" y="200"/>
                      <a:pt x="89" y="202"/>
                    </a:cubicBezTo>
                    <a:cubicBezTo>
                      <a:pt x="58" y="207"/>
                      <a:pt x="58" y="207"/>
                      <a:pt x="58" y="207"/>
                    </a:cubicBezTo>
                    <a:cubicBezTo>
                      <a:pt x="56" y="207"/>
                      <a:pt x="56" y="207"/>
                      <a:pt x="56" y="207"/>
                    </a:cubicBezTo>
                    <a:cubicBezTo>
                      <a:pt x="44" y="209"/>
                      <a:pt x="44" y="209"/>
                      <a:pt x="44" y="209"/>
                    </a:cubicBezTo>
                    <a:cubicBezTo>
                      <a:pt x="28" y="211"/>
                      <a:pt x="11" y="200"/>
                      <a:pt x="9" y="184"/>
                    </a:cubicBezTo>
                    <a:cubicBezTo>
                      <a:pt x="9" y="184"/>
                      <a:pt x="9" y="184"/>
                      <a:pt x="9" y="184"/>
                    </a:cubicBezTo>
                    <a:cubicBezTo>
                      <a:pt x="0" y="125"/>
                      <a:pt x="0" y="125"/>
                      <a:pt x="0" y="125"/>
                    </a:cubicBezTo>
                    <a:cubicBezTo>
                      <a:pt x="0" y="119"/>
                      <a:pt x="4" y="115"/>
                      <a:pt x="9" y="114"/>
                    </a:cubicBezTo>
                    <a:cubicBezTo>
                      <a:pt x="15" y="113"/>
                      <a:pt x="19" y="116"/>
                      <a:pt x="20" y="122"/>
                    </a:cubicBezTo>
                    <a:cubicBezTo>
                      <a:pt x="25" y="157"/>
                      <a:pt x="25" y="157"/>
                      <a:pt x="25" y="157"/>
                    </a:cubicBezTo>
                    <a:cubicBezTo>
                      <a:pt x="28" y="177"/>
                      <a:pt x="28" y="177"/>
                      <a:pt x="28" y="177"/>
                    </a:cubicBezTo>
                    <a:cubicBezTo>
                      <a:pt x="33" y="176"/>
                      <a:pt x="33" y="176"/>
                      <a:pt x="33" y="176"/>
                    </a:cubicBezTo>
                    <a:cubicBezTo>
                      <a:pt x="30" y="154"/>
                      <a:pt x="30" y="154"/>
                      <a:pt x="30" y="154"/>
                    </a:cubicBezTo>
                    <a:cubicBezTo>
                      <a:pt x="24" y="117"/>
                      <a:pt x="24" y="117"/>
                      <a:pt x="24" y="117"/>
                    </a:cubicBezTo>
                    <a:cubicBezTo>
                      <a:pt x="24" y="112"/>
                      <a:pt x="24" y="112"/>
                      <a:pt x="24" y="112"/>
                    </a:cubicBezTo>
                    <a:cubicBezTo>
                      <a:pt x="10" y="20"/>
                      <a:pt x="10" y="20"/>
                      <a:pt x="10" y="20"/>
                    </a:cubicBezTo>
                    <a:cubicBezTo>
                      <a:pt x="9" y="13"/>
                      <a:pt x="15" y="6"/>
                      <a:pt x="22" y="5"/>
                    </a:cubicBezTo>
                    <a:cubicBezTo>
                      <a:pt x="29" y="4"/>
                      <a:pt x="35" y="10"/>
                      <a:pt x="36" y="17"/>
                    </a:cubicBezTo>
                    <a:cubicBezTo>
                      <a:pt x="49" y="108"/>
                      <a:pt x="49" y="108"/>
                      <a:pt x="49" y="108"/>
                    </a:cubicBezTo>
                    <a:cubicBezTo>
                      <a:pt x="55" y="108"/>
                      <a:pt x="55" y="108"/>
                      <a:pt x="55" y="108"/>
                    </a:cubicBezTo>
                    <a:cubicBezTo>
                      <a:pt x="42" y="16"/>
                      <a:pt x="42" y="16"/>
                      <a:pt x="42" y="16"/>
                    </a:cubicBezTo>
                    <a:cubicBezTo>
                      <a:pt x="41" y="9"/>
                      <a:pt x="45" y="2"/>
                      <a:pt x="53" y="1"/>
                    </a:cubicBezTo>
                    <a:cubicBezTo>
                      <a:pt x="60" y="0"/>
                      <a:pt x="67" y="5"/>
                      <a:pt x="68" y="12"/>
                    </a:cubicBezTo>
                    <a:cubicBezTo>
                      <a:pt x="81" y="104"/>
                      <a:pt x="81" y="104"/>
                      <a:pt x="81" y="104"/>
                    </a:cubicBezTo>
                    <a:cubicBezTo>
                      <a:pt x="82" y="109"/>
                      <a:pt x="82" y="109"/>
                      <a:pt x="82" y="109"/>
                    </a:cubicBezTo>
                    <a:cubicBezTo>
                      <a:pt x="87" y="146"/>
                      <a:pt x="87" y="146"/>
                      <a:pt x="87" y="146"/>
                    </a:cubicBezTo>
                    <a:cubicBezTo>
                      <a:pt x="90" y="168"/>
                      <a:pt x="90" y="168"/>
                      <a:pt x="90" y="168"/>
                    </a:cubicBezTo>
                    <a:cubicBezTo>
                      <a:pt x="95" y="167"/>
                      <a:pt x="95" y="167"/>
                      <a:pt x="95" y="167"/>
                    </a:cubicBezTo>
                    <a:cubicBezTo>
                      <a:pt x="92" y="148"/>
                      <a:pt x="92" y="148"/>
                      <a:pt x="92" y="148"/>
                    </a:cubicBezTo>
                    <a:cubicBezTo>
                      <a:pt x="87" y="113"/>
                      <a:pt x="87" y="113"/>
                      <a:pt x="87" y="113"/>
                    </a:cubicBezTo>
                    <a:cubicBezTo>
                      <a:pt x="86" y="107"/>
                      <a:pt x="90" y="103"/>
                      <a:pt x="96" y="102"/>
                    </a:cubicBezTo>
                    <a:cubicBezTo>
                      <a:pt x="101" y="101"/>
                      <a:pt x="106" y="104"/>
                      <a:pt x="107" y="110"/>
                    </a:cubicBezTo>
                    <a:cubicBezTo>
                      <a:pt x="115" y="169"/>
                      <a:pt x="115" y="169"/>
                      <a:pt x="115" y="169"/>
                    </a:cubicBezTo>
                    <a:cubicBezTo>
                      <a:pt x="115" y="169"/>
                      <a:pt x="115" y="169"/>
                      <a:pt x="115" y="169"/>
                    </a:cubicBezTo>
                    <a:close/>
                  </a:path>
                </a:pathLst>
              </a:custGeom>
              <a:grpFill/>
              <a:ln>
                <a:noFill/>
              </a:ln>
            </p:spPr>
            <p:txBody>
              <a:bodyPr/>
              <a:lstStyle/>
              <a:p>
                <a:pPr>
                  <a:defRPr/>
                </a:pPr>
                <a:endParaRPr lang="id-ID"/>
              </a:p>
            </p:txBody>
          </p:sp>
        </p:grpSp>
        <p:grpSp>
          <p:nvGrpSpPr>
            <p:cNvPr id="128" name="Group 40"/>
            <p:cNvGrpSpPr/>
            <p:nvPr/>
          </p:nvGrpSpPr>
          <p:grpSpPr>
            <a:xfrm>
              <a:off x="1820614" y="1302040"/>
              <a:ext cx="467162" cy="666352"/>
              <a:chOff x="7556501" y="1254125"/>
              <a:chExt cx="517525" cy="738188"/>
            </a:xfrm>
            <a:solidFill>
              <a:srgbClr val="EE5058"/>
            </a:solidFill>
          </p:grpSpPr>
          <p:sp>
            <p:nvSpPr>
              <p:cNvPr id="129" name="Freeform 84"/>
              <p:cNvSpPr/>
              <p:nvPr>
                <p:custDataLst>
                  <p:tags r:id="rId4"/>
                </p:custDataLst>
              </p:nvPr>
            </p:nvSpPr>
            <p:spPr bwMode="auto">
              <a:xfrm>
                <a:off x="7556501" y="1254125"/>
                <a:ext cx="160338" cy="160337"/>
              </a:xfrm>
              <a:custGeom>
                <a:avLst/>
                <a:gdLst>
                  <a:gd name="T0" fmla="*/ 6 w 51"/>
                  <a:gd name="T1" fmla="*/ 37 h 51"/>
                  <a:gd name="T2" fmla="*/ 14 w 51"/>
                  <a:gd name="T3" fmla="*/ 7 h 51"/>
                  <a:gd name="T4" fmla="*/ 45 w 51"/>
                  <a:gd name="T5" fmla="*/ 14 h 51"/>
                  <a:gd name="T6" fmla="*/ 37 w 51"/>
                  <a:gd name="T7" fmla="*/ 45 h 51"/>
                  <a:gd name="T8" fmla="*/ 6 w 51"/>
                  <a:gd name="T9" fmla="*/ 37 h 51"/>
                </a:gdLst>
                <a:ahLst/>
                <a:cxnLst>
                  <a:cxn ang="0">
                    <a:pos x="T0" y="T1"/>
                  </a:cxn>
                  <a:cxn ang="0">
                    <a:pos x="T2" y="T3"/>
                  </a:cxn>
                  <a:cxn ang="0">
                    <a:pos x="T4" y="T5"/>
                  </a:cxn>
                  <a:cxn ang="0">
                    <a:pos x="T6" y="T7"/>
                  </a:cxn>
                  <a:cxn ang="0">
                    <a:pos x="T8" y="T9"/>
                  </a:cxn>
                </a:cxnLst>
                <a:rect l="0" t="0" r="r" b="b"/>
                <a:pathLst>
                  <a:path w="51" h="51">
                    <a:moveTo>
                      <a:pt x="6" y="37"/>
                    </a:moveTo>
                    <a:cubicBezTo>
                      <a:pt x="0" y="27"/>
                      <a:pt x="3" y="13"/>
                      <a:pt x="14" y="7"/>
                    </a:cubicBezTo>
                    <a:cubicBezTo>
                      <a:pt x="25" y="0"/>
                      <a:pt x="38" y="4"/>
                      <a:pt x="45" y="14"/>
                    </a:cubicBezTo>
                    <a:cubicBezTo>
                      <a:pt x="51" y="24"/>
                      <a:pt x="48" y="38"/>
                      <a:pt x="37" y="45"/>
                    </a:cubicBezTo>
                    <a:cubicBezTo>
                      <a:pt x="26" y="51"/>
                      <a:pt x="13" y="48"/>
                      <a:pt x="6" y="37"/>
                    </a:cubicBezTo>
                    <a:close/>
                  </a:path>
                </a:pathLst>
              </a:custGeom>
              <a:grpFill/>
              <a:ln>
                <a:noFill/>
              </a:ln>
            </p:spPr>
            <p:txBody>
              <a:bodyPr/>
              <a:lstStyle/>
              <a:p>
                <a:pPr>
                  <a:defRPr/>
                </a:pPr>
                <a:endParaRPr lang="id-ID"/>
              </a:p>
            </p:txBody>
          </p:sp>
          <p:sp>
            <p:nvSpPr>
              <p:cNvPr id="130" name="Freeform 85"/>
              <p:cNvSpPr/>
              <p:nvPr>
                <p:custDataLst>
                  <p:tags r:id="rId5"/>
                </p:custDataLst>
              </p:nvPr>
            </p:nvSpPr>
            <p:spPr bwMode="auto">
              <a:xfrm>
                <a:off x="7607301" y="1376363"/>
                <a:ext cx="466725" cy="615950"/>
              </a:xfrm>
              <a:custGeom>
                <a:avLst/>
                <a:gdLst>
                  <a:gd name="T0" fmla="*/ 114 w 148"/>
                  <a:gd name="T1" fmla="*/ 49 h 195"/>
                  <a:gd name="T2" fmla="*/ 71 w 148"/>
                  <a:gd name="T3" fmla="*/ 12 h 195"/>
                  <a:gd name="T4" fmla="*/ 69 w 148"/>
                  <a:gd name="T5" fmla="*/ 12 h 195"/>
                  <a:gd name="T6" fmla="*/ 34 w 148"/>
                  <a:gd name="T7" fmla="*/ 8 h 195"/>
                  <a:gd name="T8" fmla="*/ 27 w 148"/>
                  <a:gd name="T9" fmla="*/ 12 h 195"/>
                  <a:gd name="T10" fmla="*/ 24 w 148"/>
                  <a:gd name="T11" fmla="*/ 14 h 195"/>
                  <a:gd name="T12" fmla="*/ 16 w 148"/>
                  <a:gd name="T13" fmla="*/ 18 h 195"/>
                  <a:gd name="T14" fmla="*/ 4 w 148"/>
                  <a:gd name="T15" fmla="*/ 51 h 195"/>
                  <a:gd name="T16" fmla="*/ 3 w 148"/>
                  <a:gd name="T17" fmla="*/ 53 h 195"/>
                  <a:gd name="T18" fmla="*/ 17 w 148"/>
                  <a:gd name="T19" fmla="*/ 108 h 195"/>
                  <a:gd name="T20" fmla="*/ 26 w 148"/>
                  <a:gd name="T21" fmla="*/ 115 h 195"/>
                  <a:gd name="T22" fmla="*/ 34 w 148"/>
                  <a:gd name="T23" fmla="*/ 105 h 195"/>
                  <a:gd name="T24" fmla="*/ 20 w 148"/>
                  <a:gd name="T25" fmla="*/ 51 h 195"/>
                  <a:gd name="T26" fmla="*/ 25 w 148"/>
                  <a:gd name="T27" fmla="*/ 49 h 195"/>
                  <a:gd name="T28" fmla="*/ 46 w 148"/>
                  <a:gd name="T29" fmla="*/ 141 h 195"/>
                  <a:gd name="T30" fmla="*/ 66 w 148"/>
                  <a:gd name="T31" fmla="*/ 129 h 195"/>
                  <a:gd name="T32" fmla="*/ 102 w 148"/>
                  <a:gd name="T33" fmla="*/ 189 h 195"/>
                  <a:gd name="T34" fmla="*/ 117 w 148"/>
                  <a:gd name="T35" fmla="*/ 192 h 195"/>
                  <a:gd name="T36" fmla="*/ 120 w 148"/>
                  <a:gd name="T37" fmla="*/ 178 h 195"/>
                  <a:gd name="T38" fmla="*/ 84 w 148"/>
                  <a:gd name="T39" fmla="*/ 118 h 195"/>
                  <a:gd name="T40" fmla="*/ 91 w 148"/>
                  <a:gd name="T41" fmla="*/ 114 h 195"/>
                  <a:gd name="T42" fmla="*/ 127 w 148"/>
                  <a:gd name="T43" fmla="*/ 173 h 195"/>
                  <a:gd name="T44" fmla="*/ 141 w 148"/>
                  <a:gd name="T45" fmla="*/ 178 h 195"/>
                  <a:gd name="T46" fmla="*/ 145 w 148"/>
                  <a:gd name="T47" fmla="*/ 163 h 195"/>
                  <a:gd name="T48" fmla="*/ 109 w 148"/>
                  <a:gd name="T49" fmla="*/ 103 h 195"/>
                  <a:gd name="T50" fmla="*/ 129 w 148"/>
                  <a:gd name="T51" fmla="*/ 91 h 195"/>
                  <a:gd name="T52" fmla="*/ 57 w 148"/>
                  <a:gd name="T53" fmla="*/ 29 h 195"/>
                  <a:gd name="T54" fmla="*/ 61 w 148"/>
                  <a:gd name="T55" fmla="*/ 26 h 195"/>
                  <a:gd name="T56" fmla="*/ 102 w 148"/>
                  <a:gd name="T57" fmla="*/ 63 h 195"/>
                  <a:gd name="T58" fmla="*/ 115 w 148"/>
                  <a:gd name="T59" fmla="*/ 61 h 195"/>
                  <a:gd name="T60" fmla="*/ 114 w 148"/>
                  <a:gd name="T61" fmla="*/ 4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8" h="195">
                    <a:moveTo>
                      <a:pt x="114" y="49"/>
                    </a:moveTo>
                    <a:cubicBezTo>
                      <a:pt x="71" y="12"/>
                      <a:pt x="71" y="12"/>
                      <a:pt x="71" y="12"/>
                    </a:cubicBezTo>
                    <a:cubicBezTo>
                      <a:pt x="69" y="12"/>
                      <a:pt x="69" y="12"/>
                      <a:pt x="69" y="12"/>
                    </a:cubicBezTo>
                    <a:cubicBezTo>
                      <a:pt x="55" y="0"/>
                      <a:pt x="39" y="4"/>
                      <a:pt x="34" y="8"/>
                    </a:cubicBezTo>
                    <a:cubicBezTo>
                      <a:pt x="30" y="10"/>
                      <a:pt x="31" y="10"/>
                      <a:pt x="27" y="12"/>
                    </a:cubicBezTo>
                    <a:cubicBezTo>
                      <a:pt x="26" y="13"/>
                      <a:pt x="25" y="13"/>
                      <a:pt x="24" y="14"/>
                    </a:cubicBezTo>
                    <a:cubicBezTo>
                      <a:pt x="19" y="17"/>
                      <a:pt x="21" y="16"/>
                      <a:pt x="16" y="18"/>
                    </a:cubicBezTo>
                    <a:cubicBezTo>
                      <a:pt x="11" y="22"/>
                      <a:pt x="0" y="34"/>
                      <a:pt x="4" y="51"/>
                    </a:cubicBezTo>
                    <a:cubicBezTo>
                      <a:pt x="3" y="53"/>
                      <a:pt x="3" y="53"/>
                      <a:pt x="3" y="53"/>
                    </a:cubicBezTo>
                    <a:cubicBezTo>
                      <a:pt x="17" y="108"/>
                      <a:pt x="17" y="108"/>
                      <a:pt x="17" y="108"/>
                    </a:cubicBezTo>
                    <a:cubicBezTo>
                      <a:pt x="18" y="113"/>
                      <a:pt x="23" y="116"/>
                      <a:pt x="26" y="115"/>
                    </a:cubicBezTo>
                    <a:cubicBezTo>
                      <a:pt x="31" y="114"/>
                      <a:pt x="34" y="109"/>
                      <a:pt x="34" y="105"/>
                    </a:cubicBezTo>
                    <a:cubicBezTo>
                      <a:pt x="20" y="51"/>
                      <a:pt x="20" y="51"/>
                      <a:pt x="20" y="51"/>
                    </a:cubicBezTo>
                    <a:cubicBezTo>
                      <a:pt x="25" y="49"/>
                      <a:pt x="25" y="49"/>
                      <a:pt x="25" y="49"/>
                    </a:cubicBezTo>
                    <a:cubicBezTo>
                      <a:pt x="46" y="141"/>
                      <a:pt x="46" y="141"/>
                      <a:pt x="46" y="141"/>
                    </a:cubicBezTo>
                    <a:cubicBezTo>
                      <a:pt x="66" y="129"/>
                      <a:pt x="66" y="129"/>
                      <a:pt x="66" y="129"/>
                    </a:cubicBezTo>
                    <a:cubicBezTo>
                      <a:pt x="102" y="189"/>
                      <a:pt x="102" y="189"/>
                      <a:pt x="102" y="189"/>
                    </a:cubicBezTo>
                    <a:cubicBezTo>
                      <a:pt x="105" y="194"/>
                      <a:pt x="112" y="195"/>
                      <a:pt x="117" y="192"/>
                    </a:cubicBezTo>
                    <a:cubicBezTo>
                      <a:pt x="123" y="189"/>
                      <a:pt x="123" y="183"/>
                      <a:pt x="120" y="178"/>
                    </a:cubicBezTo>
                    <a:cubicBezTo>
                      <a:pt x="84" y="118"/>
                      <a:pt x="84" y="118"/>
                      <a:pt x="84" y="118"/>
                    </a:cubicBezTo>
                    <a:cubicBezTo>
                      <a:pt x="91" y="114"/>
                      <a:pt x="91" y="114"/>
                      <a:pt x="91" y="114"/>
                    </a:cubicBezTo>
                    <a:cubicBezTo>
                      <a:pt x="127" y="173"/>
                      <a:pt x="127" y="173"/>
                      <a:pt x="127" y="173"/>
                    </a:cubicBezTo>
                    <a:cubicBezTo>
                      <a:pt x="131" y="179"/>
                      <a:pt x="136" y="181"/>
                      <a:pt x="141" y="178"/>
                    </a:cubicBezTo>
                    <a:cubicBezTo>
                      <a:pt x="147" y="174"/>
                      <a:pt x="148" y="168"/>
                      <a:pt x="145" y="163"/>
                    </a:cubicBezTo>
                    <a:cubicBezTo>
                      <a:pt x="109" y="103"/>
                      <a:pt x="109" y="103"/>
                      <a:pt x="109" y="103"/>
                    </a:cubicBezTo>
                    <a:cubicBezTo>
                      <a:pt x="129" y="91"/>
                      <a:pt x="129" y="91"/>
                      <a:pt x="129" y="91"/>
                    </a:cubicBezTo>
                    <a:cubicBezTo>
                      <a:pt x="57" y="29"/>
                      <a:pt x="57" y="29"/>
                      <a:pt x="57" y="29"/>
                    </a:cubicBezTo>
                    <a:cubicBezTo>
                      <a:pt x="61" y="26"/>
                      <a:pt x="61" y="26"/>
                      <a:pt x="61" y="26"/>
                    </a:cubicBezTo>
                    <a:cubicBezTo>
                      <a:pt x="102" y="63"/>
                      <a:pt x="102" y="63"/>
                      <a:pt x="102" y="63"/>
                    </a:cubicBezTo>
                    <a:cubicBezTo>
                      <a:pt x="106" y="65"/>
                      <a:pt x="112" y="65"/>
                      <a:pt x="115" y="61"/>
                    </a:cubicBezTo>
                    <a:cubicBezTo>
                      <a:pt x="118" y="58"/>
                      <a:pt x="117" y="53"/>
                      <a:pt x="114" y="49"/>
                    </a:cubicBezTo>
                    <a:close/>
                  </a:path>
                </a:pathLst>
              </a:custGeom>
              <a:grpFill/>
              <a:ln>
                <a:noFill/>
              </a:ln>
            </p:spPr>
            <p:txBody>
              <a:bodyPr/>
              <a:lstStyle/>
              <a:p>
                <a:pPr>
                  <a:defRPr/>
                </a:pPr>
                <a:endParaRPr lang="id-ID" dirty="0"/>
              </a:p>
            </p:txBody>
          </p:sp>
        </p:grpSp>
        <p:pic>
          <p:nvPicPr>
            <p:cNvPr id="131" name="图片 130"/>
            <p:cNvPicPr>
              <a:picLocks noChangeAspect="1"/>
            </p:cNvPicPr>
            <p:nvPr>
              <p:custDataLst>
                <p:tags r:id="rId3"/>
              </p:custDataLst>
            </p:nvPr>
          </p:nvPicPr>
          <p:blipFill>
            <a:blip r:embed="rId77">
              <a:extLst>
                <a:ext uri="{28A0092B-C50C-407E-A947-70E740481C1C}">
                  <a14:useLocalDpi xmlns:a14="http://schemas.microsoft.com/office/drawing/2010/main" val="0"/>
                </a:ext>
              </a:extLst>
            </a:blip>
            <a:stretch>
              <a:fillRect/>
            </a:stretch>
          </p:blipFill>
          <p:spPr>
            <a:xfrm>
              <a:off x="1415480" y="1772816"/>
              <a:ext cx="3201187" cy="3208546"/>
            </a:xfrm>
            <a:prstGeom prst="rect">
              <a:avLst/>
            </a:prstGeom>
          </p:spPr>
        </p:pic>
      </p:grpSp>
      <p:grpSp>
        <p:nvGrpSpPr>
          <p:cNvPr id="132" name="组合 131"/>
          <p:cNvGrpSpPr/>
          <p:nvPr/>
        </p:nvGrpSpPr>
        <p:grpSpPr>
          <a:xfrm>
            <a:off x="5510233" y="3445594"/>
            <a:ext cx="5644931" cy="785542"/>
            <a:chOff x="5802781" y="3434972"/>
            <a:chExt cx="5644931" cy="785542"/>
          </a:xfrm>
        </p:grpSpPr>
        <p:sp>
          <p:nvSpPr>
            <p:cNvPr id="133" name="矩形: 圆角 1"/>
            <p:cNvSpPr/>
            <p:nvPr>
              <p:custDataLst>
                <p:tags r:id="rId1"/>
              </p:custDataLst>
            </p:nvPr>
          </p:nvSpPr>
          <p:spPr>
            <a:xfrm>
              <a:off x="5802781" y="3434972"/>
              <a:ext cx="5644931" cy="785542"/>
            </a:xfrm>
            <a:prstGeom prst="roundRect">
              <a:avLst>
                <a:gd name="adj" fmla="val 50000"/>
              </a:avLst>
            </a:prstGeom>
            <a:solidFill>
              <a:srgbClr val="C8480E"/>
            </a:solidFill>
            <a:ln>
              <a:noFill/>
            </a:ln>
            <a:effectLst>
              <a:outerShdw blurRad="215900" sx="103000" sy="103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文本框 133"/>
            <p:cNvSpPr txBox="1"/>
            <p:nvPr>
              <p:custDataLst>
                <p:tags r:id="rId2"/>
              </p:custDataLst>
            </p:nvPr>
          </p:nvSpPr>
          <p:spPr>
            <a:xfrm>
              <a:off x="7202337" y="3494172"/>
              <a:ext cx="2942857" cy="646331"/>
            </a:xfrm>
            <a:prstGeom prst="rect">
              <a:avLst/>
            </a:prstGeom>
            <a:noFill/>
          </p:spPr>
          <p:txBody>
            <a:bodyPr wrap="square" rtlCol="0">
              <a:spAutoFit/>
            </a:bodyPr>
            <a:lstStyle/>
            <a:p>
              <a:pPr algn="dist"/>
              <a:r>
                <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和平与发展</a:t>
              </a:r>
            </a:p>
          </p:txBody>
        </p:sp>
      </p:grpSp>
      <p:sp>
        <p:nvSpPr>
          <p:cNvPr id="135" name="梯形 134"/>
          <p:cNvSpPr/>
          <p:nvPr/>
        </p:nvSpPr>
        <p:spPr>
          <a:xfrm>
            <a:off x="5020564" y="4234103"/>
            <a:ext cx="6687544" cy="1359026"/>
          </a:xfrm>
          <a:prstGeom prst="trapezoid">
            <a:avLst>
              <a:gd name="adj" fmla="val 44117"/>
            </a:avLst>
          </a:prstGeom>
          <a:solidFill>
            <a:schemeClr val="bg1">
              <a:lumMod val="85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梯形 135"/>
          <p:cNvSpPr/>
          <p:nvPr/>
        </p:nvSpPr>
        <p:spPr>
          <a:xfrm flipH="1" flipV="1">
            <a:off x="5020564" y="1989787"/>
            <a:ext cx="6687544" cy="1441807"/>
          </a:xfrm>
          <a:prstGeom prst="trapezoid">
            <a:avLst>
              <a:gd name="adj" fmla="val 44117"/>
            </a:avLst>
          </a:prstGeom>
          <a:solidFill>
            <a:schemeClr val="bg1">
              <a:lumMod val="85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p:cNvSpPr/>
          <p:nvPr/>
        </p:nvSpPr>
        <p:spPr>
          <a:xfrm>
            <a:off x="6288336" y="2087106"/>
            <a:ext cx="4185761" cy="1200329"/>
          </a:xfrm>
          <a:prstGeom prst="rect">
            <a:avLst/>
          </a:prstGeom>
        </p:spPr>
        <p:txBody>
          <a:bodyPr wrap="none">
            <a:spAutoFit/>
          </a:bodyPr>
          <a:lstStyle/>
          <a:p>
            <a:pPr algn="ctr">
              <a:lnSpc>
                <a:spcPct val="150000"/>
              </a:lnSpc>
            </a:pPr>
            <a:r>
              <a:rPr lang="zh-CN" altLang="en-US" sz="2400" b="1" dirty="0">
                <a:solidFill>
                  <a:srgbClr val="C8480E"/>
                </a:solidFill>
                <a:latin typeface="微软雅黑" panose="020B0503020204020204" pitchFamily="34" charset="-122"/>
                <a:ea typeface="微软雅黑" panose="020B0503020204020204" pitchFamily="34" charset="-122"/>
              </a:rPr>
              <a:t>没有和平</a:t>
            </a:r>
            <a:endParaRPr lang="en-US" altLang="zh-CN" sz="2400" b="1" dirty="0">
              <a:solidFill>
                <a:srgbClr val="C8480E"/>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中国和世界都不可能顺利发展</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8" name="矩形 137"/>
          <p:cNvSpPr/>
          <p:nvPr/>
        </p:nvSpPr>
        <p:spPr>
          <a:xfrm>
            <a:off x="6134448" y="4306854"/>
            <a:ext cx="4493538" cy="1200329"/>
          </a:xfrm>
          <a:prstGeom prst="rect">
            <a:avLst/>
          </a:prstGeom>
        </p:spPr>
        <p:txBody>
          <a:bodyPr wrap="none">
            <a:spAutoFit/>
          </a:bodyPr>
          <a:lstStyle/>
          <a:p>
            <a:pPr algn="ctr">
              <a:lnSpc>
                <a:spcPct val="150000"/>
              </a:lnSpc>
            </a:pPr>
            <a:r>
              <a:rPr lang="zh-CN" altLang="en-US" sz="2400" b="1" dirty="0">
                <a:solidFill>
                  <a:srgbClr val="C8480E"/>
                </a:solidFill>
                <a:latin typeface="微软雅黑" panose="020B0503020204020204" pitchFamily="34" charset="-122"/>
                <a:ea typeface="微软雅黑" panose="020B0503020204020204" pitchFamily="34" charset="-122"/>
              </a:rPr>
              <a:t>没有发展</a:t>
            </a:r>
            <a:endParaRPr lang="en-US" altLang="zh-CN" sz="2400" b="1" dirty="0">
              <a:solidFill>
                <a:srgbClr val="C8480E"/>
              </a:solidFill>
              <a:latin typeface="微软雅黑" panose="020B0503020204020204" pitchFamily="34" charset="-122"/>
              <a:ea typeface="微软雅黑" panose="020B0503020204020204" pitchFamily="34" charset="-122"/>
            </a:endParaRPr>
          </a:p>
          <a:p>
            <a:pPr algn="ctr">
              <a:lnSpc>
                <a:spcPct val="15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中国和世界也不可能有持久和平</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5609395" y="2096481"/>
            <a:ext cx="3262432" cy="40011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accent6">
                    <a:lumMod val="75000"/>
                  </a:schemeClr>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来源于中华文明的深厚渊源</a:t>
            </a:r>
            <a:endParaRPr kumimoji="0" lang="zh-CN" altLang="en-US" sz="2000" b="1" i="0" u="none" strike="noStrike" kern="1200" cap="none" spc="0" normalizeH="0" baseline="0" noProof="0" dirty="0">
              <a:ln>
                <a:noFill/>
              </a:ln>
              <a:solidFill>
                <a:schemeClr val="accent6">
                  <a:lumMod val="75000"/>
                </a:schemeClr>
              </a:solidFill>
              <a:effectLst/>
              <a:uLnTx/>
              <a:uFillTx/>
              <a:cs typeface="+mn-cs"/>
              <a:sym typeface="Helvetica" panose="020B0604020202020204" pitchFamily="34" charset="0"/>
            </a:endParaRPr>
          </a:p>
        </p:txBody>
      </p:sp>
      <p:sp>
        <p:nvSpPr>
          <p:cNvPr id="29" name="矩形 28"/>
          <p:cNvSpPr/>
          <p:nvPr/>
        </p:nvSpPr>
        <p:spPr>
          <a:xfrm>
            <a:off x="7608168" y="3429000"/>
            <a:ext cx="3518912" cy="40011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lang="zh-CN" altLang="en-US" sz="2000" b="1" dirty="0">
                <a:solidFill>
                  <a:srgbClr val="B64E00"/>
                </a:solidFill>
                <a:latin typeface="微软雅黑" panose="020B0503020204020204" pitchFamily="34" charset="-122"/>
                <a:ea typeface="微软雅黑" panose="020B0503020204020204" pitchFamily="34" charset="-122"/>
              </a:rPr>
              <a:t>来源于</a:t>
            </a:r>
            <a:r>
              <a:rPr kumimoji="0" lang="zh-CN" altLang="en-US" sz="2000" b="1" i="0" u="none" strike="noStrike" kern="1200" cap="none" spc="0" normalizeH="0" baseline="0" noProof="0" dirty="0">
                <a:ln>
                  <a:noFill/>
                </a:ln>
                <a:solidFill>
                  <a:srgbClr val="B64E00"/>
                </a:solidFill>
                <a:effectLst/>
                <a:uLnTx/>
                <a:uFillTx/>
                <a:latin typeface="微软雅黑" panose="020B0503020204020204" pitchFamily="34" charset="-122"/>
                <a:ea typeface="微软雅黑" panose="020B0503020204020204" pitchFamily="34" charset="-122"/>
                <a:sym typeface="Helvetica" panose="020B0604020202020204" pitchFamily="34" charset="0"/>
              </a:rPr>
              <a:t>对世界发展大势的把握</a:t>
            </a:r>
          </a:p>
        </p:txBody>
      </p:sp>
      <p:sp>
        <p:nvSpPr>
          <p:cNvPr id="53" name="íşḷîḋê"/>
          <p:cNvSpPr/>
          <p:nvPr/>
        </p:nvSpPr>
        <p:spPr>
          <a:xfrm>
            <a:off x="-31676" y="3087993"/>
            <a:ext cx="6720049" cy="15884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anose="020B0604020202020204" pitchFamily="34" charset="0"/>
            </a:endParaRPr>
          </a:p>
        </p:txBody>
      </p:sp>
      <p:grpSp>
        <p:nvGrpSpPr>
          <p:cNvPr id="6" name="组合 5"/>
          <p:cNvGrpSpPr/>
          <p:nvPr/>
        </p:nvGrpSpPr>
        <p:grpSpPr>
          <a:xfrm>
            <a:off x="5959401" y="2856895"/>
            <a:ext cx="1341030" cy="2025502"/>
            <a:chOff x="5991077" y="3181302"/>
            <a:chExt cx="1341030" cy="2025502"/>
          </a:xfrm>
        </p:grpSpPr>
        <p:sp>
          <p:nvSpPr>
            <p:cNvPr id="54" name="îśľîḑè"/>
            <p:cNvSpPr/>
            <p:nvPr>
              <p:custDataLst>
                <p:tags r:id="rId11"/>
              </p:custDataLst>
            </p:nvPr>
          </p:nvSpPr>
          <p:spPr>
            <a:xfrm rot="16200000">
              <a:off x="6132924" y="4833605"/>
              <a:ext cx="207040" cy="490733"/>
            </a:xfrm>
            <a:custGeom>
              <a:avLst/>
              <a:gdLst/>
              <a:ahLst/>
              <a:cxnLst>
                <a:cxn ang="0">
                  <a:pos x="wd2" y="hd2"/>
                </a:cxn>
                <a:cxn ang="5400000">
                  <a:pos x="wd2" y="hd2"/>
                </a:cxn>
                <a:cxn ang="10800000">
                  <a:pos x="wd2" y="hd2"/>
                </a:cxn>
                <a:cxn ang="16200000">
                  <a:pos x="wd2" y="hd2"/>
                </a:cxn>
              </a:cxnLst>
              <a:rect l="0" t="0" r="r" b="b"/>
              <a:pathLst>
                <a:path w="21197" h="21399" extrusionOk="0">
                  <a:moveTo>
                    <a:pt x="21197" y="21399"/>
                  </a:moveTo>
                  <a:lnTo>
                    <a:pt x="136" y="21399"/>
                  </a:lnTo>
                  <a:cubicBezTo>
                    <a:pt x="136" y="21399"/>
                    <a:pt x="-403" y="7800"/>
                    <a:pt x="666" y="3703"/>
                  </a:cubicBezTo>
                  <a:cubicBezTo>
                    <a:pt x="1062" y="2183"/>
                    <a:pt x="7893" y="577"/>
                    <a:pt x="8951" y="361"/>
                  </a:cubicBezTo>
                  <a:cubicBezTo>
                    <a:pt x="11711" y="-201"/>
                    <a:pt x="21197" y="61"/>
                    <a:pt x="21197" y="61"/>
                  </a:cubicBezTo>
                  <a:cubicBezTo>
                    <a:pt x="21197" y="61"/>
                    <a:pt x="21197" y="21399"/>
                    <a:pt x="21197" y="21399"/>
                  </a:cubicBezTo>
                  <a:close/>
                </a:path>
              </a:pathLst>
            </a:custGeom>
            <a:solidFill>
              <a:schemeClr val="bg1">
                <a:lumMod val="75000"/>
              </a:schemeClr>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5" name="iŝlîďè"/>
            <p:cNvSpPr/>
            <p:nvPr>
              <p:custDataLst>
                <p:tags r:id="rId12"/>
              </p:custDataLst>
            </p:nvPr>
          </p:nvSpPr>
          <p:spPr>
            <a:xfrm rot="16200000">
              <a:off x="6132921" y="3055878"/>
              <a:ext cx="207046" cy="490733"/>
            </a:xfrm>
            <a:custGeom>
              <a:avLst/>
              <a:gdLst/>
              <a:ahLst/>
              <a:cxnLst>
                <a:cxn ang="0">
                  <a:pos x="wd2" y="hd2"/>
                </a:cxn>
                <a:cxn ang="5400000">
                  <a:pos x="wd2" y="hd2"/>
                </a:cxn>
                <a:cxn ang="10800000">
                  <a:pos x="wd2" y="hd2"/>
                </a:cxn>
                <a:cxn ang="16200000">
                  <a:pos x="wd2" y="hd2"/>
                </a:cxn>
              </a:cxnLst>
              <a:rect l="0" t="0" r="r" b="b"/>
              <a:pathLst>
                <a:path w="21196" h="21399" extrusionOk="0">
                  <a:moveTo>
                    <a:pt x="0" y="21399"/>
                  </a:moveTo>
                  <a:lnTo>
                    <a:pt x="21060" y="21399"/>
                  </a:lnTo>
                  <a:cubicBezTo>
                    <a:pt x="21060" y="21399"/>
                    <a:pt x="21600" y="7800"/>
                    <a:pt x="20531" y="3703"/>
                  </a:cubicBezTo>
                  <a:cubicBezTo>
                    <a:pt x="20137" y="2183"/>
                    <a:pt x="13303" y="577"/>
                    <a:pt x="12246" y="361"/>
                  </a:cubicBezTo>
                  <a:cubicBezTo>
                    <a:pt x="9485" y="-201"/>
                    <a:pt x="0" y="61"/>
                    <a:pt x="0" y="61"/>
                  </a:cubicBezTo>
                  <a:cubicBezTo>
                    <a:pt x="0" y="61"/>
                    <a:pt x="0" y="21399"/>
                    <a:pt x="0" y="21399"/>
                  </a:cubicBezTo>
                  <a:close/>
                </a:path>
              </a:pathLst>
            </a:custGeom>
            <a:solidFill>
              <a:schemeClr val="bg1">
                <a:lumMod val="75000"/>
              </a:schemeClr>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6" name="îšḷîḍé"/>
            <p:cNvSpPr/>
            <p:nvPr>
              <p:custDataLst>
                <p:tags r:id="rId13"/>
              </p:custDataLst>
            </p:nvPr>
          </p:nvSpPr>
          <p:spPr>
            <a:xfrm rot="16200000">
              <a:off x="5657069" y="3531766"/>
              <a:ext cx="2025502" cy="1324574"/>
            </a:xfrm>
            <a:custGeom>
              <a:avLst/>
              <a:gdLst/>
              <a:ahLst/>
              <a:cxnLst>
                <a:cxn ang="0">
                  <a:pos x="wd2" y="hd2"/>
                </a:cxn>
                <a:cxn ang="5400000">
                  <a:pos x="wd2" y="hd2"/>
                </a:cxn>
                <a:cxn ang="10800000">
                  <a:pos x="wd2" y="hd2"/>
                </a:cxn>
                <a:cxn ang="16200000">
                  <a:pos x="wd2" y="hd2"/>
                </a:cxn>
              </a:cxnLst>
              <a:rect l="0" t="0" r="r" b="b"/>
              <a:pathLst>
                <a:path w="20241" h="21600" extrusionOk="0">
                  <a:moveTo>
                    <a:pt x="811" y="0"/>
                  </a:moveTo>
                  <a:cubicBezTo>
                    <a:pt x="636" y="151"/>
                    <a:pt x="167" y="604"/>
                    <a:pt x="157" y="1181"/>
                  </a:cubicBezTo>
                  <a:cubicBezTo>
                    <a:pt x="104" y="4280"/>
                    <a:pt x="0" y="11319"/>
                    <a:pt x="0" y="11319"/>
                  </a:cubicBezTo>
                  <a:lnTo>
                    <a:pt x="1" y="11319"/>
                  </a:lnTo>
                  <a:cubicBezTo>
                    <a:pt x="0" y="12451"/>
                    <a:pt x="657" y="14139"/>
                    <a:pt x="2256" y="15337"/>
                  </a:cubicBezTo>
                  <a:lnTo>
                    <a:pt x="5998" y="18237"/>
                  </a:lnTo>
                  <a:lnTo>
                    <a:pt x="5995" y="18244"/>
                  </a:lnTo>
                  <a:lnTo>
                    <a:pt x="10099" y="21566"/>
                  </a:lnTo>
                  <a:cubicBezTo>
                    <a:pt x="10099" y="21567"/>
                    <a:pt x="10099" y="21600"/>
                    <a:pt x="10099" y="21600"/>
                  </a:cubicBezTo>
                  <a:lnTo>
                    <a:pt x="10119" y="21582"/>
                  </a:lnTo>
                  <a:lnTo>
                    <a:pt x="10141" y="21600"/>
                  </a:lnTo>
                  <a:cubicBezTo>
                    <a:pt x="10141" y="21600"/>
                    <a:pt x="10141" y="21567"/>
                    <a:pt x="10141" y="21566"/>
                  </a:cubicBezTo>
                  <a:lnTo>
                    <a:pt x="14244" y="18244"/>
                  </a:lnTo>
                  <a:lnTo>
                    <a:pt x="14242" y="18237"/>
                  </a:lnTo>
                  <a:lnTo>
                    <a:pt x="17984" y="15337"/>
                  </a:lnTo>
                  <a:cubicBezTo>
                    <a:pt x="19583" y="14138"/>
                    <a:pt x="20241" y="12451"/>
                    <a:pt x="20239" y="11319"/>
                  </a:cubicBezTo>
                  <a:lnTo>
                    <a:pt x="20240" y="11319"/>
                  </a:lnTo>
                  <a:cubicBezTo>
                    <a:pt x="20240" y="11319"/>
                    <a:pt x="20136" y="4280"/>
                    <a:pt x="20083" y="1181"/>
                  </a:cubicBezTo>
                  <a:cubicBezTo>
                    <a:pt x="20073" y="605"/>
                    <a:pt x="19604" y="151"/>
                    <a:pt x="19429" y="0"/>
                  </a:cubicBezTo>
                  <a:cubicBezTo>
                    <a:pt x="19771" y="330"/>
                    <a:pt x="20920" y="1833"/>
                    <a:pt x="17465" y="4736"/>
                  </a:cubicBezTo>
                  <a:lnTo>
                    <a:pt x="13405" y="8002"/>
                  </a:lnTo>
                  <a:lnTo>
                    <a:pt x="13405" y="8009"/>
                  </a:lnTo>
                  <a:lnTo>
                    <a:pt x="10118" y="10651"/>
                  </a:lnTo>
                  <a:lnTo>
                    <a:pt x="6834" y="8009"/>
                  </a:lnTo>
                  <a:lnTo>
                    <a:pt x="6835" y="8002"/>
                  </a:lnTo>
                  <a:lnTo>
                    <a:pt x="2775" y="4736"/>
                  </a:lnTo>
                  <a:cubicBezTo>
                    <a:pt x="-680" y="1833"/>
                    <a:pt x="469" y="330"/>
                    <a:pt x="811" y="0"/>
                  </a:cubicBezTo>
                  <a:close/>
                </a:path>
              </a:pathLst>
            </a:custGeom>
            <a:solidFill>
              <a:srgbClr val="F68616"/>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nvGrpSpPr>
          <p:cNvPr id="4" name="组合 3"/>
          <p:cNvGrpSpPr/>
          <p:nvPr/>
        </p:nvGrpSpPr>
        <p:grpSpPr>
          <a:xfrm>
            <a:off x="5213803" y="2856895"/>
            <a:ext cx="1340966" cy="2025502"/>
            <a:chOff x="5245479" y="3181302"/>
            <a:chExt cx="1340966" cy="2025502"/>
          </a:xfrm>
        </p:grpSpPr>
        <p:sp>
          <p:nvSpPr>
            <p:cNvPr id="57" name="îś1íḋè"/>
            <p:cNvSpPr/>
            <p:nvPr>
              <p:custDataLst>
                <p:tags r:id="rId8"/>
              </p:custDataLst>
            </p:nvPr>
          </p:nvSpPr>
          <p:spPr>
            <a:xfrm rot="16200000">
              <a:off x="5387279" y="4833652"/>
              <a:ext cx="207040" cy="490638"/>
            </a:xfrm>
            <a:custGeom>
              <a:avLst/>
              <a:gdLst/>
              <a:ahLst/>
              <a:cxnLst>
                <a:cxn ang="0">
                  <a:pos x="wd2" y="hd2"/>
                </a:cxn>
                <a:cxn ang="5400000">
                  <a:pos x="wd2" y="hd2"/>
                </a:cxn>
                <a:cxn ang="10800000">
                  <a:pos x="wd2" y="hd2"/>
                </a:cxn>
                <a:cxn ang="16200000">
                  <a:pos x="wd2" y="hd2"/>
                </a:cxn>
              </a:cxnLst>
              <a:rect l="0" t="0" r="r" b="b"/>
              <a:pathLst>
                <a:path w="21197" h="21399" extrusionOk="0">
                  <a:moveTo>
                    <a:pt x="21197" y="21399"/>
                  </a:moveTo>
                  <a:lnTo>
                    <a:pt x="136" y="21399"/>
                  </a:lnTo>
                  <a:cubicBezTo>
                    <a:pt x="136" y="21399"/>
                    <a:pt x="-403" y="7801"/>
                    <a:pt x="666" y="3703"/>
                  </a:cubicBezTo>
                  <a:cubicBezTo>
                    <a:pt x="1062" y="2183"/>
                    <a:pt x="7893" y="576"/>
                    <a:pt x="8951" y="361"/>
                  </a:cubicBezTo>
                  <a:cubicBezTo>
                    <a:pt x="11711" y="-201"/>
                    <a:pt x="21197" y="61"/>
                    <a:pt x="21197" y="61"/>
                  </a:cubicBezTo>
                  <a:cubicBezTo>
                    <a:pt x="21197" y="61"/>
                    <a:pt x="21197" y="21399"/>
                    <a:pt x="21197" y="21399"/>
                  </a:cubicBezTo>
                  <a:close/>
                </a:path>
              </a:pathLst>
            </a:custGeom>
            <a:solidFill>
              <a:schemeClr val="accent1">
                <a:lumMod val="75000"/>
              </a:schemeClr>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8" name="îsļíďé"/>
            <p:cNvSpPr/>
            <p:nvPr>
              <p:custDataLst>
                <p:tags r:id="rId9"/>
              </p:custDataLst>
            </p:nvPr>
          </p:nvSpPr>
          <p:spPr>
            <a:xfrm rot="16200000">
              <a:off x="5387275" y="3055925"/>
              <a:ext cx="207046" cy="490638"/>
            </a:xfrm>
            <a:custGeom>
              <a:avLst/>
              <a:gdLst/>
              <a:ahLst/>
              <a:cxnLst>
                <a:cxn ang="0">
                  <a:pos x="wd2" y="hd2"/>
                </a:cxn>
                <a:cxn ang="5400000">
                  <a:pos x="wd2" y="hd2"/>
                </a:cxn>
                <a:cxn ang="10800000">
                  <a:pos x="wd2" y="hd2"/>
                </a:cxn>
                <a:cxn ang="16200000">
                  <a:pos x="wd2" y="hd2"/>
                </a:cxn>
              </a:cxnLst>
              <a:rect l="0" t="0" r="r" b="b"/>
              <a:pathLst>
                <a:path w="21196" h="21399" extrusionOk="0">
                  <a:moveTo>
                    <a:pt x="0" y="21399"/>
                  </a:moveTo>
                  <a:lnTo>
                    <a:pt x="21060" y="21399"/>
                  </a:lnTo>
                  <a:cubicBezTo>
                    <a:pt x="21060" y="21399"/>
                    <a:pt x="21600" y="7801"/>
                    <a:pt x="20531" y="3703"/>
                  </a:cubicBezTo>
                  <a:cubicBezTo>
                    <a:pt x="20137" y="2183"/>
                    <a:pt x="13303" y="576"/>
                    <a:pt x="12246" y="361"/>
                  </a:cubicBezTo>
                  <a:cubicBezTo>
                    <a:pt x="9485" y="-201"/>
                    <a:pt x="0" y="61"/>
                    <a:pt x="0" y="61"/>
                  </a:cubicBezTo>
                  <a:cubicBezTo>
                    <a:pt x="0" y="61"/>
                    <a:pt x="0" y="21399"/>
                    <a:pt x="0" y="21399"/>
                  </a:cubicBezTo>
                  <a:close/>
                </a:path>
              </a:pathLst>
            </a:custGeom>
            <a:solidFill>
              <a:schemeClr val="accent1">
                <a:lumMod val="75000"/>
              </a:schemeClr>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9" name="íŝḷíďé"/>
            <p:cNvSpPr/>
            <p:nvPr>
              <p:custDataLst>
                <p:tags r:id="rId10"/>
              </p:custDataLst>
            </p:nvPr>
          </p:nvSpPr>
          <p:spPr>
            <a:xfrm rot="16200000">
              <a:off x="4909330" y="3529689"/>
              <a:ext cx="2025502" cy="1328728"/>
            </a:xfrm>
            <a:custGeom>
              <a:avLst/>
              <a:gdLst/>
              <a:ahLst/>
              <a:cxnLst>
                <a:cxn ang="0">
                  <a:pos x="wd2" y="hd2"/>
                </a:cxn>
                <a:cxn ang="5400000">
                  <a:pos x="wd2" y="hd2"/>
                </a:cxn>
                <a:cxn ang="10800000">
                  <a:pos x="wd2" y="hd2"/>
                </a:cxn>
                <a:cxn ang="16200000">
                  <a:pos x="wd2" y="hd2"/>
                </a:cxn>
              </a:cxnLst>
              <a:rect l="0" t="0" r="r" b="b"/>
              <a:pathLst>
                <a:path w="19356" h="21600" extrusionOk="0">
                  <a:moveTo>
                    <a:pt x="852" y="0"/>
                  </a:moveTo>
                  <a:cubicBezTo>
                    <a:pt x="852" y="0"/>
                    <a:pt x="162" y="547"/>
                    <a:pt x="151" y="1247"/>
                  </a:cubicBezTo>
                  <a:cubicBezTo>
                    <a:pt x="99" y="4336"/>
                    <a:pt x="0" y="11352"/>
                    <a:pt x="0" y="11352"/>
                  </a:cubicBezTo>
                  <a:lnTo>
                    <a:pt x="1" y="11352"/>
                  </a:lnTo>
                  <a:cubicBezTo>
                    <a:pt x="0" y="12480"/>
                    <a:pt x="629" y="14161"/>
                    <a:pt x="2157" y="15357"/>
                  </a:cubicBezTo>
                  <a:lnTo>
                    <a:pt x="5736" y="18248"/>
                  </a:lnTo>
                  <a:lnTo>
                    <a:pt x="5733" y="18254"/>
                  </a:lnTo>
                  <a:lnTo>
                    <a:pt x="9657" y="21566"/>
                  </a:lnTo>
                  <a:cubicBezTo>
                    <a:pt x="9657" y="21567"/>
                    <a:pt x="9657" y="21600"/>
                    <a:pt x="9657" y="21600"/>
                  </a:cubicBezTo>
                  <a:lnTo>
                    <a:pt x="9677" y="21582"/>
                  </a:lnTo>
                  <a:lnTo>
                    <a:pt x="9699" y="21600"/>
                  </a:lnTo>
                  <a:cubicBezTo>
                    <a:pt x="9699" y="21600"/>
                    <a:pt x="9699" y="21567"/>
                    <a:pt x="9699" y="21566"/>
                  </a:cubicBezTo>
                  <a:lnTo>
                    <a:pt x="13621" y="18254"/>
                  </a:lnTo>
                  <a:lnTo>
                    <a:pt x="13620" y="18248"/>
                  </a:lnTo>
                  <a:lnTo>
                    <a:pt x="17199" y="15357"/>
                  </a:lnTo>
                  <a:cubicBezTo>
                    <a:pt x="18727" y="14161"/>
                    <a:pt x="19356" y="12480"/>
                    <a:pt x="19355" y="11352"/>
                  </a:cubicBezTo>
                  <a:lnTo>
                    <a:pt x="19356" y="11352"/>
                  </a:lnTo>
                  <a:cubicBezTo>
                    <a:pt x="19356" y="11352"/>
                    <a:pt x="19257" y="4336"/>
                    <a:pt x="19205" y="1247"/>
                  </a:cubicBezTo>
                  <a:cubicBezTo>
                    <a:pt x="19194" y="547"/>
                    <a:pt x="18502" y="0"/>
                    <a:pt x="18502" y="0"/>
                  </a:cubicBezTo>
                  <a:cubicBezTo>
                    <a:pt x="18502" y="0"/>
                    <a:pt x="20478" y="1482"/>
                    <a:pt x="16702" y="4789"/>
                  </a:cubicBezTo>
                  <a:lnTo>
                    <a:pt x="12819" y="8044"/>
                  </a:lnTo>
                  <a:lnTo>
                    <a:pt x="12819" y="8051"/>
                  </a:lnTo>
                  <a:lnTo>
                    <a:pt x="9677" y="10683"/>
                  </a:lnTo>
                  <a:lnTo>
                    <a:pt x="6535" y="8051"/>
                  </a:lnTo>
                  <a:lnTo>
                    <a:pt x="6537" y="8044"/>
                  </a:lnTo>
                  <a:lnTo>
                    <a:pt x="2654" y="4789"/>
                  </a:lnTo>
                  <a:cubicBezTo>
                    <a:pt x="-1122" y="1482"/>
                    <a:pt x="852" y="0"/>
                    <a:pt x="852" y="0"/>
                  </a:cubicBezTo>
                  <a:close/>
                </a:path>
              </a:pathLst>
            </a:custGeom>
            <a:solidFill>
              <a:srgbClr val="1787D0"/>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nvGrpSpPr>
          <p:cNvPr id="3" name="组合 2"/>
          <p:cNvGrpSpPr/>
          <p:nvPr/>
        </p:nvGrpSpPr>
        <p:grpSpPr>
          <a:xfrm>
            <a:off x="4477002" y="2865758"/>
            <a:ext cx="1340970" cy="2025502"/>
            <a:chOff x="4508678" y="3190165"/>
            <a:chExt cx="1340970" cy="2025502"/>
          </a:xfrm>
        </p:grpSpPr>
        <p:sp>
          <p:nvSpPr>
            <p:cNvPr id="60" name="îŝ1iḋe"/>
            <p:cNvSpPr/>
            <p:nvPr>
              <p:custDataLst>
                <p:tags r:id="rId5"/>
              </p:custDataLst>
            </p:nvPr>
          </p:nvSpPr>
          <p:spPr>
            <a:xfrm rot="16200000">
              <a:off x="4650525" y="4855764"/>
              <a:ext cx="207040" cy="490733"/>
            </a:xfrm>
            <a:custGeom>
              <a:avLst/>
              <a:gdLst/>
              <a:ahLst/>
              <a:cxnLst>
                <a:cxn ang="0">
                  <a:pos x="wd2" y="hd2"/>
                </a:cxn>
                <a:cxn ang="5400000">
                  <a:pos x="wd2" y="hd2"/>
                </a:cxn>
                <a:cxn ang="10800000">
                  <a:pos x="wd2" y="hd2"/>
                </a:cxn>
                <a:cxn ang="16200000">
                  <a:pos x="wd2" y="hd2"/>
                </a:cxn>
              </a:cxnLst>
              <a:rect l="0" t="0" r="r" b="b"/>
              <a:pathLst>
                <a:path w="21197" h="21399" extrusionOk="0">
                  <a:moveTo>
                    <a:pt x="21197" y="21399"/>
                  </a:moveTo>
                  <a:lnTo>
                    <a:pt x="136" y="21399"/>
                  </a:lnTo>
                  <a:cubicBezTo>
                    <a:pt x="136" y="21399"/>
                    <a:pt x="-403" y="7800"/>
                    <a:pt x="666" y="3703"/>
                  </a:cubicBezTo>
                  <a:cubicBezTo>
                    <a:pt x="1062" y="2183"/>
                    <a:pt x="7893" y="577"/>
                    <a:pt x="8951" y="361"/>
                  </a:cubicBezTo>
                  <a:cubicBezTo>
                    <a:pt x="11711" y="-201"/>
                    <a:pt x="21197" y="61"/>
                    <a:pt x="21197" y="61"/>
                  </a:cubicBezTo>
                  <a:cubicBezTo>
                    <a:pt x="21197" y="61"/>
                    <a:pt x="21197" y="21399"/>
                    <a:pt x="21197" y="21399"/>
                  </a:cubicBezTo>
                  <a:close/>
                </a:path>
              </a:pathLst>
            </a:custGeom>
            <a:solidFill>
              <a:schemeClr val="bg1">
                <a:lumMod val="75000"/>
              </a:schemeClr>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1" name="iṥlîḋè"/>
            <p:cNvSpPr/>
            <p:nvPr>
              <p:custDataLst>
                <p:tags r:id="rId6"/>
              </p:custDataLst>
            </p:nvPr>
          </p:nvSpPr>
          <p:spPr>
            <a:xfrm rot="16200000">
              <a:off x="4650523" y="3060310"/>
              <a:ext cx="207046" cy="490733"/>
            </a:xfrm>
            <a:custGeom>
              <a:avLst/>
              <a:gdLst/>
              <a:ahLst/>
              <a:cxnLst>
                <a:cxn ang="0">
                  <a:pos x="wd2" y="hd2"/>
                </a:cxn>
                <a:cxn ang="5400000">
                  <a:pos x="wd2" y="hd2"/>
                </a:cxn>
                <a:cxn ang="10800000">
                  <a:pos x="wd2" y="hd2"/>
                </a:cxn>
                <a:cxn ang="16200000">
                  <a:pos x="wd2" y="hd2"/>
                </a:cxn>
              </a:cxnLst>
              <a:rect l="0" t="0" r="r" b="b"/>
              <a:pathLst>
                <a:path w="21196" h="21399" extrusionOk="0">
                  <a:moveTo>
                    <a:pt x="0" y="21399"/>
                  </a:moveTo>
                  <a:lnTo>
                    <a:pt x="21060" y="21399"/>
                  </a:lnTo>
                  <a:cubicBezTo>
                    <a:pt x="21060" y="21399"/>
                    <a:pt x="21600" y="7800"/>
                    <a:pt x="20531" y="3703"/>
                  </a:cubicBezTo>
                  <a:cubicBezTo>
                    <a:pt x="20137" y="2183"/>
                    <a:pt x="13303" y="577"/>
                    <a:pt x="12246" y="361"/>
                  </a:cubicBezTo>
                  <a:cubicBezTo>
                    <a:pt x="9485" y="-201"/>
                    <a:pt x="0" y="61"/>
                    <a:pt x="0" y="61"/>
                  </a:cubicBezTo>
                  <a:cubicBezTo>
                    <a:pt x="0" y="61"/>
                    <a:pt x="0" y="21399"/>
                    <a:pt x="0" y="21399"/>
                  </a:cubicBezTo>
                  <a:close/>
                </a:path>
              </a:pathLst>
            </a:custGeom>
            <a:solidFill>
              <a:schemeClr val="bg1">
                <a:lumMod val="75000"/>
              </a:schemeClr>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2" name="ïṧľidê"/>
            <p:cNvSpPr/>
            <p:nvPr>
              <p:custDataLst>
                <p:tags r:id="rId7"/>
              </p:custDataLst>
            </p:nvPr>
          </p:nvSpPr>
          <p:spPr>
            <a:xfrm rot="16200000">
              <a:off x="4172533" y="3538552"/>
              <a:ext cx="2025502" cy="1328728"/>
            </a:xfrm>
            <a:custGeom>
              <a:avLst/>
              <a:gdLst/>
              <a:ahLst/>
              <a:cxnLst>
                <a:cxn ang="0">
                  <a:pos x="wd2" y="hd2"/>
                </a:cxn>
                <a:cxn ang="5400000">
                  <a:pos x="wd2" y="hd2"/>
                </a:cxn>
                <a:cxn ang="10800000">
                  <a:pos x="wd2" y="hd2"/>
                </a:cxn>
                <a:cxn ang="16200000">
                  <a:pos x="wd2" y="hd2"/>
                </a:cxn>
              </a:cxnLst>
              <a:rect l="0" t="0" r="r" b="b"/>
              <a:pathLst>
                <a:path w="19356" h="21600" extrusionOk="0">
                  <a:moveTo>
                    <a:pt x="852" y="0"/>
                  </a:moveTo>
                  <a:cubicBezTo>
                    <a:pt x="852" y="0"/>
                    <a:pt x="162" y="545"/>
                    <a:pt x="151" y="1245"/>
                  </a:cubicBezTo>
                  <a:cubicBezTo>
                    <a:pt x="99" y="4334"/>
                    <a:pt x="0" y="11352"/>
                    <a:pt x="0" y="11352"/>
                  </a:cubicBezTo>
                  <a:lnTo>
                    <a:pt x="1" y="11352"/>
                  </a:lnTo>
                  <a:cubicBezTo>
                    <a:pt x="0" y="12480"/>
                    <a:pt x="629" y="14164"/>
                    <a:pt x="2157" y="15359"/>
                  </a:cubicBezTo>
                  <a:lnTo>
                    <a:pt x="5736" y="18248"/>
                  </a:lnTo>
                  <a:lnTo>
                    <a:pt x="5733" y="18254"/>
                  </a:lnTo>
                  <a:lnTo>
                    <a:pt x="9657" y="21566"/>
                  </a:lnTo>
                  <a:cubicBezTo>
                    <a:pt x="9657" y="21567"/>
                    <a:pt x="9657" y="21600"/>
                    <a:pt x="9657" y="21600"/>
                  </a:cubicBezTo>
                  <a:lnTo>
                    <a:pt x="9677" y="21582"/>
                  </a:lnTo>
                  <a:lnTo>
                    <a:pt x="9699" y="21600"/>
                  </a:lnTo>
                  <a:cubicBezTo>
                    <a:pt x="9699" y="21600"/>
                    <a:pt x="9699" y="21567"/>
                    <a:pt x="9699" y="21566"/>
                  </a:cubicBezTo>
                  <a:lnTo>
                    <a:pt x="13621" y="18254"/>
                  </a:lnTo>
                  <a:lnTo>
                    <a:pt x="13620" y="18248"/>
                  </a:lnTo>
                  <a:lnTo>
                    <a:pt x="17199" y="15359"/>
                  </a:lnTo>
                  <a:cubicBezTo>
                    <a:pt x="18727" y="14164"/>
                    <a:pt x="19356" y="12480"/>
                    <a:pt x="19355" y="11352"/>
                  </a:cubicBezTo>
                  <a:lnTo>
                    <a:pt x="19356" y="11352"/>
                  </a:lnTo>
                  <a:cubicBezTo>
                    <a:pt x="19356" y="11352"/>
                    <a:pt x="19257" y="4334"/>
                    <a:pt x="19205" y="1245"/>
                  </a:cubicBezTo>
                  <a:cubicBezTo>
                    <a:pt x="19194" y="545"/>
                    <a:pt x="18502" y="0"/>
                    <a:pt x="18502" y="0"/>
                  </a:cubicBezTo>
                  <a:cubicBezTo>
                    <a:pt x="18502" y="0"/>
                    <a:pt x="20478" y="1482"/>
                    <a:pt x="16702" y="4789"/>
                  </a:cubicBezTo>
                  <a:lnTo>
                    <a:pt x="12819" y="8044"/>
                  </a:lnTo>
                  <a:lnTo>
                    <a:pt x="12819" y="8051"/>
                  </a:lnTo>
                  <a:lnTo>
                    <a:pt x="9677" y="10685"/>
                  </a:lnTo>
                  <a:lnTo>
                    <a:pt x="6535" y="8051"/>
                  </a:lnTo>
                  <a:lnTo>
                    <a:pt x="6537" y="8044"/>
                  </a:lnTo>
                  <a:lnTo>
                    <a:pt x="2654" y="4789"/>
                  </a:lnTo>
                  <a:cubicBezTo>
                    <a:pt x="-1122" y="1482"/>
                    <a:pt x="852" y="0"/>
                    <a:pt x="852" y="0"/>
                  </a:cubicBezTo>
                  <a:close/>
                </a:path>
              </a:pathLst>
            </a:custGeom>
            <a:solidFill>
              <a:srgbClr val="72AF2F"/>
            </a:solidFill>
            <a:ln w="12700" cap="flat">
              <a:noFill/>
              <a:miter lim="400000"/>
            </a:ln>
            <a:effectLst/>
          </p:spPr>
          <p:txBody>
            <a:bodyPr wrap="square" lIns="91440" tIns="45720" rIns="91440" bIns="45720" anchor="ctr">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sp>
        <p:nvSpPr>
          <p:cNvPr id="18" name="矩形 17"/>
          <p:cNvSpPr/>
          <p:nvPr/>
        </p:nvSpPr>
        <p:spPr>
          <a:xfrm>
            <a:off x="975539" y="3608035"/>
            <a:ext cx="3416320" cy="52322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中国走和平发展道路</a:t>
            </a:r>
          </a:p>
        </p:txBody>
      </p:sp>
      <p:grpSp>
        <p:nvGrpSpPr>
          <p:cNvPr id="7" name="组合 6"/>
          <p:cNvGrpSpPr/>
          <p:nvPr/>
        </p:nvGrpSpPr>
        <p:grpSpPr>
          <a:xfrm>
            <a:off x="5056212" y="2525329"/>
            <a:ext cx="3776092" cy="298391"/>
            <a:chOff x="5087888" y="2849736"/>
            <a:chExt cx="3776092" cy="298391"/>
          </a:xfrm>
        </p:grpSpPr>
        <p:cxnSp>
          <p:nvCxnSpPr>
            <p:cNvPr id="5" name="直接连接符 4"/>
            <p:cNvCxnSpPr/>
            <p:nvPr>
              <p:custDataLst>
                <p:tags r:id="rId3"/>
              </p:custDataLst>
            </p:nvPr>
          </p:nvCxnSpPr>
          <p:spPr>
            <a:xfrm>
              <a:off x="5528528" y="2849736"/>
              <a:ext cx="3335452"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custDataLst>
                <p:tags r:id="rId4"/>
              </p:custDataLst>
            </p:nvPr>
          </p:nvCxnSpPr>
          <p:spPr>
            <a:xfrm flipV="1">
              <a:off x="5087888" y="2849736"/>
              <a:ext cx="440640" cy="298391"/>
            </a:xfrm>
            <a:prstGeom prst="line">
              <a:avLst/>
            </a:prstGeom>
            <a:ln>
              <a:solidFill>
                <a:srgbClr val="92D050"/>
              </a:solidFill>
              <a:headEnd type="oval" w="sm" len="sm"/>
              <a:tailEnd type="none"/>
            </a:ln>
          </p:spPr>
          <p:style>
            <a:lnRef idx="1">
              <a:schemeClr val="accent1"/>
            </a:lnRef>
            <a:fillRef idx="0">
              <a:schemeClr val="accent1"/>
            </a:fillRef>
            <a:effectRef idx="0">
              <a:schemeClr val="accent1"/>
            </a:effectRef>
            <a:fontRef idx="minor">
              <a:schemeClr val="tx1"/>
            </a:fontRef>
          </p:style>
        </p:cxnSp>
      </p:grpSp>
      <p:sp>
        <p:nvSpPr>
          <p:cNvPr id="64" name="矩形 63"/>
          <p:cNvSpPr/>
          <p:nvPr/>
        </p:nvSpPr>
        <p:spPr>
          <a:xfrm>
            <a:off x="6078593" y="5373216"/>
            <a:ext cx="4544834" cy="40011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cs typeface="+mn-cs"/>
                <a:sym typeface="Helvetica" panose="020B0604020202020204" pitchFamily="34" charset="0"/>
              </a:rPr>
              <a:t>来源于对实现中国发展目标条件的认知</a:t>
            </a:r>
          </a:p>
        </p:txBody>
      </p:sp>
      <p:grpSp>
        <p:nvGrpSpPr>
          <p:cNvPr id="13" name="组合 12"/>
          <p:cNvGrpSpPr/>
          <p:nvPr/>
        </p:nvGrpSpPr>
        <p:grpSpPr>
          <a:xfrm flipV="1">
            <a:off x="5659117" y="4961100"/>
            <a:ext cx="4901379" cy="298391"/>
            <a:chOff x="5087888" y="5877749"/>
            <a:chExt cx="4901379" cy="298391"/>
          </a:xfrm>
        </p:grpSpPr>
        <p:cxnSp>
          <p:nvCxnSpPr>
            <p:cNvPr id="65" name="直接连接符 64"/>
            <p:cNvCxnSpPr/>
            <p:nvPr>
              <p:custDataLst>
                <p:tags r:id="rId1"/>
              </p:custDataLst>
            </p:nvPr>
          </p:nvCxnSpPr>
          <p:spPr>
            <a:xfrm flipV="1">
              <a:off x="5528528" y="5877749"/>
              <a:ext cx="4460739"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custDataLst>
                <p:tags r:id="rId2"/>
              </p:custDataLst>
            </p:nvPr>
          </p:nvCxnSpPr>
          <p:spPr>
            <a:xfrm flipV="1">
              <a:off x="5087888" y="5877749"/>
              <a:ext cx="440640" cy="298391"/>
            </a:xfrm>
            <a:prstGeom prst="line">
              <a:avLst/>
            </a:prstGeom>
            <a:ln>
              <a:solidFill>
                <a:srgbClr val="0070C0"/>
              </a:solidFill>
              <a:headEnd type="oval" w="sm" len="sm"/>
              <a:tailEnd type="none"/>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7324389" y="3869645"/>
            <a:ext cx="3732445" cy="0"/>
          </a:xfrm>
          <a:prstGeom prst="line">
            <a:avLst/>
          </a:prstGeom>
          <a:ln>
            <a:solidFill>
              <a:srgbClr val="F8A552"/>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5128220" y="3276071"/>
            <a:ext cx="415498" cy="1200329"/>
          </a:xfrm>
          <a:prstGeom prst="rect">
            <a:avLst/>
          </a:prstGeom>
          <a:noFill/>
        </p:spPr>
        <p:txBody>
          <a:bodyPr wrap="non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华</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文</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明</a:t>
            </a:r>
          </a:p>
        </p:txBody>
      </p:sp>
      <p:sp>
        <p:nvSpPr>
          <p:cNvPr id="37" name="文本框 36"/>
          <p:cNvSpPr txBox="1"/>
          <p:nvPr/>
        </p:nvSpPr>
        <p:spPr>
          <a:xfrm>
            <a:off x="5864850" y="3276071"/>
            <a:ext cx="415498" cy="1200329"/>
          </a:xfrm>
          <a:prstGeom prst="rect">
            <a:avLst/>
          </a:prstGeom>
          <a:noFill/>
        </p:spPr>
        <p:txBody>
          <a:bodyPr wrap="none" rtlCol="0">
            <a:spAutoFit/>
          </a:bodyPr>
          <a:lstStyle/>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发</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展</a:t>
            </a:r>
          </a:p>
        </p:txBody>
      </p:sp>
      <p:sp>
        <p:nvSpPr>
          <p:cNvPr id="38" name="文本框 37"/>
          <p:cNvSpPr txBox="1"/>
          <p:nvPr/>
        </p:nvSpPr>
        <p:spPr>
          <a:xfrm>
            <a:off x="6605324" y="3276071"/>
            <a:ext cx="415498" cy="1200329"/>
          </a:xfrm>
          <a:prstGeom prst="rect">
            <a:avLst/>
          </a:prstGeom>
          <a:noFill/>
        </p:spPr>
        <p:txBody>
          <a:bodyPr wrap="none" rtlCol="0">
            <a:spAutoFit/>
          </a:bodyPr>
          <a:lstStyle/>
          <a:p>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世</a:t>
            </a:r>
            <a:endParaRPr lang="en-US" altLang="zh-CN"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界</a:t>
            </a:r>
            <a:endParaRPr lang="en-US" altLang="zh-CN"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发</a:t>
            </a:r>
            <a:endParaRPr lang="en-US" altLang="zh-CN"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展</a:t>
            </a:r>
          </a:p>
        </p:txBody>
      </p:sp>
      <p:sp>
        <p:nvSpPr>
          <p:cNvPr id="8" name="对角圆角矩形 21"/>
          <p:cNvSpPr/>
          <p:nvPr/>
        </p:nvSpPr>
        <p:spPr>
          <a:xfrm>
            <a:off x="2216785" y="1037590"/>
            <a:ext cx="753872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走和平发展道路是从历史、现实、未来的客观判断中得出的结论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61021" y="0"/>
            <a:ext cx="13314043" cy="6858000"/>
            <a:chOff x="-561021" y="0"/>
            <a:chExt cx="13314043" cy="6858000"/>
          </a:xfrm>
        </p:grpSpPr>
        <p:pic>
          <p:nvPicPr>
            <p:cNvPr id="18" name="图片 17"/>
            <p:cNvPicPr>
              <a:picLocks noChangeAspect="1"/>
            </p:cNvPicPr>
            <p:nvPr/>
          </p:nvPicPr>
          <p:blipFill>
            <a:blip r:embed="rId2"/>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19" name="平行四边形 18"/>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0" name="直接连接符 29"/>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4095044" y="2094195"/>
            <a:ext cx="4363156"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一、世界怎么了</a:t>
            </a:r>
          </a:p>
        </p:txBody>
      </p:sp>
      <p:cxnSp>
        <p:nvCxnSpPr>
          <p:cNvPr id="37" name="直接连接符 36"/>
          <p:cNvCxnSpPr/>
          <p:nvPr/>
        </p:nvCxnSpPr>
        <p:spPr>
          <a:xfrm>
            <a:off x="2946055" y="2786693"/>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4095044" y="3098802"/>
            <a:ext cx="4363156"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二、人类向何处去</a:t>
            </a:r>
          </a:p>
        </p:txBody>
      </p:sp>
      <p:cxnSp>
        <p:nvCxnSpPr>
          <p:cNvPr id="40" name="直接连接符 39"/>
          <p:cNvCxnSpPr/>
          <p:nvPr/>
        </p:nvCxnSpPr>
        <p:spPr>
          <a:xfrm>
            <a:off x="2946055" y="3809045"/>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4095044" y="4106152"/>
            <a:ext cx="4363156"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三、中国怎么办</a:t>
            </a:r>
          </a:p>
        </p:txBody>
      </p:sp>
      <p:cxnSp>
        <p:nvCxnSpPr>
          <p:cNvPr id="43" name="直接连接符 42"/>
          <p:cNvCxnSpPr/>
          <p:nvPr/>
        </p:nvCxnSpPr>
        <p:spPr>
          <a:xfrm>
            <a:off x="2946055" y="4825920"/>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536976" y="2143119"/>
            <a:ext cx="481228" cy="1958405"/>
          </a:xfrm>
          <a:custGeom>
            <a:avLst/>
            <a:gdLst/>
            <a:ahLst/>
            <a:cxnLst/>
            <a:rect l="l" t="t" r="r" b="b"/>
            <a:pathLst>
              <a:path w="727026" h="2958703">
                <a:moveTo>
                  <a:pt x="307330" y="2744391"/>
                </a:moveTo>
                <a:cubicBezTo>
                  <a:pt x="312291" y="2743399"/>
                  <a:pt x="315268" y="2743399"/>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8"/>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2"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2"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2" y="1765102"/>
                  <a:pt x="435322"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2" y="1906985"/>
                  <a:pt x="435322"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468065" y="1050727"/>
                </a:moveTo>
                <a:cubicBezTo>
                  <a:pt x="456158" y="1050727"/>
                  <a:pt x="430362" y="1051719"/>
                  <a:pt x="390674" y="1053703"/>
                </a:cubicBezTo>
                <a:cubicBezTo>
                  <a:pt x="337096" y="1057672"/>
                  <a:pt x="293440" y="1060649"/>
                  <a:pt x="259705" y="1062633"/>
                </a:cubicBezTo>
                <a:lnTo>
                  <a:pt x="259705" y="1116211"/>
                </a:lnTo>
                <a:cubicBezTo>
                  <a:pt x="333127" y="1112242"/>
                  <a:pt x="388690" y="1106289"/>
                  <a:pt x="426393" y="1098352"/>
                </a:cubicBezTo>
                <a:cubicBezTo>
                  <a:pt x="426393" y="1100336"/>
                  <a:pt x="428377" y="1103313"/>
                  <a:pt x="432346" y="1107282"/>
                </a:cubicBezTo>
                <a:cubicBezTo>
                  <a:pt x="428377" y="1103313"/>
                  <a:pt x="429369" y="1105297"/>
                  <a:pt x="435322" y="1113235"/>
                </a:cubicBezTo>
                <a:cubicBezTo>
                  <a:pt x="441276" y="1119188"/>
                  <a:pt x="443260" y="1123157"/>
                  <a:pt x="441276" y="1125141"/>
                </a:cubicBezTo>
                <a:cubicBezTo>
                  <a:pt x="441276" y="1129110"/>
                  <a:pt x="434330" y="1131094"/>
                  <a:pt x="420440" y="1131094"/>
                </a:cubicBezTo>
                <a:cubicBezTo>
                  <a:pt x="402580" y="1131094"/>
                  <a:pt x="349002" y="1134071"/>
                  <a:pt x="259705" y="1140024"/>
                </a:cubicBezTo>
                <a:lnTo>
                  <a:pt x="259705" y="1193602"/>
                </a:lnTo>
                <a:cubicBezTo>
                  <a:pt x="303362" y="1191617"/>
                  <a:pt x="372815" y="1188641"/>
                  <a:pt x="468065" y="1184672"/>
                </a:cubicBezTo>
                <a:close/>
                <a:moveTo>
                  <a:pt x="491877" y="988219"/>
                </a:moveTo>
                <a:cubicBezTo>
                  <a:pt x="493862" y="990203"/>
                  <a:pt x="498823" y="993180"/>
                  <a:pt x="506760" y="997149"/>
                </a:cubicBezTo>
                <a:cubicBezTo>
                  <a:pt x="520651" y="1007071"/>
                  <a:pt x="532557" y="1016000"/>
                  <a:pt x="542479" y="1023938"/>
                </a:cubicBezTo>
                <a:cubicBezTo>
                  <a:pt x="548432" y="1027907"/>
                  <a:pt x="553393" y="1031875"/>
                  <a:pt x="557362" y="1035844"/>
                </a:cubicBezTo>
                <a:cubicBezTo>
                  <a:pt x="561330" y="1039813"/>
                  <a:pt x="563315" y="1043781"/>
                  <a:pt x="563315" y="1047750"/>
                </a:cubicBezTo>
                <a:cubicBezTo>
                  <a:pt x="563315" y="1051719"/>
                  <a:pt x="554385" y="1059657"/>
                  <a:pt x="536526" y="1071563"/>
                </a:cubicBezTo>
                <a:cubicBezTo>
                  <a:pt x="536526" y="1077516"/>
                  <a:pt x="537518" y="1112242"/>
                  <a:pt x="539502" y="1175742"/>
                </a:cubicBezTo>
                <a:cubicBezTo>
                  <a:pt x="539502" y="1195586"/>
                  <a:pt x="538510" y="1207492"/>
                  <a:pt x="536526" y="1211461"/>
                </a:cubicBezTo>
                <a:cubicBezTo>
                  <a:pt x="536526" y="1215430"/>
                  <a:pt x="530573" y="1223367"/>
                  <a:pt x="518666" y="1235274"/>
                </a:cubicBezTo>
                <a:cubicBezTo>
                  <a:pt x="512713" y="1237258"/>
                  <a:pt x="505768" y="1241227"/>
                  <a:pt x="497830" y="1247180"/>
                </a:cubicBezTo>
                <a:cubicBezTo>
                  <a:pt x="483940" y="1249164"/>
                  <a:pt x="475010" y="1250156"/>
                  <a:pt x="471041" y="1250156"/>
                </a:cubicBezTo>
                <a:cubicBezTo>
                  <a:pt x="469057" y="1246188"/>
                  <a:pt x="468065" y="1241227"/>
                  <a:pt x="468065" y="1235274"/>
                </a:cubicBezTo>
                <a:cubicBezTo>
                  <a:pt x="468065" y="1233289"/>
                  <a:pt x="468065" y="1223367"/>
                  <a:pt x="468065" y="1205508"/>
                </a:cubicBezTo>
                <a:lnTo>
                  <a:pt x="393651" y="1208485"/>
                </a:lnTo>
                <a:cubicBezTo>
                  <a:pt x="393651" y="1222375"/>
                  <a:pt x="394643" y="1245196"/>
                  <a:pt x="396627" y="1276946"/>
                </a:cubicBezTo>
                <a:lnTo>
                  <a:pt x="539502" y="1270992"/>
                </a:lnTo>
                <a:lnTo>
                  <a:pt x="581174" y="1208485"/>
                </a:lnTo>
                <a:cubicBezTo>
                  <a:pt x="599033" y="1220391"/>
                  <a:pt x="619869" y="1235274"/>
                  <a:pt x="643682" y="1253133"/>
                </a:cubicBezTo>
                <a:cubicBezTo>
                  <a:pt x="657076" y="1265039"/>
                  <a:pt x="664332" y="1274155"/>
                  <a:pt x="665448" y="1280480"/>
                </a:cubicBezTo>
                <a:cubicBezTo>
                  <a:pt x="665820" y="1282589"/>
                  <a:pt x="665510" y="1284387"/>
                  <a:pt x="664518" y="1285875"/>
                </a:cubicBezTo>
                <a:cubicBezTo>
                  <a:pt x="664518" y="1289844"/>
                  <a:pt x="652612" y="1291828"/>
                  <a:pt x="628799" y="1291828"/>
                </a:cubicBezTo>
                <a:cubicBezTo>
                  <a:pt x="618877" y="1293813"/>
                  <a:pt x="592088" y="1294805"/>
                  <a:pt x="548432" y="1294805"/>
                </a:cubicBezTo>
                <a:cubicBezTo>
                  <a:pt x="506760" y="1294805"/>
                  <a:pt x="456158" y="1296789"/>
                  <a:pt x="396627" y="1300758"/>
                </a:cubicBezTo>
                <a:lnTo>
                  <a:pt x="396627" y="1375172"/>
                </a:lnTo>
                <a:cubicBezTo>
                  <a:pt x="398612" y="1391047"/>
                  <a:pt x="392658" y="1409899"/>
                  <a:pt x="378768" y="1431727"/>
                </a:cubicBezTo>
                <a:cubicBezTo>
                  <a:pt x="370830" y="1439664"/>
                  <a:pt x="360908" y="1446610"/>
                  <a:pt x="349002" y="1452563"/>
                </a:cubicBezTo>
                <a:cubicBezTo>
                  <a:pt x="343049" y="1456532"/>
                  <a:pt x="337096" y="1458516"/>
                  <a:pt x="331143" y="1458516"/>
                </a:cubicBezTo>
                <a:cubicBezTo>
                  <a:pt x="325190" y="1458516"/>
                  <a:pt x="322213" y="1455539"/>
                  <a:pt x="322213" y="1449586"/>
                </a:cubicBezTo>
                <a:cubicBezTo>
                  <a:pt x="320229" y="1447602"/>
                  <a:pt x="319237" y="1443633"/>
                  <a:pt x="319237" y="1437680"/>
                </a:cubicBezTo>
                <a:cubicBezTo>
                  <a:pt x="321221" y="1401961"/>
                  <a:pt x="322213" y="1384102"/>
                  <a:pt x="322213" y="1384102"/>
                </a:cubicBezTo>
                <a:cubicBezTo>
                  <a:pt x="322213" y="1374180"/>
                  <a:pt x="322213" y="1360289"/>
                  <a:pt x="322213" y="1342430"/>
                </a:cubicBezTo>
                <a:cubicBezTo>
                  <a:pt x="322213" y="1322586"/>
                  <a:pt x="322213" y="1309688"/>
                  <a:pt x="322213" y="1303735"/>
                </a:cubicBezTo>
                <a:cubicBezTo>
                  <a:pt x="248791" y="1307703"/>
                  <a:pt x="195213" y="1311672"/>
                  <a:pt x="161479" y="1315641"/>
                </a:cubicBezTo>
                <a:cubicBezTo>
                  <a:pt x="131713" y="1315641"/>
                  <a:pt x="107901" y="1317625"/>
                  <a:pt x="90041" y="1321594"/>
                </a:cubicBezTo>
                <a:lnTo>
                  <a:pt x="72182" y="1288852"/>
                </a:lnTo>
                <a:cubicBezTo>
                  <a:pt x="119807" y="1288852"/>
                  <a:pt x="149573" y="1288852"/>
                  <a:pt x="161479" y="1288852"/>
                </a:cubicBezTo>
                <a:cubicBezTo>
                  <a:pt x="215057" y="1284883"/>
                  <a:pt x="268635" y="1281906"/>
                  <a:pt x="322213" y="1279922"/>
                </a:cubicBezTo>
                <a:lnTo>
                  <a:pt x="322213" y="1211461"/>
                </a:lnTo>
                <a:lnTo>
                  <a:pt x="256729" y="1214438"/>
                </a:lnTo>
                <a:cubicBezTo>
                  <a:pt x="256729" y="1232297"/>
                  <a:pt x="245815" y="1247180"/>
                  <a:pt x="223987" y="1259086"/>
                </a:cubicBezTo>
                <a:cubicBezTo>
                  <a:pt x="210096" y="1265039"/>
                  <a:pt x="200174" y="1267024"/>
                  <a:pt x="194221" y="1265039"/>
                </a:cubicBezTo>
                <a:cubicBezTo>
                  <a:pt x="194221" y="1265039"/>
                  <a:pt x="193229" y="1264047"/>
                  <a:pt x="191244" y="1262063"/>
                </a:cubicBezTo>
                <a:cubicBezTo>
                  <a:pt x="189260" y="1262063"/>
                  <a:pt x="188268" y="1260078"/>
                  <a:pt x="188268" y="1256110"/>
                </a:cubicBezTo>
                <a:cubicBezTo>
                  <a:pt x="188268" y="1254125"/>
                  <a:pt x="188268" y="1249164"/>
                  <a:pt x="188268" y="1241227"/>
                </a:cubicBezTo>
                <a:cubicBezTo>
                  <a:pt x="190252" y="1231305"/>
                  <a:pt x="191244" y="1222375"/>
                  <a:pt x="191244" y="1214438"/>
                </a:cubicBezTo>
                <a:cubicBezTo>
                  <a:pt x="191244" y="1194594"/>
                  <a:pt x="192237" y="1169789"/>
                  <a:pt x="194221" y="1140024"/>
                </a:cubicBezTo>
                <a:cubicBezTo>
                  <a:pt x="196205" y="1118196"/>
                  <a:pt x="197198" y="1096368"/>
                  <a:pt x="197198" y="1074539"/>
                </a:cubicBezTo>
                <a:cubicBezTo>
                  <a:pt x="197198" y="1070571"/>
                  <a:pt x="197198" y="1062633"/>
                  <a:pt x="197198" y="1050727"/>
                </a:cubicBezTo>
                <a:cubicBezTo>
                  <a:pt x="195213" y="1032867"/>
                  <a:pt x="194221" y="1016992"/>
                  <a:pt x="194221" y="1003102"/>
                </a:cubicBezTo>
                <a:cubicBezTo>
                  <a:pt x="196205" y="1005086"/>
                  <a:pt x="201166" y="1007071"/>
                  <a:pt x="209104" y="1009055"/>
                </a:cubicBezTo>
                <a:cubicBezTo>
                  <a:pt x="222994" y="1015008"/>
                  <a:pt x="234901" y="1020961"/>
                  <a:pt x="244823" y="1026914"/>
                </a:cubicBezTo>
                <a:cubicBezTo>
                  <a:pt x="250776" y="1026914"/>
                  <a:pt x="258713" y="1029891"/>
                  <a:pt x="268635" y="1035844"/>
                </a:cubicBezTo>
                <a:cubicBezTo>
                  <a:pt x="357932" y="1031875"/>
                  <a:pt x="423416" y="1028899"/>
                  <a:pt x="465088" y="1026914"/>
                </a:cubicBezTo>
                <a:close/>
                <a:moveTo>
                  <a:pt x="438299" y="869157"/>
                </a:moveTo>
                <a:cubicBezTo>
                  <a:pt x="396627" y="869157"/>
                  <a:pt x="341065" y="872133"/>
                  <a:pt x="271612" y="878086"/>
                </a:cubicBezTo>
                <a:cubicBezTo>
                  <a:pt x="307330" y="897930"/>
                  <a:pt x="320229" y="922735"/>
                  <a:pt x="310307" y="952500"/>
                </a:cubicBezTo>
                <a:cubicBezTo>
                  <a:pt x="304354" y="958453"/>
                  <a:pt x="297408" y="963414"/>
                  <a:pt x="289471" y="967383"/>
                </a:cubicBezTo>
                <a:lnTo>
                  <a:pt x="399604" y="961430"/>
                </a:lnTo>
                <a:cubicBezTo>
                  <a:pt x="403573" y="953492"/>
                  <a:pt x="408533" y="942578"/>
                  <a:pt x="414487" y="928688"/>
                </a:cubicBezTo>
                <a:cubicBezTo>
                  <a:pt x="422424" y="914797"/>
                  <a:pt x="427385" y="904875"/>
                  <a:pt x="429369" y="898922"/>
                </a:cubicBezTo>
                <a:cubicBezTo>
                  <a:pt x="433338" y="887016"/>
                  <a:pt x="436315" y="877094"/>
                  <a:pt x="438299" y="869157"/>
                </a:cubicBezTo>
                <a:close/>
                <a:moveTo>
                  <a:pt x="524619" y="791766"/>
                </a:moveTo>
                <a:cubicBezTo>
                  <a:pt x="524619" y="791766"/>
                  <a:pt x="526604" y="792758"/>
                  <a:pt x="530573" y="794742"/>
                </a:cubicBezTo>
                <a:cubicBezTo>
                  <a:pt x="542479" y="800696"/>
                  <a:pt x="561330" y="813594"/>
                  <a:pt x="587127" y="833438"/>
                </a:cubicBezTo>
                <a:cubicBezTo>
                  <a:pt x="599033" y="843360"/>
                  <a:pt x="604987" y="851297"/>
                  <a:pt x="604987" y="857250"/>
                </a:cubicBezTo>
                <a:cubicBezTo>
                  <a:pt x="603002" y="863203"/>
                  <a:pt x="592088" y="866180"/>
                  <a:pt x="572244" y="866180"/>
                </a:cubicBezTo>
                <a:cubicBezTo>
                  <a:pt x="546448" y="866180"/>
                  <a:pt x="520651" y="866180"/>
                  <a:pt x="494854" y="866180"/>
                </a:cubicBezTo>
                <a:lnTo>
                  <a:pt x="468065" y="869157"/>
                </a:lnTo>
                <a:cubicBezTo>
                  <a:pt x="474018" y="871141"/>
                  <a:pt x="484932" y="877094"/>
                  <a:pt x="500807" y="887016"/>
                </a:cubicBezTo>
                <a:cubicBezTo>
                  <a:pt x="512713" y="896938"/>
                  <a:pt x="518666" y="904875"/>
                  <a:pt x="518666" y="910828"/>
                </a:cubicBezTo>
                <a:cubicBezTo>
                  <a:pt x="516682" y="918766"/>
                  <a:pt x="506760" y="923727"/>
                  <a:pt x="488901" y="925711"/>
                </a:cubicBezTo>
                <a:cubicBezTo>
                  <a:pt x="480963" y="931664"/>
                  <a:pt x="469057" y="942578"/>
                  <a:pt x="453182" y="958453"/>
                </a:cubicBezTo>
                <a:lnTo>
                  <a:pt x="578198" y="952500"/>
                </a:lnTo>
                <a:cubicBezTo>
                  <a:pt x="578198" y="952500"/>
                  <a:pt x="579190" y="950516"/>
                  <a:pt x="581174" y="946547"/>
                </a:cubicBezTo>
                <a:cubicBezTo>
                  <a:pt x="587127" y="934641"/>
                  <a:pt x="600026" y="915789"/>
                  <a:pt x="619869" y="889992"/>
                </a:cubicBezTo>
                <a:cubicBezTo>
                  <a:pt x="625823" y="893961"/>
                  <a:pt x="635744" y="900906"/>
                  <a:pt x="649635" y="910828"/>
                </a:cubicBezTo>
                <a:cubicBezTo>
                  <a:pt x="663526" y="920750"/>
                  <a:pt x="675432" y="929680"/>
                  <a:pt x="685354" y="937617"/>
                </a:cubicBezTo>
                <a:cubicBezTo>
                  <a:pt x="697260" y="949524"/>
                  <a:pt x="703213" y="958453"/>
                  <a:pt x="703213" y="964406"/>
                </a:cubicBezTo>
                <a:cubicBezTo>
                  <a:pt x="695276" y="970360"/>
                  <a:pt x="684362" y="973336"/>
                  <a:pt x="670471" y="973336"/>
                </a:cubicBezTo>
                <a:cubicBezTo>
                  <a:pt x="614908" y="971352"/>
                  <a:pt x="434330" y="979289"/>
                  <a:pt x="128737" y="997149"/>
                </a:cubicBezTo>
                <a:cubicBezTo>
                  <a:pt x="104924" y="999133"/>
                  <a:pt x="78135" y="1002110"/>
                  <a:pt x="48369" y="1006078"/>
                </a:cubicBezTo>
                <a:lnTo>
                  <a:pt x="33487" y="973336"/>
                </a:lnTo>
                <a:cubicBezTo>
                  <a:pt x="71190" y="973336"/>
                  <a:pt x="101948" y="973336"/>
                  <a:pt x="125760" y="973336"/>
                </a:cubicBezTo>
                <a:cubicBezTo>
                  <a:pt x="139651" y="971352"/>
                  <a:pt x="163463" y="970360"/>
                  <a:pt x="197198" y="970360"/>
                </a:cubicBezTo>
                <a:cubicBezTo>
                  <a:pt x="230932" y="968375"/>
                  <a:pt x="255737" y="967383"/>
                  <a:pt x="271612" y="967383"/>
                </a:cubicBezTo>
                <a:cubicBezTo>
                  <a:pt x="257721" y="965399"/>
                  <a:pt x="248791" y="957461"/>
                  <a:pt x="244823" y="943571"/>
                </a:cubicBezTo>
                <a:cubicBezTo>
                  <a:pt x="242838" y="933649"/>
                  <a:pt x="241846" y="924719"/>
                  <a:pt x="241846" y="916782"/>
                </a:cubicBezTo>
                <a:cubicBezTo>
                  <a:pt x="245815" y="904875"/>
                  <a:pt x="245815" y="891977"/>
                  <a:pt x="241846" y="878086"/>
                </a:cubicBezTo>
                <a:lnTo>
                  <a:pt x="203151" y="881063"/>
                </a:lnTo>
                <a:cubicBezTo>
                  <a:pt x="195213" y="879078"/>
                  <a:pt x="173385" y="881063"/>
                  <a:pt x="137666" y="887016"/>
                </a:cubicBezTo>
                <a:lnTo>
                  <a:pt x="122783" y="860227"/>
                </a:lnTo>
                <a:cubicBezTo>
                  <a:pt x="164455" y="860227"/>
                  <a:pt x="192237" y="859235"/>
                  <a:pt x="206127" y="857250"/>
                </a:cubicBezTo>
                <a:lnTo>
                  <a:pt x="488901" y="845344"/>
                </a:lnTo>
                <a:cubicBezTo>
                  <a:pt x="490885" y="841375"/>
                  <a:pt x="495846" y="834430"/>
                  <a:pt x="503783" y="824508"/>
                </a:cubicBezTo>
                <a:cubicBezTo>
                  <a:pt x="511721" y="810617"/>
                  <a:pt x="518666" y="799703"/>
                  <a:pt x="524619" y="791766"/>
                </a:cubicBezTo>
                <a:close/>
                <a:moveTo>
                  <a:pt x="316260" y="750094"/>
                </a:moveTo>
                <a:cubicBezTo>
                  <a:pt x="318244" y="750094"/>
                  <a:pt x="322213" y="751086"/>
                  <a:pt x="328166" y="753071"/>
                </a:cubicBezTo>
                <a:cubicBezTo>
                  <a:pt x="342057" y="755055"/>
                  <a:pt x="353963" y="758031"/>
                  <a:pt x="363885" y="762000"/>
                </a:cubicBezTo>
                <a:cubicBezTo>
                  <a:pt x="377776" y="767953"/>
                  <a:pt x="388690" y="778867"/>
                  <a:pt x="396627" y="794742"/>
                </a:cubicBezTo>
                <a:cubicBezTo>
                  <a:pt x="399604" y="800696"/>
                  <a:pt x="400844" y="806649"/>
                  <a:pt x="400348" y="812602"/>
                </a:cubicBezTo>
                <a:cubicBezTo>
                  <a:pt x="399852" y="818555"/>
                  <a:pt x="397619" y="824508"/>
                  <a:pt x="393651" y="830461"/>
                </a:cubicBezTo>
                <a:cubicBezTo>
                  <a:pt x="385713" y="842367"/>
                  <a:pt x="373807" y="848320"/>
                  <a:pt x="357932" y="848320"/>
                </a:cubicBezTo>
                <a:cubicBezTo>
                  <a:pt x="346026" y="848320"/>
                  <a:pt x="337096" y="843360"/>
                  <a:pt x="331143" y="833438"/>
                </a:cubicBezTo>
                <a:cubicBezTo>
                  <a:pt x="331143" y="833438"/>
                  <a:pt x="330151" y="831453"/>
                  <a:pt x="328166" y="827485"/>
                </a:cubicBezTo>
                <a:cubicBezTo>
                  <a:pt x="326182" y="819547"/>
                  <a:pt x="324198" y="812602"/>
                  <a:pt x="322213" y="806649"/>
                </a:cubicBezTo>
                <a:cubicBezTo>
                  <a:pt x="316260" y="784821"/>
                  <a:pt x="306338" y="771922"/>
                  <a:pt x="292448" y="767953"/>
                </a:cubicBezTo>
                <a:cubicBezTo>
                  <a:pt x="286494" y="762000"/>
                  <a:pt x="284510" y="757039"/>
                  <a:pt x="286494" y="753071"/>
                </a:cubicBezTo>
                <a:cubicBezTo>
                  <a:pt x="286494" y="751086"/>
                  <a:pt x="296416" y="750094"/>
                  <a:pt x="316260"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1"/>
                  <a:pt x="608955" y="185539"/>
                  <a:pt x="593080" y="187524"/>
                </a:cubicBezTo>
                <a:cubicBezTo>
                  <a:pt x="571252" y="187524"/>
                  <a:pt x="542479" y="187524"/>
                  <a:pt x="506760" y="187524"/>
                </a:cubicBezTo>
                <a:cubicBezTo>
                  <a:pt x="496838" y="189508"/>
                  <a:pt x="478979" y="190500"/>
                  <a:pt x="453182" y="190500"/>
                </a:cubicBezTo>
                <a:cubicBezTo>
                  <a:pt x="431354" y="192485"/>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5"/>
                  <a:pt x="706190" y="452438"/>
                </a:cubicBezTo>
                <a:cubicBezTo>
                  <a:pt x="698252" y="458391"/>
                  <a:pt x="689322" y="465336"/>
                  <a:pt x="679401" y="473274"/>
                </a:cubicBezTo>
                <a:cubicBezTo>
                  <a:pt x="673448" y="477242"/>
                  <a:pt x="665510" y="485180"/>
                  <a:pt x="655588" y="497086"/>
                </a:cubicBezTo>
                <a:cubicBezTo>
                  <a:pt x="653604" y="499071"/>
                  <a:pt x="650627" y="502047"/>
                  <a:pt x="646658" y="506016"/>
                </a:cubicBezTo>
                <a:cubicBezTo>
                  <a:pt x="644674" y="508000"/>
                  <a:pt x="642690" y="509985"/>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6"/>
                  <a:pt x="425401" y="287735"/>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1"/>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2"/>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2"/>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60"/>
                  <a:pt x="328166" y="369094"/>
                </a:cubicBezTo>
                <a:cubicBezTo>
                  <a:pt x="328166" y="363141"/>
                  <a:pt x="328166" y="349250"/>
                  <a:pt x="328166" y="327422"/>
                </a:cubicBezTo>
                <a:lnTo>
                  <a:pt x="328166" y="279797"/>
                </a:lnTo>
                <a:cubicBezTo>
                  <a:pt x="322213" y="287735"/>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2"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1"/>
                </a:cubicBezTo>
                <a:cubicBezTo>
                  <a:pt x="163463" y="181571"/>
                  <a:pt x="206127" y="181571"/>
                  <a:pt x="223987" y="181571"/>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rgbClr val="FFC000">
                  <a:lumMod val="20000"/>
                  <a:lumOff val="80000"/>
                </a:srgbClr>
              </a:gs>
              <a:gs pos="74000">
                <a:srgbClr val="FFC000">
                  <a:lumMod val="45000"/>
                  <a:lumOff val="55000"/>
                </a:srgbClr>
              </a:gs>
              <a:gs pos="83000">
                <a:srgbClr val="FFC000">
                  <a:lumMod val="45000"/>
                  <a:lumOff val="55000"/>
                </a:srgbClr>
              </a:gs>
              <a:gs pos="100000">
                <a:srgbClr val="FFC000">
                  <a:lumMod val="30000"/>
                  <a:lumOff val="70000"/>
                </a:srgb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对角圆角矩形 21"/>
          <p:cNvSpPr/>
          <p:nvPr/>
        </p:nvSpPr>
        <p:spPr>
          <a:xfrm>
            <a:off x="3442335" y="992417"/>
            <a:ext cx="577659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走和平发展道路是新时代中国外交的基本原则</a:t>
            </a:r>
          </a:p>
        </p:txBody>
      </p:sp>
      <p:sp>
        <p:nvSpPr>
          <p:cNvPr id="8" name="矩形 9"/>
          <p:cNvSpPr/>
          <p:nvPr/>
        </p:nvSpPr>
        <p:spPr>
          <a:xfrm>
            <a:off x="901390" y="2140730"/>
            <a:ext cx="10147610" cy="3750115"/>
          </a:xfrm>
          <a:prstGeom prst="rect">
            <a:avLst/>
          </a:prstGeom>
          <a:solidFill>
            <a:srgbClr val="FFFDFD"/>
          </a:solid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9">
            <a:extLst>
              <a:ext uri="{28A0092B-C50C-407E-A947-70E740481C1C}">
                <a14:useLocalDpi xmlns:a14="http://schemas.microsoft.com/office/drawing/2010/main" val="0"/>
              </a:ext>
            </a:extLst>
          </a:blip>
          <a:srcRect l="3418" r="14484"/>
          <a:stretch>
            <a:fillRect/>
          </a:stretch>
        </p:blipFill>
        <p:spPr>
          <a:xfrm>
            <a:off x="656064" y="2434637"/>
            <a:ext cx="4170556" cy="3162300"/>
          </a:xfrm>
          <a:prstGeom prst="rect">
            <a:avLst/>
          </a:prstGeom>
          <a:noFill/>
          <a:ln w="38100">
            <a:solidFill>
              <a:srgbClr val="FFFFFF"/>
            </a:solidFill>
          </a:ln>
          <a:effectLst>
            <a:outerShdw blurRad="50800" dist="38100" dir="2700000" algn="tl" rotWithShape="0">
              <a:prstClr val="black">
                <a:alpha val="40000"/>
              </a:prstClr>
            </a:outerShdw>
          </a:effectLst>
        </p:spPr>
      </p:pic>
      <p:grpSp>
        <p:nvGrpSpPr>
          <p:cNvPr id="10" name="组合 9"/>
          <p:cNvGrpSpPr/>
          <p:nvPr/>
        </p:nvGrpSpPr>
        <p:grpSpPr>
          <a:xfrm>
            <a:off x="5309101" y="2017841"/>
            <a:ext cx="6163023" cy="1417664"/>
            <a:chOff x="5139975" y="2218564"/>
            <a:chExt cx="6163023" cy="1417664"/>
          </a:xfrm>
        </p:grpSpPr>
        <p:grpSp>
          <p:nvGrpSpPr>
            <p:cNvPr id="11" name="组合 27"/>
            <p:cNvGrpSpPr/>
            <p:nvPr/>
          </p:nvGrpSpPr>
          <p:grpSpPr>
            <a:xfrm rot="16200000" flipH="1">
              <a:off x="7529349" y="-137421"/>
              <a:ext cx="1384275" cy="6163023"/>
              <a:chOff x="4572778" y="1284147"/>
              <a:chExt cx="6562516" cy="1065365"/>
            </a:xfrm>
          </p:grpSpPr>
          <p:sp>
            <p:nvSpPr>
              <p:cNvPr id="15" name="矩形 28"/>
              <p:cNvSpPr/>
              <p:nvPr/>
            </p:nvSpPr>
            <p:spPr>
              <a:xfrm>
                <a:off x="9640653" y="1284973"/>
                <a:ext cx="1494641" cy="1064539"/>
              </a:xfrm>
              <a:prstGeom prst="rect">
                <a:avLst/>
              </a:prstGeom>
              <a:solidFill>
                <a:srgbClr val="C80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折角形 22"/>
              <p:cNvSpPr/>
              <p:nvPr/>
            </p:nvSpPr>
            <p:spPr>
              <a:xfrm>
                <a:off x="4572778" y="1284147"/>
                <a:ext cx="6562516" cy="1065365"/>
              </a:xfrm>
              <a:prstGeom prst="foldedCorner">
                <a:avLst>
                  <a:gd name="adj" fmla="val 11569"/>
                </a:avLst>
              </a:prstGeom>
              <a:pattFill prst="smGrid">
                <a:fgClr>
                  <a:srgbClr val="FBFBFB"/>
                </a:fgClr>
                <a:bgClr>
                  <a:schemeClr val="bg1"/>
                </a:bgClr>
              </a:pattFill>
              <a:ln>
                <a:noFill/>
              </a:ln>
              <a:effectLst>
                <a:outerShdw blurRad="2413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32"/>
            <p:cNvSpPr/>
            <p:nvPr>
              <p:custDataLst>
                <p:tags r:id="rId5"/>
              </p:custDataLst>
            </p:nvPr>
          </p:nvSpPr>
          <p:spPr>
            <a:xfrm>
              <a:off x="5321300" y="2677340"/>
              <a:ext cx="5803900" cy="853567"/>
            </a:xfrm>
            <a:prstGeom prst="rect">
              <a:avLst/>
            </a:prstGeom>
          </p:spPr>
          <p:txBody>
            <a:bodyPr wrap="square">
              <a:spAutoFit/>
            </a:bodyPr>
            <a:lstStyle/>
            <a:p>
              <a:pPr algn="just" fontAlgn="auto">
                <a:lnSpc>
                  <a:spcPct val="13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rPr>
                <a:t>是对国际社会关注中国发展走向的回应，更是中国人民对实现自身发展目标的自信和自觉。</a:t>
              </a:r>
            </a:p>
          </p:txBody>
        </p:sp>
        <p:sp>
          <p:nvSpPr>
            <p:cNvPr id="14" name="矩形 32"/>
            <p:cNvSpPr/>
            <p:nvPr>
              <p:custDataLst>
                <p:tags r:id="rId6"/>
              </p:custDataLst>
            </p:nvPr>
          </p:nvSpPr>
          <p:spPr>
            <a:xfrm>
              <a:off x="5321300" y="2218564"/>
              <a:ext cx="2057400" cy="499624"/>
            </a:xfrm>
            <a:prstGeom prst="rect">
              <a:avLst/>
            </a:prstGeom>
          </p:spPr>
          <p:txBody>
            <a:bodyPr wrap="square">
              <a:spAutoFit/>
            </a:bodyPr>
            <a:lstStyle/>
            <a:p>
              <a:pPr algn="just" fontAlgn="auto">
                <a:lnSpc>
                  <a:spcPct val="150000"/>
                </a:lnSpc>
              </a:pPr>
              <a:r>
                <a:rPr lang="zh-CN" altLang="en-US" sz="2000" b="1">
                  <a:solidFill>
                    <a:srgbClr val="C00000"/>
                  </a:solidFill>
                  <a:latin typeface="微软雅黑" panose="020B0503020204020204" pitchFamily="34" charset="-122"/>
                  <a:ea typeface="微软雅黑" panose="020B0503020204020204" pitchFamily="34" charset="-122"/>
                </a:rPr>
                <a:t>走和平发展道路</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309101" y="3607619"/>
            <a:ext cx="6163023" cy="1008724"/>
            <a:chOff x="5139975" y="2218564"/>
            <a:chExt cx="6163023" cy="1008724"/>
          </a:xfrm>
        </p:grpSpPr>
        <p:grpSp>
          <p:nvGrpSpPr>
            <p:cNvPr id="18" name="组合 27"/>
            <p:cNvGrpSpPr/>
            <p:nvPr/>
          </p:nvGrpSpPr>
          <p:grpSpPr>
            <a:xfrm rot="16200000" flipH="1">
              <a:off x="7738899" y="-336811"/>
              <a:ext cx="965175" cy="6163023"/>
              <a:chOff x="4620944" y="1284147"/>
              <a:chExt cx="4575663" cy="1065365"/>
            </a:xfrm>
          </p:grpSpPr>
          <p:sp>
            <p:nvSpPr>
              <p:cNvPr id="21" name="矩形 28"/>
              <p:cNvSpPr/>
              <p:nvPr/>
            </p:nvSpPr>
            <p:spPr>
              <a:xfrm>
                <a:off x="7687571" y="1284973"/>
                <a:ext cx="1494643" cy="1064539"/>
              </a:xfrm>
              <a:prstGeom prst="rect">
                <a:avLst/>
              </a:prstGeom>
              <a:solidFill>
                <a:srgbClr val="C80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折角形 22"/>
              <p:cNvSpPr/>
              <p:nvPr/>
            </p:nvSpPr>
            <p:spPr>
              <a:xfrm>
                <a:off x="4620944" y="1284147"/>
                <a:ext cx="4575663" cy="1065365"/>
              </a:xfrm>
              <a:prstGeom prst="foldedCorner">
                <a:avLst>
                  <a:gd name="adj" fmla="val 11569"/>
                </a:avLst>
              </a:prstGeom>
              <a:pattFill prst="smGrid">
                <a:fgClr>
                  <a:srgbClr val="FBFBFB"/>
                </a:fgClr>
                <a:bgClr>
                  <a:schemeClr val="bg1"/>
                </a:bgClr>
              </a:pattFill>
              <a:ln>
                <a:noFill/>
              </a:ln>
              <a:effectLst>
                <a:outerShdw blurRad="2413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32"/>
            <p:cNvSpPr/>
            <p:nvPr>
              <p:custDataLst>
                <p:tags r:id="rId3"/>
              </p:custDataLst>
            </p:nvPr>
          </p:nvSpPr>
          <p:spPr>
            <a:xfrm>
              <a:off x="5321300" y="2677340"/>
              <a:ext cx="5803900" cy="453457"/>
            </a:xfrm>
            <a:prstGeom prst="rect">
              <a:avLst/>
            </a:prstGeom>
          </p:spPr>
          <p:txBody>
            <a:bodyPr wrap="square">
              <a:spAutoFit/>
            </a:bodyPr>
            <a:lstStyle/>
            <a:p>
              <a:pPr algn="just" fontAlgn="auto">
                <a:lnSpc>
                  <a:spcPct val="13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rPr>
                <a:t>就要坚定奉行独立自主的和平外交政策。</a:t>
              </a:r>
            </a:p>
          </p:txBody>
        </p:sp>
        <p:sp>
          <p:nvSpPr>
            <p:cNvPr id="20" name="矩形 32"/>
            <p:cNvSpPr/>
            <p:nvPr>
              <p:custDataLst>
                <p:tags r:id="rId4"/>
              </p:custDataLst>
            </p:nvPr>
          </p:nvSpPr>
          <p:spPr>
            <a:xfrm>
              <a:off x="5321300" y="2218564"/>
              <a:ext cx="2057400" cy="499624"/>
            </a:xfrm>
            <a:prstGeom prst="rect">
              <a:avLst/>
            </a:prstGeom>
          </p:spPr>
          <p:txBody>
            <a:bodyPr wrap="square">
              <a:spAutoFit/>
            </a:bodyPr>
            <a:lstStyle/>
            <a:p>
              <a:pPr algn="just" fontAlgn="auto">
                <a:lnSpc>
                  <a:spcPct val="150000"/>
                </a:lnSpc>
              </a:pPr>
              <a:r>
                <a:rPr lang="zh-CN" altLang="en-US" sz="2000" b="1">
                  <a:solidFill>
                    <a:srgbClr val="C00000"/>
                  </a:solidFill>
                  <a:latin typeface="微软雅黑" panose="020B0503020204020204" pitchFamily="34" charset="-122"/>
                  <a:ea typeface="微软雅黑" panose="020B0503020204020204" pitchFamily="34" charset="-122"/>
                </a:rPr>
                <a:t>走和平发展道路</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309101" y="4788457"/>
            <a:ext cx="6163023" cy="1417664"/>
            <a:chOff x="5139975" y="2218564"/>
            <a:chExt cx="6163023" cy="1417664"/>
          </a:xfrm>
        </p:grpSpPr>
        <p:grpSp>
          <p:nvGrpSpPr>
            <p:cNvPr id="24" name="组合 27"/>
            <p:cNvGrpSpPr/>
            <p:nvPr/>
          </p:nvGrpSpPr>
          <p:grpSpPr>
            <a:xfrm rot="16200000" flipH="1">
              <a:off x="7529349" y="-137421"/>
              <a:ext cx="1384275" cy="6163023"/>
              <a:chOff x="4572778" y="1284147"/>
              <a:chExt cx="6562516" cy="1065365"/>
            </a:xfrm>
          </p:grpSpPr>
          <p:sp>
            <p:nvSpPr>
              <p:cNvPr id="30" name="矩形 29"/>
              <p:cNvSpPr/>
              <p:nvPr/>
            </p:nvSpPr>
            <p:spPr>
              <a:xfrm>
                <a:off x="9640653" y="1284973"/>
                <a:ext cx="1494641" cy="1064539"/>
              </a:xfrm>
              <a:prstGeom prst="rect">
                <a:avLst/>
              </a:prstGeom>
              <a:solidFill>
                <a:srgbClr val="C80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折角形 22"/>
              <p:cNvSpPr/>
              <p:nvPr/>
            </p:nvSpPr>
            <p:spPr>
              <a:xfrm>
                <a:off x="4572778" y="1284147"/>
                <a:ext cx="6562516" cy="1065365"/>
              </a:xfrm>
              <a:prstGeom prst="foldedCorner">
                <a:avLst>
                  <a:gd name="adj" fmla="val 11569"/>
                </a:avLst>
              </a:prstGeom>
              <a:pattFill prst="smGrid">
                <a:fgClr>
                  <a:srgbClr val="FBFBFB"/>
                </a:fgClr>
                <a:bgClr>
                  <a:schemeClr val="bg1"/>
                </a:bgClr>
              </a:pattFill>
              <a:ln>
                <a:noFill/>
              </a:ln>
              <a:effectLst>
                <a:outerShdw blurRad="2413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32"/>
            <p:cNvSpPr/>
            <p:nvPr>
              <p:custDataLst>
                <p:tags r:id="rId1"/>
              </p:custDataLst>
            </p:nvPr>
          </p:nvSpPr>
          <p:spPr>
            <a:xfrm>
              <a:off x="5321300" y="2677340"/>
              <a:ext cx="5803900" cy="853567"/>
            </a:xfrm>
            <a:prstGeom prst="rect">
              <a:avLst/>
            </a:prstGeom>
          </p:spPr>
          <p:txBody>
            <a:bodyPr wrap="square">
              <a:spAutoFit/>
            </a:bodyPr>
            <a:lstStyle/>
            <a:p>
              <a:pPr algn="just" fontAlgn="auto">
                <a:lnSpc>
                  <a:spcPct val="13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rPr>
                <a:t>既要通过维护世界和平发展自己，又要通过自身发展维护世界和平。</a:t>
              </a:r>
            </a:p>
          </p:txBody>
        </p:sp>
        <p:sp>
          <p:nvSpPr>
            <p:cNvPr id="29" name="矩形 32"/>
            <p:cNvSpPr/>
            <p:nvPr>
              <p:custDataLst>
                <p:tags r:id="rId2"/>
              </p:custDataLst>
            </p:nvPr>
          </p:nvSpPr>
          <p:spPr>
            <a:xfrm>
              <a:off x="5321300" y="2218564"/>
              <a:ext cx="2057400" cy="499624"/>
            </a:xfrm>
            <a:prstGeom prst="rect">
              <a:avLst/>
            </a:prstGeom>
          </p:spPr>
          <p:txBody>
            <a:bodyPr wrap="square">
              <a:spAutoFit/>
            </a:bodyPr>
            <a:lstStyle/>
            <a:p>
              <a:pPr algn="just" fontAlgn="auto">
                <a:lnSpc>
                  <a:spcPct val="150000"/>
                </a:lnSpc>
              </a:pPr>
              <a:r>
                <a:rPr lang="zh-CN" altLang="en-US" sz="2000" b="1">
                  <a:solidFill>
                    <a:srgbClr val="C00000"/>
                  </a:solidFill>
                  <a:latin typeface="微软雅黑" panose="020B0503020204020204" pitchFamily="34" charset="-122"/>
                  <a:ea typeface="微软雅黑" panose="020B0503020204020204" pitchFamily="34" charset="-122"/>
                </a:rPr>
                <a:t>走和平发展道路</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841100" y="3250050"/>
            <a:ext cx="10588900" cy="2922150"/>
            <a:chOff x="296842" y="1496958"/>
            <a:chExt cx="11466530" cy="1234400"/>
          </a:xfrm>
        </p:grpSpPr>
        <p:sp>
          <p:nvSpPr>
            <p:cNvPr id="35" name="işlídê"/>
            <p:cNvSpPr/>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36" name="矩形 35"/>
            <p:cNvSpPr/>
            <p:nvPr/>
          </p:nvSpPr>
          <p:spPr>
            <a:xfrm>
              <a:off x="296842" y="1497235"/>
              <a:ext cx="11462696"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p:cNvSpPr txBox="1"/>
          <p:nvPr/>
        </p:nvSpPr>
        <p:spPr>
          <a:xfrm>
            <a:off x="1274215" y="3885363"/>
            <a:ext cx="9758184" cy="1938020"/>
          </a:xfrm>
          <a:prstGeom prst="rect">
            <a:avLst/>
          </a:prstGeom>
          <a:noFill/>
        </p:spPr>
        <p:txBody>
          <a:bodyPr wrap="square" rtlCol="0">
            <a:spAutoFit/>
          </a:bodyPr>
          <a:lstStyle/>
          <a:p>
            <a:pPr indent="508000" algn="just" fontAlgn="auto">
              <a:lnSpc>
                <a:spcPct val="150000"/>
              </a:lnSpc>
              <a:extLst>
                <a:ext uri="{35155182-B16C-46BC-9424-99874614C6A1}">
                  <wpsdc:indentchars xmlns="" xmlns:wpsdc="http://www.wps.cn/officeDocument/2017/drawingmlCustomData" val="200" checksum="282533468"/>
                </a:ext>
              </a:extLst>
            </a:pPr>
            <a:r>
              <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面对错综复杂的国际形势，如何才能有效应对全球危机，保障国际和平、安全和发展？这是各国都在思考的问题。倡导以合作共赢为核心的新型国际关系正是寻求处理好国家间关系、保持国际社会稳定发展的“中国方案”，充分彰显中国作为负责任大国的使命担当。</a:t>
            </a:r>
          </a:p>
        </p:txBody>
      </p:sp>
      <p:grpSp>
        <p:nvGrpSpPr>
          <p:cNvPr id="8" name="组合 7"/>
          <p:cNvGrpSpPr/>
          <p:nvPr/>
        </p:nvGrpSpPr>
        <p:grpSpPr>
          <a:xfrm>
            <a:off x="2301888" y="1903981"/>
            <a:ext cx="2362200" cy="1677419"/>
            <a:chOff x="2733688" y="1751581"/>
            <a:chExt cx="2362200" cy="1677419"/>
          </a:xfrm>
        </p:grpSpPr>
        <p:grpSp>
          <p:nvGrpSpPr>
            <p:cNvPr id="2" name="组合 1"/>
            <p:cNvGrpSpPr/>
            <p:nvPr/>
          </p:nvGrpSpPr>
          <p:grpSpPr>
            <a:xfrm>
              <a:off x="2733688" y="1751581"/>
              <a:ext cx="2362200" cy="1677419"/>
              <a:chOff x="660400" y="2268505"/>
              <a:chExt cx="4594365" cy="3262499"/>
            </a:xfrm>
          </p:grpSpPr>
          <p:sp>
            <p:nvSpPr>
              <p:cNvPr id="23" name="îSľïdè"/>
              <p:cNvSpPr/>
              <p:nvPr/>
            </p:nvSpPr>
            <p:spPr bwMode="auto">
              <a:xfrm>
                <a:off x="660400" y="2268505"/>
                <a:ext cx="4085064" cy="3034668"/>
              </a:xfrm>
              <a:prstGeom prst="parallelogram">
                <a:avLst/>
              </a:prstGeom>
              <a:solidFill>
                <a:schemeClr val="accent6">
                  <a:lumMod val="50000"/>
                </a:schemeClr>
              </a:solidFill>
              <a:ln w="19050">
                <a:noFill/>
                <a:round/>
              </a:ln>
            </p:spPr>
            <p:txBody>
              <a:bodyPr vert="horz" wrap="none" lIns="91440" tIns="45720" rIns="91440" bIns="45720" numCol="1" rtlCol="0" anchor="ctr" anchorCtr="1" compatLnSpc="1"/>
              <a:lstStyle/>
              <a:p>
                <a:pPr algn="ctr"/>
                <a:endParaRPr lang="zh-CN" altLang="en-US" sz="1200" b="1" dirty="0">
                  <a:solidFill>
                    <a:schemeClr val="tx1">
                      <a:lumMod val="75000"/>
                      <a:lumOff val="25000"/>
                    </a:schemeClr>
                  </a:solidFill>
                </a:endParaRPr>
              </a:p>
            </p:txBody>
          </p:sp>
          <p:sp>
            <p:nvSpPr>
              <p:cNvPr id="24" name="íṥľïďê"/>
              <p:cNvSpPr/>
              <p:nvPr/>
            </p:nvSpPr>
            <p:spPr bwMode="auto">
              <a:xfrm>
                <a:off x="894576" y="2496336"/>
                <a:ext cx="4360189" cy="3034668"/>
              </a:xfrm>
              <a:prstGeom prst="parallelogram">
                <a:avLst>
                  <a:gd name="adj" fmla="val 24410"/>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endParaRPr>
              </a:p>
            </p:txBody>
          </p:sp>
        </p:grpSp>
        <p:sp>
          <p:nvSpPr>
            <p:cNvPr id="63" name="文本框 2"/>
            <p:cNvSpPr txBox="1"/>
            <p:nvPr>
              <p:custDataLst>
                <p:tags r:id="rId4"/>
              </p:custDataLst>
            </p:nvPr>
          </p:nvSpPr>
          <p:spPr>
            <a:xfrm>
              <a:off x="3342336" y="2082930"/>
              <a:ext cx="1144905" cy="1014720"/>
            </a:xfrm>
            <a:prstGeom prst="rect">
              <a:avLst/>
            </a:prstGeom>
            <a:noFill/>
          </p:spPr>
          <p:txBody>
            <a:bodyPr wrap="square" rtlCol="0">
              <a:no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9pPr>
            </a:lstStyle>
            <a:p>
              <a:pPr algn="ctr"/>
              <a:r>
                <a:rPr lang="zh-CN" altLang="en-US" sz="3200" b="1" dirty="0">
                  <a:solidFill>
                    <a:sysClr val="window" lastClr="FFFF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anose="020B0604020202020204" pitchFamily="34" charset="0"/>
                </a:rPr>
                <a:t>相互</a:t>
              </a:r>
            </a:p>
            <a:p>
              <a:pPr algn="ctr"/>
              <a:r>
                <a:rPr lang="zh-CN" altLang="en-US" sz="3200" b="1" dirty="0">
                  <a:solidFill>
                    <a:sysClr val="window" lastClr="FFFF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anose="020B0604020202020204" pitchFamily="34" charset="0"/>
                </a:rPr>
                <a:t>尊重</a:t>
              </a:r>
            </a:p>
          </p:txBody>
        </p:sp>
      </p:grpSp>
      <p:grpSp>
        <p:nvGrpSpPr>
          <p:cNvPr id="7" name="组合 6"/>
          <p:cNvGrpSpPr/>
          <p:nvPr/>
        </p:nvGrpSpPr>
        <p:grpSpPr>
          <a:xfrm>
            <a:off x="4912006" y="1903981"/>
            <a:ext cx="2362200" cy="1677419"/>
            <a:chOff x="5343806" y="1751581"/>
            <a:chExt cx="2362200" cy="1677419"/>
          </a:xfrm>
        </p:grpSpPr>
        <p:grpSp>
          <p:nvGrpSpPr>
            <p:cNvPr id="25" name="组合 24"/>
            <p:cNvGrpSpPr/>
            <p:nvPr/>
          </p:nvGrpSpPr>
          <p:grpSpPr>
            <a:xfrm>
              <a:off x="5343806" y="1751581"/>
              <a:ext cx="2362200" cy="1677419"/>
              <a:chOff x="660400" y="2268505"/>
              <a:chExt cx="4594365" cy="3262499"/>
            </a:xfrm>
          </p:grpSpPr>
          <p:sp>
            <p:nvSpPr>
              <p:cNvPr id="26" name="îSľïdè"/>
              <p:cNvSpPr/>
              <p:nvPr/>
            </p:nvSpPr>
            <p:spPr bwMode="auto">
              <a:xfrm>
                <a:off x="660400" y="2268505"/>
                <a:ext cx="4085064" cy="3034668"/>
              </a:xfrm>
              <a:prstGeom prst="parallelogram">
                <a:avLst/>
              </a:prstGeom>
              <a:solidFill>
                <a:schemeClr val="accent2">
                  <a:lumMod val="50000"/>
                </a:schemeClr>
              </a:solidFill>
              <a:ln w="19050">
                <a:noFill/>
                <a:round/>
              </a:ln>
            </p:spPr>
            <p:txBody>
              <a:bodyPr vert="horz" wrap="none" lIns="91440" tIns="45720" rIns="91440" bIns="45720" numCol="1" rtlCol="0" anchor="ctr" anchorCtr="1" compatLnSpc="1"/>
              <a:lstStyle/>
              <a:p>
                <a:pPr algn="ctr"/>
                <a:endParaRPr lang="zh-CN" altLang="en-US" sz="1200" b="1" dirty="0">
                  <a:solidFill>
                    <a:schemeClr val="tx1">
                      <a:lumMod val="75000"/>
                      <a:lumOff val="25000"/>
                    </a:schemeClr>
                  </a:solidFill>
                </a:endParaRPr>
              </a:p>
            </p:txBody>
          </p:sp>
          <p:sp>
            <p:nvSpPr>
              <p:cNvPr id="27" name="íṥľïďê"/>
              <p:cNvSpPr/>
              <p:nvPr/>
            </p:nvSpPr>
            <p:spPr bwMode="auto">
              <a:xfrm>
                <a:off x="894576" y="2496336"/>
                <a:ext cx="4360189" cy="3034668"/>
              </a:xfrm>
              <a:prstGeom prst="parallelogram">
                <a:avLst>
                  <a:gd name="adj" fmla="val 24410"/>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endParaRPr>
              </a:p>
            </p:txBody>
          </p:sp>
        </p:grpSp>
        <p:sp>
          <p:nvSpPr>
            <p:cNvPr id="64" name="文本框 90"/>
            <p:cNvSpPr txBox="1"/>
            <p:nvPr>
              <p:custDataLst>
                <p:tags r:id="rId3"/>
              </p:custDataLst>
            </p:nvPr>
          </p:nvSpPr>
          <p:spPr>
            <a:xfrm>
              <a:off x="5865600" y="2082930"/>
              <a:ext cx="1318613" cy="1014721"/>
            </a:xfrm>
            <a:prstGeom prst="rect">
              <a:avLst/>
            </a:prstGeom>
            <a:noFill/>
          </p:spPr>
          <p:txBody>
            <a:bodyPr wrap="square" rtlCol="0">
              <a:no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9pPr>
            </a:lstStyle>
            <a:p>
              <a:pPr algn="ctr"/>
              <a:r>
                <a:rPr lang="zh-CN" altLang="en-US" sz="3200" b="1" dirty="0">
                  <a:solidFill>
                    <a:sysClr val="window" lastClr="FFFF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anose="020B0604020202020204" pitchFamily="34" charset="0"/>
                </a:rPr>
                <a:t>公平正义</a:t>
              </a:r>
            </a:p>
          </p:txBody>
        </p:sp>
      </p:grpSp>
      <p:grpSp>
        <p:nvGrpSpPr>
          <p:cNvPr id="3" name="组合 2"/>
          <p:cNvGrpSpPr/>
          <p:nvPr/>
        </p:nvGrpSpPr>
        <p:grpSpPr>
          <a:xfrm>
            <a:off x="7522123" y="1903981"/>
            <a:ext cx="2362200" cy="1677419"/>
            <a:chOff x="7953923" y="1751581"/>
            <a:chExt cx="2362200" cy="1677419"/>
          </a:xfrm>
        </p:grpSpPr>
        <p:grpSp>
          <p:nvGrpSpPr>
            <p:cNvPr id="28" name="组合 27"/>
            <p:cNvGrpSpPr/>
            <p:nvPr/>
          </p:nvGrpSpPr>
          <p:grpSpPr>
            <a:xfrm>
              <a:off x="7953923" y="1751581"/>
              <a:ext cx="2362200" cy="1677419"/>
              <a:chOff x="660400" y="2268505"/>
              <a:chExt cx="4594365" cy="3262499"/>
            </a:xfrm>
          </p:grpSpPr>
          <p:sp>
            <p:nvSpPr>
              <p:cNvPr id="29" name="îSľïdè"/>
              <p:cNvSpPr/>
              <p:nvPr/>
            </p:nvSpPr>
            <p:spPr bwMode="auto">
              <a:xfrm>
                <a:off x="660400" y="2268505"/>
                <a:ext cx="4085064" cy="3034668"/>
              </a:xfrm>
              <a:prstGeom prst="parallelogram">
                <a:avLst/>
              </a:prstGeom>
              <a:solidFill>
                <a:schemeClr val="accent5">
                  <a:lumMod val="50000"/>
                </a:schemeClr>
              </a:solidFill>
              <a:ln w="19050">
                <a:noFill/>
                <a:round/>
              </a:ln>
            </p:spPr>
            <p:txBody>
              <a:bodyPr vert="horz" wrap="none" lIns="91440" tIns="45720" rIns="91440" bIns="45720" numCol="1" rtlCol="0" anchor="ctr" anchorCtr="1" compatLnSpc="1"/>
              <a:lstStyle/>
              <a:p>
                <a:pPr algn="ctr"/>
                <a:endParaRPr lang="zh-CN" altLang="en-US" sz="1200" b="1" dirty="0">
                  <a:solidFill>
                    <a:schemeClr val="tx1">
                      <a:lumMod val="75000"/>
                      <a:lumOff val="25000"/>
                    </a:schemeClr>
                  </a:solidFill>
                </a:endParaRPr>
              </a:p>
            </p:txBody>
          </p:sp>
          <p:sp>
            <p:nvSpPr>
              <p:cNvPr id="30" name="íṥľïďê"/>
              <p:cNvSpPr/>
              <p:nvPr/>
            </p:nvSpPr>
            <p:spPr bwMode="auto">
              <a:xfrm>
                <a:off x="894576" y="2496336"/>
                <a:ext cx="4360189" cy="3034668"/>
              </a:xfrm>
              <a:prstGeom prst="parallelogram">
                <a:avLst>
                  <a:gd name="adj" fmla="val 24410"/>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endParaRPr>
              </a:p>
            </p:txBody>
          </p:sp>
        </p:grpSp>
        <p:sp>
          <p:nvSpPr>
            <p:cNvPr id="65" name="文本框 91"/>
            <p:cNvSpPr txBox="1"/>
            <p:nvPr>
              <p:custDataLst>
                <p:tags r:id="rId2"/>
              </p:custDataLst>
            </p:nvPr>
          </p:nvSpPr>
          <p:spPr>
            <a:xfrm>
              <a:off x="8475717" y="2082930"/>
              <a:ext cx="1318613" cy="1014721"/>
            </a:xfrm>
            <a:prstGeom prst="rect">
              <a:avLst/>
            </a:prstGeom>
            <a:noFill/>
          </p:spPr>
          <p:txBody>
            <a:bodyPr wrap="square" rtlCol="0">
              <a:noAutofit/>
            </a:bodyPr>
            <a:lstStyle>
              <a:defPPr>
                <a:defRPr lang="en-US"/>
              </a:defPPr>
              <a:lvl1pPr marL="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5F5F5F"/>
                  </a:solidFill>
                  <a:latin typeface="Arial" panose="020B0604020202020204" pitchFamily="34" charset="0"/>
                  <a:ea typeface="微软雅黑" panose="020B0503020204020204" pitchFamily="34" charset="-122"/>
                  <a:cs typeface="+mn-ea"/>
                </a:defRPr>
              </a:lvl9pPr>
            </a:lstStyle>
            <a:p>
              <a:pPr algn="ctr"/>
              <a:r>
                <a:rPr lang="zh-CN" altLang="en-US" sz="3200" b="1" dirty="0">
                  <a:solidFill>
                    <a:sysClr val="window" lastClr="FFFFFF"/>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anose="020B0604020202020204" pitchFamily="34" charset="0"/>
                </a:rPr>
                <a:t>合作共赢</a:t>
              </a:r>
            </a:p>
          </p:txBody>
        </p:sp>
      </p:grpSp>
      <p:sp>
        <p:nvSpPr>
          <p:cNvPr id="5" name="矩形 4"/>
          <p:cNvSpPr/>
          <p:nvPr>
            <p:custDataLst>
              <p:tags r:id="rId1"/>
            </p:custDataLst>
          </p:nvPr>
        </p:nvSpPr>
        <p:spPr>
          <a:xfrm>
            <a:off x="3958401" y="809123"/>
            <a:ext cx="4613893" cy="540341"/>
          </a:xfrm>
          <a:prstGeom prst="rect">
            <a:avLst/>
          </a:prstGeom>
          <a:noFill/>
        </p:spPr>
        <p:txBody>
          <a:bodyPr wrap="square" rtlCol="0">
            <a:spAutoFit/>
          </a:bodyPr>
          <a:lstStyle/>
          <a:p>
            <a:pPr algn="ctr">
              <a:lnSpc>
                <a:spcPct val="150000"/>
              </a:lnSpc>
              <a:buClrTx/>
              <a:buSzTx/>
              <a:buFontTx/>
            </a:pPr>
            <a:r>
              <a:rPr lang="zh-CN" altLang="en-US" sz="2200" b="1" dirty="0">
                <a:solidFill>
                  <a:schemeClr val="tx1">
                    <a:lumMod val="85000"/>
                    <a:lumOff val="15000"/>
                  </a:schemeClr>
                </a:solidFill>
                <a:latin typeface="微软雅黑" panose="020B0503020204020204" pitchFamily="34" charset="-122"/>
                <a:ea typeface="微软雅黑" panose="020B0503020204020204" pitchFamily="34" charset="-122"/>
              </a:rPr>
              <a:t>（二）推动建设新型国际关系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b="24763"/>
          <a:stretch>
            <a:fillRect/>
          </a:stretch>
        </p:blipFill>
        <p:spPr>
          <a:xfrm>
            <a:off x="-1" y="1573797"/>
            <a:ext cx="12205337" cy="5284203"/>
          </a:xfrm>
          <a:prstGeom prst="rect">
            <a:avLst/>
          </a:prstGeom>
        </p:spPr>
      </p:pic>
      <p:sp>
        <p:nvSpPr>
          <p:cNvPr id="5" name="iṩľîḋê"/>
          <p:cNvSpPr/>
          <p:nvPr/>
        </p:nvSpPr>
        <p:spPr>
          <a:xfrm>
            <a:off x="311784" y="1447800"/>
            <a:ext cx="11575415" cy="5410200"/>
          </a:xfrm>
          <a:prstGeom prst="rect">
            <a:avLst/>
          </a:prstGeom>
          <a:gradFill flip="none" rotWithShape="1">
            <a:gsLst>
              <a:gs pos="61000">
                <a:schemeClr val="bg1">
                  <a:alpha val="43000"/>
                </a:schemeClr>
              </a:gs>
              <a:gs pos="100000">
                <a:schemeClr val="bg1">
                  <a:alpha val="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bg1"/>
              </a:solidFill>
            </a:endParaRPr>
          </a:p>
        </p:txBody>
      </p:sp>
      <p:sp>
        <p:nvSpPr>
          <p:cNvPr id="19" name="矩形 18"/>
          <p:cNvSpPr/>
          <p:nvPr/>
        </p:nvSpPr>
        <p:spPr>
          <a:xfrm rot="5400000">
            <a:off x="4088067" y="-2988878"/>
            <a:ext cx="4015866" cy="12192002"/>
          </a:xfrm>
          <a:prstGeom prst="rect">
            <a:avLst/>
          </a:prstGeom>
          <a:gradFill>
            <a:gsLst>
              <a:gs pos="4300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338455" y="807685"/>
            <a:ext cx="11826875" cy="1205265"/>
            <a:chOff x="332508" y="5363441"/>
            <a:chExt cx="11826745" cy="1106631"/>
          </a:xfrm>
        </p:grpSpPr>
        <p:grpSp>
          <p:nvGrpSpPr>
            <p:cNvPr id="17" name="组合 16"/>
            <p:cNvGrpSpPr/>
            <p:nvPr/>
          </p:nvGrpSpPr>
          <p:grpSpPr>
            <a:xfrm>
              <a:off x="332508" y="5363441"/>
              <a:ext cx="11826745" cy="1106631"/>
              <a:chOff x="332508" y="1994763"/>
              <a:chExt cx="11826745" cy="3916940"/>
            </a:xfrm>
          </p:grpSpPr>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508" y="1994763"/>
                <a:ext cx="11826745" cy="3916940"/>
              </a:xfrm>
              <a:prstGeom prst="rect">
                <a:avLst/>
              </a:prstGeom>
            </p:spPr>
          </p:pic>
          <p:sp>
            <p:nvSpPr>
              <p:cNvPr id="2" name="矩形 1"/>
              <p:cNvSpPr/>
              <p:nvPr/>
            </p:nvSpPr>
            <p:spPr>
              <a:xfrm>
                <a:off x="1056000" y="1994766"/>
                <a:ext cx="10080000" cy="3600001"/>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grpSp>
        <p:sp>
          <p:nvSpPr>
            <p:cNvPr id="23" name="矩形 22"/>
            <p:cNvSpPr/>
            <p:nvPr/>
          </p:nvSpPr>
          <p:spPr>
            <a:xfrm>
              <a:off x="2948160" y="5570736"/>
              <a:ext cx="6595439" cy="496122"/>
            </a:xfrm>
            <a:prstGeom prst="rect">
              <a:avLst/>
            </a:prstGeom>
          </p:spPr>
          <p:txBody>
            <a:bodyPr wrap="square">
              <a:spAutoFit/>
            </a:bodyPr>
            <a:lstStyle/>
            <a:p>
              <a:pPr algn="ctr">
                <a:lnSpc>
                  <a:spcPct val="150000"/>
                </a:lnSpc>
                <a:spcAft>
                  <a:spcPts val="1200"/>
                </a:spcAft>
                <a:buClr>
                  <a:schemeClr val="tx1">
                    <a:lumMod val="85000"/>
                    <a:lumOff val="15000"/>
                  </a:schemeClr>
                </a:buClr>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新型国际关系</a:t>
              </a:r>
              <a:r>
                <a:rPr lang="en-US" altLang="zh-CN" sz="2200"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新</a:t>
              </a:r>
              <a:r>
                <a:rPr lang="en-US" altLang="zh-CN" sz="2200"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在何处？</a:t>
              </a:r>
            </a:p>
          </p:txBody>
        </p:sp>
        <p:grpSp>
          <p:nvGrpSpPr>
            <p:cNvPr id="4" name="组合 3"/>
            <p:cNvGrpSpPr>
              <a:grpSpLocks noChangeAspect="1"/>
            </p:cNvGrpSpPr>
            <p:nvPr/>
          </p:nvGrpSpPr>
          <p:grpSpPr>
            <a:xfrm>
              <a:off x="2089442" y="5575589"/>
              <a:ext cx="573682" cy="592791"/>
              <a:chOff x="847275" y="774238"/>
              <a:chExt cx="1114865" cy="1152000"/>
            </a:xfrm>
          </p:grpSpPr>
          <p:sp>
            <p:nvSpPr>
              <p:cNvPr id="25" name="文本框 24"/>
              <p:cNvSpPr txBox="1">
                <a:spLocks noChangeAspect="1"/>
              </p:cNvSpPr>
              <p:nvPr/>
            </p:nvSpPr>
            <p:spPr>
              <a:xfrm rot="900000">
                <a:off x="1363731" y="968247"/>
                <a:ext cx="598409" cy="864000"/>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chemeClr val="bg1"/>
                  </a:gs>
                  <a:gs pos="20000">
                    <a:srgbClr val="F7C973">
                      <a:alpha val="80000"/>
                    </a:srgbClr>
                  </a:gs>
                  <a:gs pos="100000">
                    <a:srgbClr val="ED2123">
                      <a:alpha val="0"/>
                    </a:srgbClr>
                  </a:gs>
                </a:gsLst>
                <a:lin ang="0" scaled="0"/>
              </a:gradFill>
              <a:ln>
                <a:noFill/>
              </a:ln>
              <a:effectLst>
                <a:outerShdw dist="63500" dir="2700000" algn="tl" rotWithShape="0">
                  <a:schemeClr val="accent2">
                    <a:lumMod val="20000"/>
                    <a:lumOff val="8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endParaRPr>
              </a:p>
            </p:txBody>
          </p:sp>
          <p:sp>
            <p:nvSpPr>
              <p:cNvPr id="26" name="文本框 25"/>
              <p:cNvSpPr txBox="1">
                <a:spLocks noChangeAspect="1"/>
              </p:cNvSpPr>
              <p:nvPr/>
            </p:nvSpPr>
            <p:spPr>
              <a:xfrm>
                <a:off x="847275" y="774238"/>
                <a:ext cx="797879" cy="1152000"/>
              </a:xfrm>
              <a:custGeom>
                <a:avLst/>
                <a:gdLst/>
                <a:ahLst/>
                <a:cxnLst/>
                <a:rect l="l" t="t" r="r" b="b"/>
                <a:pathLst>
                  <a:path w="562502" h="812155">
                    <a:moveTo>
                      <a:pt x="257655" y="620500"/>
                    </a:moveTo>
                    <a:cubicBezTo>
                      <a:pt x="319902" y="626389"/>
                      <a:pt x="353866" y="659088"/>
                      <a:pt x="359548" y="718598"/>
                    </a:cubicBezTo>
                    <a:cubicBezTo>
                      <a:pt x="353576" y="775122"/>
                      <a:pt x="319674" y="806308"/>
                      <a:pt x="257842" y="812155"/>
                    </a:cubicBezTo>
                    <a:cubicBezTo>
                      <a:pt x="195968" y="806349"/>
                      <a:pt x="162066" y="775101"/>
                      <a:pt x="156136" y="718411"/>
                    </a:cubicBezTo>
                    <a:cubicBezTo>
                      <a:pt x="161776" y="659026"/>
                      <a:pt x="195615" y="626389"/>
                      <a:pt x="257655" y="620500"/>
                    </a:cubicBezTo>
                    <a:close/>
                    <a:moveTo>
                      <a:pt x="284590" y="0"/>
                    </a:moveTo>
                    <a:cubicBezTo>
                      <a:pt x="464364" y="5433"/>
                      <a:pt x="556967" y="70417"/>
                      <a:pt x="562400" y="194952"/>
                    </a:cubicBezTo>
                    <a:cubicBezTo>
                      <a:pt x="565095" y="272916"/>
                      <a:pt x="514895" y="336822"/>
                      <a:pt x="411800" y="386669"/>
                    </a:cubicBezTo>
                    <a:cubicBezTo>
                      <a:pt x="319736" y="427932"/>
                      <a:pt x="278908" y="492999"/>
                      <a:pt x="289318" y="581870"/>
                    </a:cubicBezTo>
                    <a:lnTo>
                      <a:pt x="223566" y="581870"/>
                    </a:lnTo>
                    <a:cubicBezTo>
                      <a:pt x="215065" y="491921"/>
                      <a:pt x="239968" y="417689"/>
                      <a:pt x="298275" y="359175"/>
                    </a:cubicBezTo>
                    <a:cubicBezTo>
                      <a:pt x="362264" y="292822"/>
                      <a:pt x="391646" y="234660"/>
                      <a:pt x="386420" y="184688"/>
                    </a:cubicBezTo>
                    <a:cubicBezTo>
                      <a:pt x="386420" y="98140"/>
                      <a:pt x="351005" y="54865"/>
                      <a:pt x="280173" y="54865"/>
                    </a:cubicBezTo>
                    <a:cubicBezTo>
                      <a:pt x="225225" y="49681"/>
                      <a:pt x="190390" y="97663"/>
                      <a:pt x="175668" y="198809"/>
                    </a:cubicBezTo>
                    <a:cubicBezTo>
                      <a:pt x="169821" y="248573"/>
                      <a:pt x="139962" y="273455"/>
                      <a:pt x="86092" y="273455"/>
                    </a:cubicBezTo>
                    <a:cubicBezTo>
                      <a:pt x="28697" y="273455"/>
                      <a:pt x="0" y="248407"/>
                      <a:pt x="0" y="198311"/>
                    </a:cubicBezTo>
                    <a:cubicBezTo>
                      <a:pt x="13478" y="74232"/>
                      <a:pt x="108341" y="8128"/>
                      <a:pt x="284590" y="0"/>
                    </a:cubicBezTo>
                    <a:close/>
                  </a:path>
                </a:pathLst>
              </a:custGeom>
              <a:gradFill>
                <a:gsLst>
                  <a:gs pos="0">
                    <a:srgbClr val="FFFDFD"/>
                  </a:gs>
                  <a:gs pos="20000">
                    <a:srgbClr val="F7C973"/>
                  </a:gs>
                  <a:gs pos="100000">
                    <a:srgbClr val="ED2124"/>
                  </a:gs>
                </a:gsLst>
                <a:lin ang="0" scaled="0"/>
              </a:gradFill>
              <a:ln>
                <a:noFill/>
              </a:ln>
              <a:effectLst>
                <a:outerShdw dist="63500" dir="2700000" algn="tl" rotWithShape="0">
                  <a:srgbClr val="FAE7D0"/>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8000" b="1" dirty="0">
                  <a:latin typeface="方正粗雅宋_GBK" panose="02000000000000000000" pitchFamily="2" charset="-122"/>
                  <a:ea typeface="方正粗雅宋_GBK" panose="02000000000000000000" pitchFamily="2" charset="-122"/>
                </a:endParaRPr>
              </a:p>
            </p:txBody>
          </p:sp>
        </p:grpSp>
        <p:cxnSp>
          <p:nvCxnSpPr>
            <p:cNvPr id="27" name="直接连接符 26"/>
            <p:cNvCxnSpPr/>
            <p:nvPr/>
          </p:nvCxnSpPr>
          <p:spPr>
            <a:xfrm>
              <a:off x="3696566" y="5671857"/>
              <a:ext cx="0" cy="468001"/>
            </a:xfrm>
            <a:prstGeom prst="line">
              <a:avLst/>
            </a:prstGeom>
            <a:ln>
              <a:gradFill>
                <a:gsLst>
                  <a:gs pos="0">
                    <a:srgbClr val="9E0406"/>
                  </a:gs>
                  <a:gs pos="100000">
                    <a:srgbClr val="9E0406">
                      <a:alpha val="0"/>
                    </a:srgb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6" name="矩形 5"/>
          <p:cNvSpPr/>
          <p:nvPr/>
        </p:nvSpPr>
        <p:spPr>
          <a:xfrm>
            <a:off x="868093" y="2149820"/>
            <a:ext cx="5090062"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“新”</a:t>
            </a:r>
            <a:r>
              <a:rPr lang="zh-CN" altLang="en-US" sz="2000" dirty="0">
                <a:latin typeface="微软雅黑" panose="020B0503020204020204" pitchFamily="34" charset="-122"/>
                <a:ea typeface="微软雅黑" panose="020B0503020204020204" pitchFamily="34" charset="-122"/>
              </a:rPr>
              <a:t>在</a:t>
            </a:r>
            <a:r>
              <a:rPr lang="zh-CN" altLang="en-US" sz="2000" b="1" dirty="0">
                <a:solidFill>
                  <a:srgbClr val="C00000"/>
                </a:solidFill>
                <a:latin typeface="微软雅黑" panose="020B0503020204020204" pitchFamily="34" charset="-122"/>
                <a:ea typeface="微软雅黑" panose="020B0503020204020204" pitchFamily="34" charset="-122"/>
              </a:rPr>
              <a:t>合作共赢</a:t>
            </a:r>
            <a:r>
              <a:rPr lang="zh-CN" altLang="en-US" sz="2000" dirty="0">
                <a:latin typeface="微软雅黑" panose="020B0503020204020204" pitchFamily="34" charset="-122"/>
                <a:ea typeface="微软雅黑" panose="020B0503020204020204" pitchFamily="34" charset="-122"/>
              </a:rPr>
              <a:t>，强调把本国利益同各国共同利益结合起来，努力扩大各方共同利益的汇合点，积极树立双赢、多赢、共赢的新理念，摒弃赢者通吃的旧思维。</a:t>
            </a:r>
          </a:p>
        </p:txBody>
      </p:sp>
      <p:sp>
        <p:nvSpPr>
          <p:cNvPr id="12" name="矩形 11"/>
          <p:cNvSpPr/>
          <p:nvPr/>
        </p:nvSpPr>
        <p:spPr>
          <a:xfrm>
            <a:off x="6285500" y="2149820"/>
            <a:ext cx="4856566" cy="2862322"/>
          </a:xfrm>
          <a:prstGeom prst="rect">
            <a:avLst/>
          </a:prstGeom>
        </p:spPr>
        <p:txBody>
          <a:bodyPr wrap="square">
            <a:spAutoFit/>
          </a:bodyPr>
          <a:lstStyle/>
          <a:p>
            <a:pPr algn="just">
              <a:lnSpc>
                <a:spcPct val="150000"/>
              </a:lnSpc>
            </a:pPr>
            <a:r>
              <a:rPr lang="zh-CN" altLang="en-US" sz="2000" b="1" dirty="0">
                <a:solidFill>
                  <a:srgbClr val="E03D2C"/>
                </a:solidFill>
                <a:latin typeface="微软雅黑" panose="020B0503020204020204" pitchFamily="34" charset="-122"/>
                <a:ea typeface="微软雅黑" panose="020B0503020204020204" pitchFamily="34" charset="-122"/>
              </a:rPr>
              <a:t>       </a:t>
            </a:r>
            <a:r>
              <a:rPr lang="zh-CN" altLang="en-US" sz="2000" b="1" dirty="0">
                <a:solidFill>
                  <a:srgbClr val="C00000"/>
                </a:solidFill>
                <a:latin typeface="微软雅黑" panose="020B0503020204020204" pitchFamily="34" charset="-122"/>
                <a:ea typeface="微软雅黑" panose="020B0503020204020204" pitchFamily="34" charset="-122"/>
              </a:rPr>
              <a:t>核心是</a:t>
            </a:r>
            <a:r>
              <a:rPr lang="zh-CN" altLang="en-US" sz="2000" dirty="0">
                <a:latin typeface="微软雅黑" panose="020B0503020204020204" pitchFamily="34" charset="-122"/>
                <a:ea typeface="微软雅黑" panose="020B0503020204020204" pitchFamily="34" charset="-122"/>
              </a:rPr>
              <a:t>维护联合国宪章的宗旨和原则，维护不干涉别国内政和尊重国家主权、独立、领土完整等国际关系基本准则，维护联合国及其安理会对世界和平承担的首要责任，开展对话和合作，而不是对抗；实现双赢和共赢，而不是单赢。</a:t>
            </a:r>
          </a:p>
        </p:txBody>
      </p:sp>
      <p:cxnSp>
        <p:nvCxnSpPr>
          <p:cNvPr id="9" name="直接连接符 8"/>
          <p:cNvCxnSpPr/>
          <p:nvPr/>
        </p:nvCxnSpPr>
        <p:spPr>
          <a:xfrm>
            <a:off x="6096000" y="2149820"/>
            <a:ext cx="0" cy="3134383"/>
          </a:xfrm>
          <a:prstGeom prst="line">
            <a:avLst/>
          </a:prstGeom>
          <a:ln>
            <a:gradFill flip="none" rotWithShape="1">
              <a:gsLst>
                <a:gs pos="0">
                  <a:schemeClr val="accent1">
                    <a:lumMod val="5000"/>
                    <a:lumOff val="95000"/>
                    <a:alpha val="0"/>
                  </a:schemeClr>
                </a:gs>
                <a:gs pos="100000">
                  <a:srgbClr val="C00000"/>
                </a:gs>
              </a:gsLst>
              <a:lin ang="162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işlídê"/>
          <p:cNvSpPr/>
          <p:nvPr/>
        </p:nvSpPr>
        <p:spPr>
          <a:xfrm>
            <a:off x="298450" y="2046176"/>
            <a:ext cx="11652250" cy="4051299"/>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cxnSp>
        <p:nvCxnSpPr>
          <p:cNvPr id="20" name="直接连接符 19"/>
          <p:cNvCxnSpPr/>
          <p:nvPr/>
        </p:nvCxnSpPr>
        <p:spPr>
          <a:xfrm>
            <a:off x="3887108" y="2362350"/>
            <a:ext cx="0" cy="3752471"/>
          </a:xfrm>
          <a:prstGeom prst="line">
            <a:avLst/>
          </a:prstGeom>
          <a:ln w="19050">
            <a:gradFill>
              <a:gsLst>
                <a:gs pos="0">
                  <a:schemeClr val="accent1">
                    <a:lumMod val="5000"/>
                    <a:lumOff val="95000"/>
                    <a:alpha val="0"/>
                  </a:schemeClr>
                </a:gs>
                <a:gs pos="33000">
                  <a:srgbClr val="B00000"/>
                </a:gs>
                <a:gs pos="76000">
                  <a:srgbClr val="B00000"/>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761845" y="2842276"/>
            <a:ext cx="3008549" cy="2261289"/>
            <a:chOff x="457739" y="3329474"/>
            <a:chExt cx="3008549" cy="2261289"/>
          </a:xfrm>
        </p:grpSpPr>
        <p:sp>
          <p:nvSpPr>
            <p:cNvPr id="3" name="KSO_Shape"/>
            <p:cNvSpPr/>
            <p:nvPr/>
          </p:nvSpPr>
          <p:spPr>
            <a:xfrm rot="20700000">
              <a:off x="1862674" y="4301134"/>
              <a:ext cx="1603614" cy="1179787"/>
            </a:xfrm>
            <a:custGeom>
              <a:avLst/>
              <a:gdLst>
                <a:gd name="connsiteX0" fmla="*/ 1452921 w 2095103"/>
                <a:gd name="connsiteY0" fmla="*/ 0 h 1704929"/>
                <a:gd name="connsiteX1" fmla="*/ 2095103 w 2095103"/>
                <a:gd name="connsiteY1" fmla="*/ 722455 h 1704929"/>
                <a:gd name="connsiteX2" fmla="*/ 1795111 w 2095103"/>
                <a:gd name="connsiteY2" fmla="*/ 722455 h 1704929"/>
                <a:gd name="connsiteX3" fmla="*/ 1781005 w 2095103"/>
                <a:gd name="connsiteY3" fmla="*/ 757218 h 1704929"/>
                <a:gd name="connsiteX4" fmla="*/ 1209675 w 2095103"/>
                <a:gd name="connsiteY4" fmla="*/ 1602831 h 1704929"/>
                <a:gd name="connsiteX5" fmla="*/ 0 w 2095103"/>
                <a:gd name="connsiteY5" fmla="*/ 1345656 h 1704929"/>
                <a:gd name="connsiteX6" fmla="*/ 1153255 w 2095103"/>
                <a:gd name="connsiteY6" fmla="*/ 787725 h 1704929"/>
                <a:gd name="connsiteX7" fmla="*/ 1157163 w 2095103"/>
                <a:gd name="connsiteY7" fmla="*/ 722455 h 1704929"/>
                <a:gd name="connsiteX8" fmla="*/ 810739 w 2095103"/>
                <a:gd name="connsiteY8" fmla="*/ 722455 h 170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5103" h="1704929">
                  <a:moveTo>
                    <a:pt x="1452921" y="0"/>
                  </a:moveTo>
                  <a:lnTo>
                    <a:pt x="2095103" y="722455"/>
                  </a:lnTo>
                  <a:lnTo>
                    <a:pt x="1795111" y="722455"/>
                  </a:lnTo>
                  <a:lnTo>
                    <a:pt x="1781005" y="757218"/>
                  </a:lnTo>
                  <a:cubicBezTo>
                    <a:pt x="1699816" y="966777"/>
                    <a:pt x="1555353" y="1432572"/>
                    <a:pt x="1209675" y="1602831"/>
                  </a:cubicBezTo>
                  <a:cubicBezTo>
                    <a:pt x="987425" y="1707606"/>
                    <a:pt x="669925" y="1850481"/>
                    <a:pt x="0" y="1345656"/>
                  </a:cubicBezTo>
                  <a:cubicBezTo>
                    <a:pt x="318492" y="1464719"/>
                    <a:pt x="1063935" y="1474950"/>
                    <a:pt x="1153255" y="787725"/>
                  </a:cubicBezTo>
                  <a:lnTo>
                    <a:pt x="1157163" y="722455"/>
                  </a:lnTo>
                  <a:lnTo>
                    <a:pt x="810739" y="722455"/>
                  </a:lnTo>
                  <a:close/>
                </a:path>
              </a:pathLst>
            </a:custGeom>
            <a:gradFill>
              <a:gsLst>
                <a:gs pos="0">
                  <a:schemeClr val="accent2">
                    <a:lumMod val="20000"/>
                    <a:lumOff val="80000"/>
                  </a:schemeClr>
                </a:gs>
                <a:gs pos="85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endParaRPr lang="zh-CN" altLang="en-US">
                <a:solidFill>
                  <a:srgbClr val="FFFFFF"/>
                </a:solidFill>
              </a:endParaRPr>
            </a:p>
          </p:txBody>
        </p:sp>
        <p:sp>
          <p:nvSpPr>
            <p:cNvPr id="4" name="KSO_Shape"/>
            <p:cNvSpPr/>
            <p:nvPr/>
          </p:nvSpPr>
          <p:spPr>
            <a:xfrm rot="13500000">
              <a:off x="985436" y="3402419"/>
              <a:ext cx="1450350" cy="1304460"/>
            </a:xfrm>
            <a:custGeom>
              <a:avLst/>
              <a:gdLst>
                <a:gd name="connsiteX0" fmla="*/ 1452921 w 2095103"/>
                <a:gd name="connsiteY0" fmla="*/ 0 h 1704929"/>
                <a:gd name="connsiteX1" fmla="*/ 2095103 w 2095103"/>
                <a:gd name="connsiteY1" fmla="*/ 722455 h 1704929"/>
                <a:gd name="connsiteX2" fmla="*/ 1795111 w 2095103"/>
                <a:gd name="connsiteY2" fmla="*/ 722455 h 1704929"/>
                <a:gd name="connsiteX3" fmla="*/ 1781005 w 2095103"/>
                <a:gd name="connsiteY3" fmla="*/ 757218 h 1704929"/>
                <a:gd name="connsiteX4" fmla="*/ 1209675 w 2095103"/>
                <a:gd name="connsiteY4" fmla="*/ 1602831 h 1704929"/>
                <a:gd name="connsiteX5" fmla="*/ 0 w 2095103"/>
                <a:gd name="connsiteY5" fmla="*/ 1345656 h 1704929"/>
                <a:gd name="connsiteX6" fmla="*/ 1153255 w 2095103"/>
                <a:gd name="connsiteY6" fmla="*/ 787725 h 1704929"/>
                <a:gd name="connsiteX7" fmla="*/ 1157163 w 2095103"/>
                <a:gd name="connsiteY7" fmla="*/ 722455 h 1704929"/>
                <a:gd name="connsiteX8" fmla="*/ 810739 w 2095103"/>
                <a:gd name="connsiteY8" fmla="*/ 722455 h 170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5103" h="1704929">
                  <a:moveTo>
                    <a:pt x="1452921" y="0"/>
                  </a:moveTo>
                  <a:lnTo>
                    <a:pt x="2095103" y="722455"/>
                  </a:lnTo>
                  <a:lnTo>
                    <a:pt x="1795111" y="722455"/>
                  </a:lnTo>
                  <a:lnTo>
                    <a:pt x="1781005" y="757218"/>
                  </a:lnTo>
                  <a:cubicBezTo>
                    <a:pt x="1699816" y="966777"/>
                    <a:pt x="1555353" y="1432572"/>
                    <a:pt x="1209675" y="1602831"/>
                  </a:cubicBezTo>
                  <a:cubicBezTo>
                    <a:pt x="987425" y="1707606"/>
                    <a:pt x="669925" y="1850481"/>
                    <a:pt x="0" y="1345656"/>
                  </a:cubicBezTo>
                  <a:cubicBezTo>
                    <a:pt x="318492" y="1464719"/>
                    <a:pt x="1063935" y="1474950"/>
                    <a:pt x="1153255" y="787725"/>
                  </a:cubicBezTo>
                  <a:lnTo>
                    <a:pt x="1157163" y="722455"/>
                  </a:lnTo>
                  <a:lnTo>
                    <a:pt x="810739" y="722455"/>
                  </a:lnTo>
                  <a:close/>
                </a:path>
              </a:pathLst>
            </a:custGeom>
            <a:gradFill>
              <a:gsLst>
                <a:gs pos="0">
                  <a:schemeClr val="accent2">
                    <a:lumMod val="20000"/>
                    <a:lumOff val="80000"/>
                  </a:schemeClr>
                </a:gs>
                <a:gs pos="85000">
                  <a:srgbClr val="B0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KSO_Shape"/>
            <p:cNvSpPr/>
            <p:nvPr/>
          </p:nvSpPr>
          <p:spPr>
            <a:xfrm rot="6300000">
              <a:off x="384794" y="4213358"/>
              <a:ext cx="1450350" cy="1304460"/>
            </a:xfrm>
            <a:custGeom>
              <a:avLst/>
              <a:gdLst>
                <a:gd name="connsiteX0" fmla="*/ 1452921 w 2095103"/>
                <a:gd name="connsiteY0" fmla="*/ 0 h 1704929"/>
                <a:gd name="connsiteX1" fmla="*/ 2095103 w 2095103"/>
                <a:gd name="connsiteY1" fmla="*/ 722455 h 1704929"/>
                <a:gd name="connsiteX2" fmla="*/ 1795111 w 2095103"/>
                <a:gd name="connsiteY2" fmla="*/ 722455 h 1704929"/>
                <a:gd name="connsiteX3" fmla="*/ 1781005 w 2095103"/>
                <a:gd name="connsiteY3" fmla="*/ 757218 h 1704929"/>
                <a:gd name="connsiteX4" fmla="*/ 1209675 w 2095103"/>
                <a:gd name="connsiteY4" fmla="*/ 1602831 h 1704929"/>
                <a:gd name="connsiteX5" fmla="*/ 0 w 2095103"/>
                <a:gd name="connsiteY5" fmla="*/ 1345656 h 1704929"/>
                <a:gd name="connsiteX6" fmla="*/ 1153255 w 2095103"/>
                <a:gd name="connsiteY6" fmla="*/ 787725 h 1704929"/>
                <a:gd name="connsiteX7" fmla="*/ 1157163 w 2095103"/>
                <a:gd name="connsiteY7" fmla="*/ 722455 h 1704929"/>
                <a:gd name="connsiteX8" fmla="*/ 810739 w 2095103"/>
                <a:gd name="connsiteY8" fmla="*/ 722455 h 170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5103" h="1704929">
                  <a:moveTo>
                    <a:pt x="1452921" y="0"/>
                  </a:moveTo>
                  <a:lnTo>
                    <a:pt x="2095103" y="722455"/>
                  </a:lnTo>
                  <a:lnTo>
                    <a:pt x="1795111" y="722455"/>
                  </a:lnTo>
                  <a:lnTo>
                    <a:pt x="1781005" y="757218"/>
                  </a:lnTo>
                  <a:cubicBezTo>
                    <a:pt x="1699816" y="966777"/>
                    <a:pt x="1555353" y="1432572"/>
                    <a:pt x="1209675" y="1602831"/>
                  </a:cubicBezTo>
                  <a:cubicBezTo>
                    <a:pt x="987425" y="1707606"/>
                    <a:pt x="669925" y="1850481"/>
                    <a:pt x="0" y="1345656"/>
                  </a:cubicBezTo>
                  <a:cubicBezTo>
                    <a:pt x="318492" y="1464719"/>
                    <a:pt x="1063935" y="1474950"/>
                    <a:pt x="1153255" y="787725"/>
                  </a:cubicBezTo>
                  <a:lnTo>
                    <a:pt x="1157163" y="722455"/>
                  </a:lnTo>
                  <a:lnTo>
                    <a:pt x="810739" y="722455"/>
                  </a:lnTo>
                  <a:close/>
                </a:path>
              </a:pathLst>
            </a:custGeom>
            <a:gradFill>
              <a:gsLst>
                <a:gs pos="0">
                  <a:schemeClr val="accent2">
                    <a:lumMod val="20000"/>
                    <a:lumOff val="80000"/>
                  </a:schemeClr>
                </a:gs>
                <a:gs pos="85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endParaRPr lang="zh-CN" altLang="en-US">
                <a:solidFill>
                  <a:srgbClr val="FFFFFF"/>
                </a:solidFill>
              </a:endParaRPr>
            </a:p>
          </p:txBody>
        </p:sp>
      </p:grpSp>
      <p:grpSp>
        <p:nvGrpSpPr>
          <p:cNvPr id="22" name="组合 21"/>
          <p:cNvGrpSpPr/>
          <p:nvPr/>
        </p:nvGrpSpPr>
        <p:grpSpPr>
          <a:xfrm>
            <a:off x="4750877" y="4499290"/>
            <a:ext cx="6957253" cy="1360826"/>
            <a:chOff x="4664517" y="5168131"/>
            <a:chExt cx="6957253" cy="1360826"/>
          </a:xfrm>
        </p:grpSpPr>
        <p:sp>
          <p:nvSpPr>
            <p:cNvPr id="9" name="右箭头 8"/>
            <p:cNvSpPr/>
            <p:nvPr/>
          </p:nvSpPr>
          <p:spPr>
            <a:xfrm>
              <a:off x="4664517" y="5168131"/>
              <a:ext cx="6957253" cy="1360826"/>
            </a:xfrm>
            <a:prstGeom prst="rightArrow">
              <a:avLst/>
            </a:prstGeom>
            <a:gradFill>
              <a:gsLst>
                <a:gs pos="0">
                  <a:srgbClr val="B00000"/>
                </a:gs>
                <a:gs pos="100000">
                  <a:schemeClr val="accent2">
                    <a:lumMod val="60000"/>
                    <a:lumOff val="40000"/>
                  </a:schemeClr>
                </a:gs>
              </a:gsLst>
              <a:lin ang="0" scaled="0"/>
            </a:gradFill>
            <a:ln>
              <a:noFill/>
            </a:ln>
            <a:effectLst>
              <a:outerShdw blurRad="254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87"/>
            <p:cNvSpPr txBox="1"/>
            <p:nvPr/>
          </p:nvSpPr>
          <p:spPr bwMode="auto">
            <a:xfrm>
              <a:off x="4879464" y="5645140"/>
              <a:ext cx="6342265" cy="429608"/>
            </a:xfrm>
            <a:prstGeom prst="rect">
              <a:avLst/>
            </a:prstGeom>
            <a:noFill/>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打造中欧和平、增长、改革、文明四大伙伴关系</a:t>
              </a:r>
            </a:p>
          </p:txBody>
        </p:sp>
      </p:grpSp>
      <p:grpSp>
        <p:nvGrpSpPr>
          <p:cNvPr id="18" name="组合 17"/>
          <p:cNvGrpSpPr/>
          <p:nvPr/>
        </p:nvGrpSpPr>
        <p:grpSpPr>
          <a:xfrm>
            <a:off x="3887108" y="2276180"/>
            <a:ext cx="6957253" cy="1360826"/>
            <a:chOff x="3800748" y="2723085"/>
            <a:chExt cx="6957253" cy="1360826"/>
          </a:xfrm>
        </p:grpSpPr>
        <p:sp>
          <p:nvSpPr>
            <p:cNvPr id="13" name="右箭头 12"/>
            <p:cNvSpPr/>
            <p:nvPr/>
          </p:nvSpPr>
          <p:spPr>
            <a:xfrm>
              <a:off x="3800748" y="2723085"/>
              <a:ext cx="6957253" cy="1360826"/>
            </a:xfrm>
            <a:prstGeom prst="rightArrow">
              <a:avLst>
                <a:gd name="adj1" fmla="val 50000"/>
                <a:gd name="adj2" fmla="val 57466"/>
              </a:avLst>
            </a:prstGeom>
            <a:gradFill>
              <a:gsLst>
                <a:gs pos="0">
                  <a:srgbClr val="B00000"/>
                </a:gs>
                <a:gs pos="100000">
                  <a:schemeClr val="accent2">
                    <a:lumMod val="60000"/>
                    <a:lumOff val="40000"/>
                  </a:schemeClr>
                </a:gs>
              </a:gsLst>
              <a:lin ang="0" scaled="0"/>
            </a:gradFill>
            <a:ln>
              <a:noFill/>
            </a:ln>
            <a:effectLst>
              <a:outerShdw blurRad="254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87"/>
            <p:cNvSpPr txBox="1"/>
            <p:nvPr/>
          </p:nvSpPr>
          <p:spPr bwMode="auto">
            <a:xfrm>
              <a:off x="4163637" y="3200094"/>
              <a:ext cx="5887161" cy="429608"/>
            </a:xfrm>
            <a:prstGeom prst="rect">
              <a:avLst/>
            </a:prstGeom>
            <a:noFill/>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推进中俄新时代全面战略协作伙伴关系</a:t>
              </a:r>
            </a:p>
          </p:txBody>
        </p:sp>
      </p:grpSp>
      <p:grpSp>
        <p:nvGrpSpPr>
          <p:cNvPr id="21" name="组合 20"/>
          <p:cNvGrpSpPr/>
          <p:nvPr/>
        </p:nvGrpSpPr>
        <p:grpSpPr>
          <a:xfrm>
            <a:off x="4318993" y="3387735"/>
            <a:ext cx="6957253" cy="1360826"/>
            <a:chOff x="4232633" y="3945308"/>
            <a:chExt cx="6957253" cy="1360826"/>
          </a:xfrm>
        </p:grpSpPr>
        <p:sp>
          <p:nvSpPr>
            <p:cNvPr id="15" name="右箭头 14"/>
            <p:cNvSpPr/>
            <p:nvPr/>
          </p:nvSpPr>
          <p:spPr>
            <a:xfrm>
              <a:off x="4232633" y="3945308"/>
              <a:ext cx="6957253" cy="1360826"/>
            </a:xfrm>
            <a:prstGeom prst="rightArrow">
              <a:avLst/>
            </a:prstGeom>
            <a:gradFill>
              <a:gsLst>
                <a:gs pos="0">
                  <a:srgbClr val="B00000"/>
                </a:gs>
                <a:gs pos="100000">
                  <a:schemeClr val="accent2">
                    <a:lumMod val="60000"/>
                    <a:lumOff val="40000"/>
                  </a:schemeClr>
                </a:gs>
              </a:gsLst>
              <a:lin ang="0" scaled="0"/>
            </a:gradFill>
            <a:ln>
              <a:noFill/>
            </a:ln>
            <a:effectLst>
              <a:outerShdw blurRad="2540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87"/>
            <p:cNvSpPr txBox="1"/>
            <p:nvPr/>
          </p:nvSpPr>
          <p:spPr bwMode="auto">
            <a:xfrm>
              <a:off x="4596185" y="4403867"/>
              <a:ext cx="5792956" cy="429608"/>
            </a:xfrm>
            <a:prstGeom prst="rect">
              <a:avLst/>
            </a:prstGeom>
            <a:noFill/>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推动中美关系健康稳定发展</a:t>
              </a:r>
            </a:p>
          </p:txBody>
        </p:sp>
      </p:grpSp>
      <p:sp>
        <p:nvSpPr>
          <p:cNvPr id="12" name="文本框 11"/>
          <p:cNvSpPr txBox="1"/>
          <p:nvPr/>
        </p:nvSpPr>
        <p:spPr>
          <a:xfrm>
            <a:off x="1621502" y="3738194"/>
            <a:ext cx="1307716" cy="953135"/>
          </a:xfrm>
          <a:prstGeom prst="rect">
            <a:avLst/>
          </a:prstGeom>
          <a:noFill/>
        </p:spPr>
        <p:txBody>
          <a:bodyPr wrap="square">
            <a:spAutoFit/>
          </a:bodyPr>
          <a:lstStyle/>
          <a:p>
            <a:pPr lvl="0" algn="ctr" defTabSz="1422400">
              <a:spcAft>
                <a:spcPts val="0"/>
              </a:spcAft>
            </a:pPr>
            <a:r>
              <a:rPr lang="zh-CN" altLang="zh-CN" sz="2800" b="1" spc="300">
                <a:solidFill>
                  <a:schemeClr val="tx1">
                    <a:lumMod val="85000"/>
                    <a:lumOff val="15000"/>
                  </a:schemeClr>
                </a:solidFill>
                <a:latin typeface="方正粗宋简体" panose="03000509000000000000" pitchFamily="65" charset="-122"/>
                <a:ea typeface="方正粗宋简体" panose="03000509000000000000" pitchFamily="65" charset="-122"/>
              </a:rPr>
              <a:t>大国</a:t>
            </a:r>
          </a:p>
          <a:p>
            <a:pPr lvl="0" algn="ctr" defTabSz="1422400">
              <a:spcAft>
                <a:spcPts val="0"/>
              </a:spcAft>
            </a:pPr>
            <a:r>
              <a:rPr lang="zh-CN" altLang="zh-CN" sz="2800" b="1" spc="300">
                <a:solidFill>
                  <a:schemeClr val="tx1">
                    <a:lumMod val="85000"/>
                    <a:lumOff val="15000"/>
                  </a:schemeClr>
                </a:solidFill>
                <a:latin typeface="方正粗宋简体" panose="03000509000000000000" pitchFamily="65" charset="-122"/>
                <a:ea typeface="方正粗宋简体" panose="03000509000000000000" pitchFamily="65" charset="-122"/>
              </a:rPr>
              <a:t>关系</a:t>
            </a:r>
            <a:endParaRPr lang="zh-CN" altLang="zh-CN" sz="2800" b="1" spc="300" dirty="0">
              <a:solidFill>
                <a:schemeClr val="tx1">
                  <a:lumMod val="85000"/>
                  <a:lumOff val="15000"/>
                </a:schemeClr>
              </a:solidFill>
              <a:latin typeface="方正粗宋简体" panose="03000509000000000000" pitchFamily="65" charset="-122"/>
              <a:ea typeface="方正粗宋简体" panose="03000509000000000000" pitchFamily="65" charset="-122"/>
            </a:endParaRPr>
          </a:p>
        </p:txBody>
      </p:sp>
      <p:sp>
        <p:nvSpPr>
          <p:cNvPr id="130" name="对角圆角矩形 21"/>
          <p:cNvSpPr/>
          <p:nvPr>
            <p:custDataLst>
              <p:tags r:id="rId1"/>
            </p:custDataLst>
          </p:nvPr>
        </p:nvSpPr>
        <p:spPr>
          <a:xfrm>
            <a:off x="1172210" y="1058637"/>
            <a:ext cx="9912102"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促进大国协调和良性互动，推动构建和平共处、总体稳定、均衡发展的大国关系格局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işlídê"/>
          <p:cNvSpPr/>
          <p:nvPr/>
        </p:nvSpPr>
        <p:spPr>
          <a:xfrm>
            <a:off x="330200" y="2705100"/>
            <a:ext cx="11467957" cy="3606800"/>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p>
        </p:txBody>
      </p:sp>
      <p:grpSp>
        <p:nvGrpSpPr>
          <p:cNvPr id="158" name="组合 157"/>
          <p:cNvGrpSpPr/>
          <p:nvPr/>
        </p:nvGrpSpPr>
        <p:grpSpPr>
          <a:xfrm>
            <a:off x="1054100" y="1496958"/>
            <a:ext cx="10096500" cy="1919342"/>
            <a:chOff x="296842" y="1496958"/>
            <a:chExt cx="11466530" cy="1242275"/>
          </a:xfrm>
        </p:grpSpPr>
        <p:sp>
          <p:nvSpPr>
            <p:cNvPr id="159" name="işlídê"/>
            <p:cNvSpPr/>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160" name="矩形 159"/>
            <p:cNvSpPr/>
            <p:nvPr/>
          </p:nvSpPr>
          <p:spPr>
            <a:xfrm>
              <a:off x="296842" y="150511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1708406" y="1721022"/>
            <a:ext cx="8643403" cy="1422954"/>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 中国视周边为安身立命之所、发展繁荣之基，始终将周边置于外交全局的首要位置，视促进周边和平、稳定、发展为己任，按照亲诚惠容理念和与邻为善、以邻为伴周边外交方针深化同周边国家关系。</a:t>
            </a:r>
          </a:p>
        </p:txBody>
      </p:sp>
      <p:sp>
        <p:nvSpPr>
          <p:cNvPr id="130" name="对角圆角矩形 21"/>
          <p:cNvSpPr/>
          <p:nvPr/>
        </p:nvSpPr>
        <p:spPr>
          <a:xfrm>
            <a:off x="2743200" y="828554"/>
            <a:ext cx="67056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秉承亲诚惠容的周边外交理念，打造周边命运共同体</a:t>
            </a:r>
          </a:p>
        </p:txBody>
      </p:sp>
      <p:grpSp>
        <p:nvGrpSpPr>
          <p:cNvPr id="2" name="组合 1"/>
          <p:cNvGrpSpPr/>
          <p:nvPr/>
        </p:nvGrpSpPr>
        <p:grpSpPr>
          <a:xfrm>
            <a:off x="1708406" y="3736196"/>
            <a:ext cx="2415295" cy="2046287"/>
            <a:chOff x="2054385" y="3658249"/>
            <a:chExt cx="2415295" cy="2046287"/>
          </a:xfrm>
          <a:effectLst>
            <a:outerShdw blurRad="76200" dir="13500000" sy="23000" kx="1200000" algn="br" rotWithShape="0">
              <a:prstClr val="black">
                <a:alpha val="20000"/>
              </a:prstClr>
            </a:outerShdw>
          </a:effectLst>
        </p:grpSpPr>
        <p:sp>
          <p:nvSpPr>
            <p:cNvPr id="162" name="îsľiḑè"/>
            <p:cNvSpPr/>
            <p:nvPr/>
          </p:nvSpPr>
          <p:spPr bwMode="auto">
            <a:xfrm>
              <a:off x="2054385" y="3658249"/>
              <a:ext cx="2415295" cy="2046287"/>
            </a:xfrm>
            <a:custGeom>
              <a:avLst/>
              <a:gdLst>
                <a:gd name="T0" fmla="*/ 95 w 1222"/>
                <a:gd name="T1" fmla="*/ 0 h 881"/>
                <a:gd name="T2" fmla="*/ 0 w 1222"/>
                <a:gd name="T3" fmla="*/ 96 h 881"/>
                <a:gd name="T4" fmla="*/ 0 w 1222"/>
                <a:gd name="T5" fmla="*/ 785 h 881"/>
                <a:gd name="T6" fmla="*/ 95 w 1222"/>
                <a:gd name="T7" fmla="*/ 881 h 881"/>
                <a:gd name="T8" fmla="*/ 104 w 1222"/>
                <a:gd name="T9" fmla="*/ 881 h 881"/>
                <a:gd name="T10" fmla="*/ 1135 w 1222"/>
                <a:gd name="T11" fmla="*/ 789 h 881"/>
                <a:gd name="T12" fmla="*/ 1222 w 1222"/>
                <a:gd name="T13" fmla="*/ 694 h 881"/>
                <a:gd name="T14" fmla="*/ 1222 w 1222"/>
                <a:gd name="T15" fmla="*/ 182 h 881"/>
                <a:gd name="T16" fmla="*/ 1134 w 1222"/>
                <a:gd name="T17" fmla="*/ 87 h 881"/>
                <a:gd name="T18" fmla="*/ 103 w 1222"/>
                <a:gd name="T19" fmla="*/ 0 h 881"/>
                <a:gd name="T20" fmla="*/ 95 w 1222"/>
                <a:gd name="T21"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2" h="881">
                  <a:moveTo>
                    <a:pt x="95" y="0"/>
                  </a:moveTo>
                  <a:cubicBezTo>
                    <a:pt x="43" y="0"/>
                    <a:pt x="0" y="42"/>
                    <a:pt x="0" y="96"/>
                  </a:cubicBezTo>
                  <a:cubicBezTo>
                    <a:pt x="0" y="785"/>
                    <a:pt x="0" y="785"/>
                    <a:pt x="0" y="785"/>
                  </a:cubicBezTo>
                  <a:cubicBezTo>
                    <a:pt x="0" y="839"/>
                    <a:pt x="43" y="881"/>
                    <a:pt x="95" y="881"/>
                  </a:cubicBezTo>
                  <a:cubicBezTo>
                    <a:pt x="98" y="881"/>
                    <a:pt x="101" y="881"/>
                    <a:pt x="104" y="881"/>
                  </a:cubicBezTo>
                  <a:cubicBezTo>
                    <a:pt x="1135" y="789"/>
                    <a:pt x="1135" y="789"/>
                    <a:pt x="1135" y="789"/>
                  </a:cubicBezTo>
                  <a:cubicBezTo>
                    <a:pt x="1184" y="785"/>
                    <a:pt x="1222" y="744"/>
                    <a:pt x="1222" y="694"/>
                  </a:cubicBezTo>
                  <a:cubicBezTo>
                    <a:pt x="1222" y="182"/>
                    <a:pt x="1222" y="182"/>
                    <a:pt x="1222" y="182"/>
                  </a:cubicBezTo>
                  <a:cubicBezTo>
                    <a:pt x="1222" y="132"/>
                    <a:pt x="1184" y="91"/>
                    <a:pt x="1134" y="87"/>
                  </a:cubicBezTo>
                  <a:cubicBezTo>
                    <a:pt x="103" y="0"/>
                    <a:pt x="103" y="0"/>
                    <a:pt x="103" y="0"/>
                  </a:cubicBezTo>
                  <a:cubicBezTo>
                    <a:pt x="101" y="0"/>
                    <a:pt x="98" y="0"/>
                    <a:pt x="95" y="0"/>
                  </a:cubicBezTo>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txBody>
            <a:bodyPr vert="horz" wrap="square" lIns="91440" tIns="45720" rIns="91440" bIns="45720" numCol="1" anchor="t" anchorCtr="0" compatLnSpc="1"/>
            <a:lstStyle/>
            <a:p>
              <a:endParaRPr lang="zh-CN" altLang="en-US"/>
            </a:p>
          </p:txBody>
        </p:sp>
        <p:sp>
          <p:nvSpPr>
            <p:cNvPr id="139" name="矩形 138"/>
            <p:cNvSpPr/>
            <p:nvPr/>
          </p:nvSpPr>
          <p:spPr>
            <a:xfrm>
              <a:off x="2379047" y="3985689"/>
              <a:ext cx="1765970" cy="1391407"/>
            </a:xfrm>
            <a:prstGeom prst="rect">
              <a:avLst/>
            </a:prstGeom>
          </p:spPr>
          <p:txBody>
            <a:bodyPr wrap="square">
              <a:spAutoFit/>
            </a:bodyPr>
            <a:lstStyle/>
            <a:p>
              <a:pPr algn="ctr">
                <a:lnSpc>
                  <a:spcPct val="120000"/>
                </a:lnSpc>
              </a:pPr>
              <a:r>
                <a:rPr lang="zh-CN"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深化</a:t>
              </a:r>
            </a:p>
            <a:p>
              <a:pPr algn="ctr">
                <a:lnSpc>
                  <a:spcPct val="120000"/>
                </a:lnSpc>
              </a:pPr>
              <a:r>
                <a:rPr lang="zh-CN"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互利共赢</a:t>
              </a:r>
            </a:p>
            <a:p>
              <a:pPr algn="ctr">
                <a:lnSpc>
                  <a:spcPct val="120000"/>
                </a:lnSpc>
              </a:pPr>
              <a:r>
                <a:rPr lang="zh-CN"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格局</a:t>
              </a:r>
            </a:p>
          </p:txBody>
        </p:sp>
      </p:grpSp>
      <p:grpSp>
        <p:nvGrpSpPr>
          <p:cNvPr id="7" name="组合 6"/>
          <p:cNvGrpSpPr/>
          <p:nvPr/>
        </p:nvGrpSpPr>
        <p:grpSpPr>
          <a:xfrm>
            <a:off x="4859606" y="3736196"/>
            <a:ext cx="2415295" cy="2046287"/>
            <a:chOff x="4794343" y="3658249"/>
            <a:chExt cx="2415295" cy="2046287"/>
          </a:xfrm>
          <a:effectLst>
            <a:outerShdw blurRad="76200" dir="13500000" sy="23000" kx="1200000" algn="br" rotWithShape="0">
              <a:prstClr val="black">
                <a:alpha val="20000"/>
              </a:prstClr>
            </a:outerShdw>
          </a:effectLst>
        </p:grpSpPr>
        <p:sp>
          <p:nvSpPr>
            <p:cNvPr id="167" name="íṥlïďé"/>
            <p:cNvSpPr/>
            <p:nvPr/>
          </p:nvSpPr>
          <p:spPr bwMode="auto">
            <a:xfrm>
              <a:off x="4794343" y="3658249"/>
              <a:ext cx="2415295" cy="2046287"/>
            </a:xfrm>
            <a:custGeom>
              <a:avLst/>
              <a:gdLst>
                <a:gd name="T0" fmla="*/ 95 w 1222"/>
                <a:gd name="T1" fmla="*/ 0 h 881"/>
                <a:gd name="T2" fmla="*/ 0 w 1222"/>
                <a:gd name="T3" fmla="*/ 96 h 881"/>
                <a:gd name="T4" fmla="*/ 0 w 1222"/>
                <a:gd name="T5" fmla="*/ 785 h 881"/>
                <a:gd name="T6" fmla="*/ 95 w 1222"/>
                <a:gd name="T7" fmla="*/ 881 h 881"/>
                <a:gd name="T8" fmla="*/ 104 w 1222"/>
                <a:gd name="T9" fmla="*/ 881 h 881"/>
                <a:gd name="T10" fmla="*/ 1135 w 1222"/>
                <a:gd name="T11" fmla="*/ 789 h 881"/>
                <a:gd name="T12" fmla="*/ 1222 w 1222"/>
                <a:gd name="T13" fmla="*/ 694 h 881"/>
                <a:gd name="T14" fmla="*/ 1222 w 1222"/>
                <a:gd name="T15" fmla="*/ 182 h 881"/>
                <a:gd name="T16" fmla="*/ 1134 w 1222"/>
                <a:gd name="T17" fmla="*/ 87 h 881"/>
                <a:gd name="T18" fmla="*/ 103 w 1222"/>
                <a:gd name="T19" fmla="*/ 0 h 881"/>
                <a:gd name="T20" fmla="*/ 95 w 1222"/>
                <a:gd name="T21"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2" h="881">
                  <a:moveTo>
                    <a:pt x="95" y="0"/>
                  </a:moveTo>
                  <a:cubicBezTo>
                    <a:pt x="43" y="0"/>
                    <a:pt x="0" y="42"/>
                    <a:pt x="0" y="96"/>
                  </a:cubicBezTo>
                  <a:cubicBezTo>
                    <a:pt x="0" y="785"/>
                    <a:pt x="0" y="785"/>
                    <a:pt x="0" y="785"/>
                  </a:cubicBezTo>
                  <a:cubicBezTo>
                    <a:pt x="0" y="839"/>
                    <a:pt x="43" y="881"/>
                    <a:pt x="95" y="881"/>
                  </a:cubicBezTo>
                  <a:cubicBezTo>
                    <a:pt x="98" y="881"/>
                    <a:pt x="101" y="881"/>
                    <a:pt x="104" y="881"/>
                  </a:cubicBezTo>
                  <a:cubicBezTo>
                    <a:pt x="1135" y="789"/>
                    <a:pt x="1135" y="789"/>
                    <a:pt x="1135" y="789"/>
                  </a:cubicBezTo>
                  <a:cubicBezTo>
                    <a:pt x="1184" y="785"/>
                    <a:pt x="1222" y="744"/>
                    <a:pt x="1222" y="694"/>
                  </a:cubicBezTo>
                  <a:cubicBezTo>
                    <a:pt x="1222" y="182"/>
                    <a:pt x="1222" y="182"/>
                    <a:pt x="1222" y="182"/>
                  </a:cubicBezTo>
                  <a:cubicBezTo>
                    <a:pt x="1222" y="132"/>
                    <a:pt x="1184" y="91"/>
                    <a:pt x="1134" y="87"/>
                  </a:cubicBezTo>
                  <a:cubicBezTo>
                    <a:pt x="103" y="0"/>
                    <a:pt x="103" y="0"/>
                    <a:pt x="103" y="0"/>
                  </a:cubicBezTo>
                  <a:cubicBezTo>
                    <a:pt x="101" y="0"/>
                    <a:pt x="98" y="0"/>
                    <a:pt x="95" y="0"/>
                  </a:cubicBezTo>
                </a:path>
              </a:pathLst>
            </a:cu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noFill/>
            </a:ln>
          </p:spPr>
          <p:txBody>
            <a:bodyPr vert="horz" wrap="square" lIns="91440" tIns="45720" rIns="91440" bIns="45720" numCol="1" anchor="t" anchorCtr="0" compatLnSpc="1"/>
            <a:lstStyle/>
            <a:p>
              <a:endParaRPr lang="zh-CN" altLang="en-US"/>
            </a:p>
          </p:txBody>
        </p:sp>
        <p:sp>
          <p:nvSpPr>
            <p:cNvPr id="148" name="矩形 147"/>
            <p:cNvSpPr/>
            <p:nvPr/>
          </p:nvSpPr>
          <p:spPr>
            <a:xfrm>
              <a:off x="5119005" y="3989216"/>
              <a:ext cx="1765970" cy="1384353"/>
            </a:xfrm>
            <a:prstGeom prst="rect">
              <a:avLst/>
            </a:prstGeom>
          </p:spPr>
          <p:txBody>
            <a:bodyPr wrap="square">
              <a:spAutoFit/>
            </a:bodyPr>
            <a:lstStyle/>
            <a:p>
              <a:pPr algn="ctr">
                <a:lnSpc>
                  <a:spcPct val="12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推进</a:t>
              </a:r>
            </a:p>
            <a:p>
              <a:pPr algn="ctr">
                <a:lnSpc>
                  <a:spcPct val="12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区域安全</a:t>
              </a:r>
            </a:p>
            <a:p>
              <a:pPr algn="ctr">
                <a:lnSpc>
                  <a:spcPct val="12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合作</a:t>
              </a:r>
            </a:p>
          </p:txBody>
        </p:sp>
      </p:grpSp>
      <p:grpSp>
        <p:nvGrpSpPr>
          <p:cNvPr id="9" name="组合 8"/>
          <p:cNvGrpSpPr/>
          <p:nvPr/>
        </p:nvGrpSpPr>
        <p:grpSpPr>
          <a:xfrm>
            <a:off x="8010806" y="3736196"/>
            <a:ext cx="2415295" cy="2046287"/>
            <a:chOff x="8356785" y="3658249"/>
            <a:chExt cx="2415295" cy="2046287"/>
          </a:xfrm>
          <a:effectLst>
            <a:outerShdw blurRad="76200" dir="13500000" sy="23000" kx="1200000" algn="br" rotWithShape="0">
              <a:prstClr val="black">
                <a:alpha val="20000"/>
              </a:prstClr>
            </a:outerShdw>
          </a:effectLst>
        </p:grpSpPr>
        <p:sp>
          <p:nvSpPr>
            <p:cNvPr id="172" name="íṣḷíḑè"/>
            <p:cNvSpPr/>
            <p:nvPr/>
          </p:nvSpPr>
          <p:spPr bwMode="auto">
            <a:xfrm>
              <a:off x="8356785" y="3658249"/>
              <a:ext cx="2415295" cy="2046287"/>
            </a:xfrm>
            <a:custGeom>
              <a:avLst/>
              <a:gdLst>
                <a:gd name="T0" fmla="*/ 95 w 1222"/>
                <a:gd name="T1" fmla="*/ 0 h 881"/>
                <a:gd name="T2" fmla="*/ 0 w 1222"/>
                <a:gd name="T3" fmla="*/ 96 h 881"/>
                <a:gd name="T4" fmla="*/ 0 w 1222"/>
                <a:gd name="T5" fmla="*/ 785 h 881"/>
                <a:gd name="T6" fmla="*/ 95 w 1222"/>
                <a:gd name="T7" fmla="*/ 881 h 881"/>
                <a:gd name="T8" fmla="*/ 104 w 1222"/>
                <a:gd name="T9" fmla="*/ 881 h 881"/>
                <a:gd name="T10" fmla="*/ 1135 w 1222"/>
                <a:gd name="T11" fmla="*/ 789 h 881"/>
                <a:gd name="T12" fmla="*/ 1222 w 1222"/>
                <a:gd name="T13" fmla="*/ 694 h 881"/>
                <a:gd name="T14" fmla="*/ 1222 w 1222"/>
                <a:gd name="T15" fmla="*/ 182 h 881"/>
                <a:gd name="T16" fmla="*/ 1134 w 1222"/>
                <a:gd name="T17" fmla="*/ 87 h 881"/>
                <a:gd name="T18" fmla="*/ 103 w 1222"/>
                <a:gd name="T19" fmla="*/ 0 h 881"/>
                <a:gd name="T20" fmla="*/ 95 w 1222"/>
                <a:gd name="T21"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2" h="881">
                  <a:moveTo>
                    <a:pt x="95" y="0"/>
                  </a:moveTo>
                  <a:cubicBezTo>
                    <a:pt x="43" y="0"/>
                    <a:pt x="0" y="42"/>
                    <a:pt x="0" y="96"/>
                  </a:cubicBezTo>
                  <a:cubicBezTo>
                    <a:pt x="0" y="785"/>
                    <a:pt x="0" y="785"/>
                    <a:pt x="0" y="785"/>
                  </a:cubicBezTo>
                  <a:cubicBezTo>
                    <a:pt x="0" y="839"/>
                    <a:pt x="43" y="881"/>
                    <a:pt x="95" y="881"/>
                  </a:cubicBezTo>
                  <a:cubicBezTo>
                    <a:pt x="98" y="881"/>
                    <a:pt x="101" y="881"/>
                    <a:pt x="104" y="881"/>
                  </a:cubicBezTo>
                  <a:cubicBezTo>
                    <a:pt x="1135" y="789"/>
                    <a:pt x="1135" y="789"/>
                    <a:pt x="1135" y="789"/>
                  </a:cubicBezTo>
                  <a:cubicBezTo>
                    <a:pt x="1184" y="785"/>
                    <a:pt x="1222" y="744"/>
                    <a:pt x="1222" y="694"/>
                  </a:cubicBezTo>
                  <a:cubicBezTo>
                    <a:pt x="1222" y="182"/>
                    <a:pt x="1222" y="182"/>
                    <a:pt x="1222" y="182"/>
                  </a:cubicBezTo>
                  <a:cubicBezTo>
                    <a:pt x="1222" y="132"/>
                    <a:pt x="1184" y="91"/>
                    <a:pt x="1134" y="87"/>
                  </a:cubicBezTo>
                  <a:cubicBezTo>
                    <a:pt x="103" y="0"/>
                    <a:pt x="103" y="0"/>
                    <a:pt x="103" y="0"/>
                  </a:cubicBezTo>
                  <a:cubicBezTo>
                    <a:pt x="101" y="0"/>
                    <a:pt x="98" y="0"/>
                    <a:pt x="95" y="0"/>
                  </a:cubicBezTo>
                </a:path>
              </a:pathLst>
            </a:cu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vert="horz" wrap="square" lIns="91440" tIns="45720" rIns="91440" bIns="45720" numCol="1" anchor="t" anchorCtr="0" compatLnSpc="1"/>
            <a:lstStyle/>
            <a:p>
              <a:endParaRPr lang="zh-CN" altLang="en-US"/>
            </a:p>
          </p:txBody>
        </p:sp>
        <p:sp>
          <p:nvSpPr>
            <p:cNvPr id="157" name="矩形 156"/>
            <p:cNvSpPr/>
            <p:nvPr/>
          </p:nvSpPr>
          <p:spPr>
            <a:xfrm>
              <a:off x="8681447" y="3989216"/>
              <a:ext cx="1765970" cy="1384353"/>
            </a:xfrm>
            <a:prstGeom prst="rect">
              <a:avLst/>
            </a:prstGeom>
          </p:spPr>
          <p:txBody>
            <a:bodyPr wrap="square">
              <a:spAutoFit/>
            </a:bodyPr>
            <a:lstStyle/>
            <a:p>
              <a:pPr algn="ctr">
                <a:lnSpc>
                  <a:spcPct val="12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巩固扩大</a:t>
              </a:r>
            </a:p>
            <a:p>
              <a:pPr algn="ctr">
                <a:lnSpc>
                  <a:spcPct val="12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社会和民意</a:t>
              </a:r>
            </a:p>
            <a:p>
              <a:pPr algn="ctr">
                <a:lnSpc>
                  <a:spcPct val="12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基础</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3112128"/>
            <a:ext cx="12191999" cy="3745872"/>
          </a:xfrm>
          <a:prstGeom prst="rect">
            <a:avLst/>
          </a:prstGeom>
          <a:gradFill flip="none" rotWithShape="1">
            <a:gsLst>
              <a:gs pos="85000">
                <a:srgbClr val="9E0406"/>
              </a:gs>
              <a:gs pos="0">
                <a:srgbClr val="C00000"/>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9829" y="3745873"/>
            <a:ext cx="3027791" cy="1728908"/>
            <a:chOff x="195229" y="3077185"/>
            <a:chExt cx="3027791" cy="1703853"/>
          </a:xfrm>
          <a:effectLst>
            <a:reflection blurRad="6350" stA="50000" endA="275" endPos="40000" dist="101600" dir="5400000" sy="-100000" algn="bl" rotWithShape="0"/>
          </a:effectLst>
        </p:grpSpPr>
        <p:pic>
          <p:nvPicPr>
            <p:cNvPr id="112" name="图片 111"/>
            <p:cNvPicPr>
              <a:picLocks noChangeAspect="1"/>
            </p:cNvPicPr>
            <p:nvPr/>
          </p:nvPicPr>
          <p:blipFill rotWithShape="1">
            <a:blip r:embed="rId3"/>
            <a:srcRect t="1412" b="1412"/>
            <a:stretch>
              <a:fillRect/>
            </a:stretch>
          </p:blipFill>
          <p:spPr>
            <a:xfrm>
              <a:off x="195229" y="3077185"/>
              <a:ext cx="3027791" cy="1703852"/>
            </a:xfrm>
            <a:prstGeom prst="rect">
              <a:avLst/>
            </a:prstGeom>
            <a:ln w="12700">
              <a:solidFill>
                <a:schemeClr val="bg1"/>
              </a:solidFill>
            </a:ln>
            <a:effectLst>
              <a:outerShdw blurRad="292100" dist="139700" dir="2700000" algn="tl" rotWithShape="0">
                <a:srgbClr val="333333">
                  <a:alpha val="15000"/>
                </a:srgbClr>
              </a:outerShdw>
            </a:effectLst>
          </p:spPr>
        </p:pic>
        <p:sp>
          <p:nvSpPr>
            <p:cNvPr id="4" name="矩形 3"/>
            <p:cNvSpPr/>
            <p:nvPr/>
          </p:nvSpPr>
          <p:spPr>
            <a:xfrm>
              <a:off x="195230" y="4455300"/>
              <a:ext cx="2920116" cy="325738"/>
            </a:xfrm>
            <a:prstGeom prst="rect">
              <a:avLst/>
            </a:prstGeom>
            <a:solidFill>
              <a:srgbClr val="B00000">
                <a:alpha val="80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a:t>
              </a:r>
              <a:r>
                <a:rPr lang="en-US" altLang="zh-CN"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非洲国家合作</a:t>
              </a:r>
            </a:p>
          </p:txBody>
        </p:sp>
      </p:grpSp>
      <p:grpSp>
        <p:nvGrpSpPr>
          <p:cNvPr id="9" name="组合 8"/>
          <p:cNvGrpSpPr/>
          <p:nvPr/>
        </p:nvGrpSpPr>
        <p:grpSpPr>
          <a:xfrm>
            <a:off x="6163806" y="3745873"/>
            <a:ext cx="2932983" cy="1728909"/>
            <a:chOff x="6201059" y="3075623"/>
            <a:chExt cx="2932983" cy="1728909"/>
          </a:xfrm>
          <a:effectLst>
            <a:reflection blurRad="6350" stA="50000" endA="275" endPos="40000" dist="101600" dir="5400000" sy="-100000" algn="bl" rotWithShape="0"/>
          </a:effectLst>
        </p:grpSpPr>
        <p:pic>
          <p:nvPicPr>
            <p:cNvPr id="113" name="图片 112"/>
            <p:cNvPicPr>
              <a:picLocks noChangeAspect="1"/>
            </p:cNvPicPr>
            <p:nvPr/>
          </p:nvPicPr>
          <p:blipFill rotWithShape="1">
            <a:blip r:embed="rId4"/>
            <a:srcRect t="9224" b="6400"/>
            <a:stretch>
              <a:fillRect/>
            </a:stretch>
          </p:blipFill>
          <p:spPr>
            <a:xfrm>
              <a:off x="6204233" y="3075623"/>
              <a:ext cx="2929597" cy="1728908"/>
            </a:xfrm>
            <a:prstGeom prst="rect">
              <a:avLst/>
            </a:prstGeom>
            <a:ln w="12700">
              <a:solidFill>
                <a:schemeClr val="bg1"/>
              </a:solidFill>
            </a:ln>
            <a:effectLst>
              <a:outerShdw blurRad="292100" dist="139700" dir="2700000" algn="tl" rotWithShape="0">
                <a:srgbClr val="333333">
                  <a:alpha val="15000"/>
                </a:srgbClr>
              </a:outerShdw>
            </a:effectLst>
          </p:spPr>
        </p:pic>
        <p:sp>
          <p:nvSpPr>
            <p:cNvPr id="5" name="矩形 4"/>
            <p:cNvSpPr/>
            <p:nvPr/>
          </p:nvSpPr>
          <p:spPr>
            <a:xfrm>
              <a:off x="6201059" y="4453739"/>
              <a:ext cx="2932983" cy="350793"/>
            </a:xfrm>
            <a:prstGeom prst="rect">
              <a:avLst/>
            </a:prstGeom>
            <a:solidFill>
              <a:srgbClr val="B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a:t>
              </a:r>
              <a:r>
                <a:rPr lang="en-US" altLang="zh-CN"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阿拉伯国家合作</a:t>
              </a:r>
            </a:p>
          </p:txBody>
        </p:sp>
      </p:grpSp>
      <p:grpSp>
        <p:nvGrpSpPr>
          <p:cNvPr id="8" name="组合 7"/>
          <p:cNvGrpSpPr/>
          <p:nvPr/>
        </p:nvGrpSpPr>
        <p:grpSpPr>
          <a:xfrm>
            <a:off x="3261626" y="3745873"/>
            <a:ext cx="2838174" cy="1728909"/>
            <a:chOff x="3307999" y="3075622"/>
            <a:chExt cx="2838174" cy="1728909"/>
          </a:xfrm>
          <a:effectLst>
            <a:reflection blurRad="6350" stA="50000" endA="275" endPos="40000" dist="101600" dir="5400000" sy="-100000" algn="bl" rotWithShape="0"/>
          </a:effectLst>
        </p:grpSpPr>
        <p:pic>
          <p:nvPicPr>
            <p:cNvPr id="114" name="图片 113"/>
            <p:cNvPicPr>
              <a:picLocks noChangeAspect="1"/>
            </p:cNvPicPr>
            <p:nvPr/>
          </p:nvPicPr>
          <p:blipFill rotWithShape="1">
            <a:blip r:embed="rId5"/>
            <a:srcRect t="6102" b="8924"/>
            <a:stretch>
              <a:fillRect/>
            </a:stretch>
          </p:blipFill>
          <p:spPr>
            <a:xfrm>
              <a:off x="3307999" y="3075622"/>
              <a:ext cx="2838174" cy="1728909"/>
            </a:xfrm>
            <a:prstGeom prst="rect">
              <a:avLst/>
            </a:prstGeom>
            <a:ln w="12700">
              <a:solidFill>
                <a:schemeClr val="bg1"/>
              </a:solidFill>
            </a:ln>
            <a:effectLst>
              <a:outerShdw blurRad="292100" dist="139700" dir="2700000" algn="tl" rotWithShape="0">
                <a:srgbClr val="333333">
                  <a:alpha val="15000"/>
                </a:srgbClr>
              </a:outerShdw>
            </a:effectLst>
          </p:spPr>
        </p:pic>
        <p:sp>
          <p:nvSpPr>
            <p:cNvPr id="6" name="矩形 5"/>
            <p:cNvSpPr/>
            <p:nvPr/>
          </p:nvSpPr>
          <p:spPr>
            <a:xfrm>
              <a:off x="3307999" y="4453739"/>
              <a:ext cx="2838174" cy="350792"/>
            </a:xfrm>
            <a:prstGeom prst="rect">
              <a:avLst/>
            </a:prstGeom>
            <a:solidFill>
              <a:srgbClr val="B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a:t>
              </a:r>
              <a:r>
                <a:rPr lang="en-US" altLang="zh-CN"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拉美和加勒比国家合作</a:t>
              </a:r>
            </a:p>
          </p:txBody>
        </p:sp>
      </p:grpSp>
      <p:grpSp>
        <p:nvGrpSpPr>
          <p:cNvPr id="10" name="组合 9"/>
          <p:cNvGrpSpPr/>
          <p:nvPr/>
        </p:nvGrpSpPr>
        <p:grpSpPr>
          <a:xfrm>
            <a:off x="9160794" y="3745873"/>
            <a:ext cx="2878806" cy="1728908"/>
            <a:chOff x="9186194" y="3104066"/>
            <a:chExt cx="2878806" cy="1700465"/>
          </a:xfrm>
          <a:effectLst>
            <a:reflection blurRad="6350" stA="50000" endA="275" endPos="40000" dist="101600" dir="5400000" sy="-100000" algn="bl" rotWithShape="0"/>
          </a:effectLst>
        </p:grpSpPr>
        <p:pic>
          <p:nvPicPr>
            <p:cNvPr id="115" name="图片 114"/>
            <p:cNvPicPr>
              <a:picLocks noChangeAspect="1"/>
            </p:cNvPicPr>
            <p:nvPr/>
          </p:nvPicPr>
          <p:blipFill rotWithShape="1">
            <a:blip r:embed="rId6"/>
            <a:srcRect t="2529" b="9345"/>
            <a:stretch>
              <a:fillRect/>
            </a:stretch>
          </p:blipFill>
          <p:spPr>
            <a:xfrm>
              <a:off x="9186194" y="3104066"/>
              <a:ext cx="2878806" cy="1700465"/>
            </a:xfrm>
            <a:prstGeom prst="rect">
              <a:avLst/>
            </a:prstGeom>
            <a:ln w="12700">
              <a:solidFill>
                <a:schemeClr val="bg1"/>
              </a:solidFill>
            </a:ln>
            <a:effectLst>
              <a:outerShdw blurRad="292100" dist="139700" dir="2700000" algn="tl" rotWithShape="0">
                <a:srgbClr val="333333">
                  <a:alpha val="15000"/>
                </a:srgbClr>
              </a:outerShdw>
            </a:effectLst>
          </p:spPr>
        </p:pic>
        <p:sp>
          <p:nvSpPr>
            <p:cNvPr id="7" name="矩形 6"/>
            <p:cNvSpPr/>
            <p:nvPr/>
          </p:nvSpPr>
          <p:spPr>
            <a:xfrm>
              <a:off x="9186194" y="4453739"/>
              <a:ext cx="2878806" cy="350792"/>
            </a:xfrm>
            <a:prstGeom prst="rect">
              <a:avLst/>
            </a:prstGeom>
            <a:solidFill>
              <a:srgbClr val="B00000">
                <a:alpha val="80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a:t>
              </a:r>
              <a:r>
                <a:rPr lang="en-US" altLang="zh-CN"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太平洋岛国合作</a:t>
              </a:r>
            </a:p>
          </p:txBody>
        </p:sp>
      </p:grpSp>
      <p:sp>
        <p:nvSpPr>
          <p:cNvPr id="13" name="对角圆角矩形 21"/>
          <p:cNvSpPr/>
          <p:nvPr/>
        </p:nvSpPr>
        <p:spPr>
          <a:xfrm>
            <a:off x="2147253" y="840963"/>
            <a:ext cx="789749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秉承正确义利观和真实亲诚理念，加强同发展中国家团结合作</a:t>
            </a:r>
          </a:p>
        </p:txBody>
      </p:sp>
      <p:grpSp>
        <p:nvGrpSpPr>
          <p:cNvPr id="18" name="组合 17"/>
          <p:cNvGrpSpPr/>
          <p:nvPr/>
        </p:nvGrpSpPr>
        <p:grpSpPr>
          <a:xfrm>
            <a:off x="1054100" y="1560458"/>
            <a:ext cx="10096500" cy="1932042"/>
            <a:chOff x="296842" y="1496958"/>
            <a:chExt cx="11466530" cy="1250495"/>
          </a:xfrm>
        </p:grpSpPr>
        <p:sp>
          <p:nvSpPr>
            <p:cNvPr id="19" name="işlídê"/>
            <p:cNvSpPr/>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20" name="矩形 19"/>
            <p:cNvSpPr/>
            <p:nvPr/>
          </p:nvSpPr>
          <p:spPr>
            <a:xfrm>
              <a:off x="296842" y="151333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1321523" y="1752674"/>
            <a:ext cx="9548954" cy="1422954"/>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 广大发展中国家是我国在国际事务中的天然同盟军，我们要秉持正确义利观和真实亲诚理念，加强同发展中国家团结合作。中国是发展中国家一员，中国的发展机遇将同发展中国家共享。</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对角圆角矩形 21"/>
          <p:cNvSpPr/>
          <p:nvPr>
            <p:custDataLst>
              <p:tags r:id="rId1"/>
            </p:custDataLst>
          </p:nvPr>
        </p:nvSpPr>
        <p:spPr>
          <a:xfrm>
            <a:off x="2147253" y="840963"/>
            <a:ext cx="789749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秉持求同存异、相互尊重、互学互鉴理念，构建新型政党关系</a:t>
            </a:r>
          </a:p>
        </p:txBody>
      </p:sp>
      <p:grpSp>
        <p:nvGrpSpPr>
          <p:cNvPr id="6" name="组合 5"/>
          <p:cNvGrpSpPr/>
          <p:nvPr/>
        </p:nvGrpSpPr>
        <p:grpSpPr>
          <a:xfrm>
            <a:off x="264124" y="1803399"/>
            <a:ext cx="11686576" cy="4216401"/>
            <a:chOff x="789709" y="2060914"/>
            <a:chExt cx="11003124" cy="3448931"/>
          </a:xfrm>
          <a:effectLst>
            <a:outerShdw blurRad="76200" dir="18900000" sy="23000" kx="-1200000" algn="bl" rotWithShape="0">
              <a:prstClr val="black">
                <a:alpha val="20000"/>
              </a:prstClr>
            </a:outerShdw>
          </a:effectLst>
        </p:grpSpPr>
        <p:sp>
          <p:nvSpPr>
            <p:cNvPr id="8" name="矩形 7"/>
            <p:cNvSpPr/>
            <p:nvPr>
              <p:custDataLst>
                <p:tags r:id="rId5"/>
              </p:custDataLst>
            </p:nvPr>
          </p:nvSpPr>
          <p:spPr>
            <a:xfrm flipV="1">
              <a:off x="919200" y="2177641"/>
              <a:ext cx="10873633" cy="3332204"/>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6"/>
              </p:custDataLst>
            </p:nvPr>
          </p:nvSpPr>
          <p:spPr>
            <a:xfrm flipV="1">
              <a:off x="789709" y="2060914"/>
              <a:ext cx="10873633" cy="333220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11" name="图片 10"/>
          <p:cNvPicPr>
            <a:picLocks noChangeAspect="1"/>
          </p:cNvPicPr>
          <p:nvPr>
            <p:custDataLst>
              <p:tags r:id="rId2"/>
            </p:custDataLst>
          </p:nvPr>
        </p:nvPicPr>
        <p:blipFill rotWithShape="1">
          <a:blip r:embed="rId8"/>
          <a:srcRect t="6414"/>
          <a:stretch>
            <a:fillRect/>
          </a:stretch>
        </p:blipFill>
        <p:spPr>
          <a:xfrm>
            <a:off x="546735" y="2460213"/>
            <a:ext cx="4700905" cy="2464435"/>
          </a:xfrm>
          <a:prstGeom prst="rect">
            <a:avLst/>
          </a:prstGeom>
          <a:ln w="38100">
            <a:solidFill>
              <a:schemeClr val="bg1"/>
            </a:solidFill>
          </a:ln>
          <a:effectLst>
            <a:outerShdw blurRad="292100" dist="139700" dir="2700000" algn="tl" rotWithShape="0">
              <a:srgbClr val="333333">
                <a:alpha val="15000"/>
              </a:srgbClr>
            </a:outerShdw>
          </a:effectLst>
        </p:spPr>
      </p:pic>
      <p:sp>
        <p:nvSpPr>
          <p:cNvPr id="12" name="文本框 11"/>
          <p:cNvSpPr txBox="1"/>
          <p:nvPr>
            <p:custDataLst>
              <p:tags r:id="rId3"/>
            </p:custDataLst>
          </p:nvPr>
        </p:nvSpPr>
        <p:spPr>
          <a:xfrm>
            <a:off x="5553926" y="3016064"/>
            <a:ext cx="6079274" cy="2280624"/>
          </a:xfrm>
          <a:prstGeom prst="rect">
            <a:avLst/>
          </a:prstGeom>
          <a:noFill/>
        </p:spPr>
        <p:txBody>
          <a:bodyPr wrap="square" rtlCol="0">
            <a:spAutoFit/>
          </a:bodyPr>
          <a:lstStyle/>
          <a:p>
            <a:pPr marL="285750" indent="-285750" algn="just" eaLnBrk="1" fontAlgn="auto" hangingPunct="1">
              <a:lnSpc>
                <a:spcPct val="130000"/>
              </a:lnSpc>
              <a:spcBef>
                <a:spcPts val="0"/>
              </a:spcBef>
              <a:spcAft>
                <a:spcPts val="800"/>
              </a:spcAft>
              <a:buClr>
                <a:srgbClr val="AD0000"/>
              </a:buClr>
              <a:buFont typeface="Wingdings" panose="05000000000000000000" pitchFamily="2" charset="2"/>
              <a:buChar char="n"/>
            </a:pPr>
            <a:r>
              <a:rPr lang="zh-CN" altLang="en-US" smtClean="0">
                <a:solidFill>
                  <a:prstClr val="black"/>
                </a:solidFill>
                <a:latin typeface="微软雅黑" panose="020B0503020204020204" pitchFamily="34" charset="-122"/>
                <a:ea typeface="微软雅黑" panose="020B0503020204020204" pitchFamily="34" charset="-122"/>
              </a:rPr>
              <a:t>担负</a:t>
            </a:r>
            <a:r>
              <a:rPr lang="zh-CN" altLang="en-US" dirty="0">
                <a:solidFill>
                  <a:prstClr val="black"/>
                </a:solidFill>
                <a:latin typeface="微软雅黑" panose="020B0503020204020204" pitchFamily="34" charset="-122"/>
                <a:ea typeface="微软雅黑" panose="020B0503020204020204" pitchFamily="34" charset="-122"/>
              </a:rPr>
              <a:t>起凝聚共识的责任，坚守和弘扬全人类共同价值</a:t>
            </a:r>
          </a:p>
          <a:p>
            <a:pPr marL="285750" indent="-285750" algn="just" eaLnBrk="1" fontAlgn="auto" hangingPunct="1">
              <a:lnSpc>
                <a:spcPct val="130000"/>
              </a:lnSpc>
              <a:spcBef>
                <a:spcPts val="0"/>
              </a:spcBef>
              <a:spcAft>
                <a:spcPts val="800"/>
              </a:spcAft>
              <a:buClr>
                <a:srgbClr val="AD0000"/>
              </a:buClr>
              <a:buFont typeface="Wingdings" panose="05000000000000000000" pitchFamily="2" charset="2"/>
              <a:buChar char="n"/>
            </a:pPr>
            <a:r>
              <a:rPr lang="zh-CN" altLang="en-US" smtClean="0">
                <a:solidFill>
                  <a:prstClr val="black"/>
                </a:solidFill>
                <a:latin typeface="微软雅黑" panose="020B0503020204020204" pitchFamily="34" charset="-122"/>
                <a:ea typeface="微软雅黑" panose="020B0503020204020204" pitchFamily="34" charset="-122"/>
              </a:rPr>
              <a:t>担负</a:t>
            </a:r>
            <a:r>
              <a:rPr lang="zh-CN" altLang="en-US" dirty="0">
                <a:solidFill>
                  <a:prstClr val="black"/>
                </a:solidFill>
                <a:latin typeface="微软雅黑" panose="020B0503020204020204" pitchFamily="34" charset="-122"/>
                <a:ea typeface="微软雅黑" panose="020B0503020204020204" pitchFamily="34" charset="-122"/>
              </a:rPr>
              <a:t>起促进发展的责任，让发展成果更多更公平地惠及各国人民</a:t>
            </a:r>
          </a:p>
          <a:p>
            <a:pPr marL="285750" indent="-285750" algn="just" eaLnBrk="1" fontAlgn="auto" hangingPunct="1">
              <a:lnSpc>
                <a:spcPct val="130000"/>
              </a:lnSpc>
              <a:spcBef>
                <a:spcPts val="0"/>
              </a:spcBef>
              <a:spcAft>
                <a:spcPts val="800"/>
              </a:spcAft>
              <a:buClr>
                <a:srgbClr val="AD0000"/>
              </a:buClr>
              <a:buFont typeface="Wingdings" panose="05000000000000000000" pitchFamily="2" charset="2"/>
              <a:buChar char="n"/>
            </a:pPr>
            <a:r>
              <a:rPr lang="zh-CN" altLang="en-US" smtClean="0">
                <a:solidFill>
                  <a:prstClr val="black"/>
                </a:solidFill>
                <a:latin typeface="微软雅黑" panose="020B0503020204020204" pitchFamily="34" charset="-122"/>
                <a:ea typeface="微软雅黑" panose="020B0503020204020204" pitchFamily="34" charset="-122"/>
              </a:rPr>
              <a:t>担负</a:t>
            </a:r>
            <a:r>
              <a:rPr lang="zh-CN" altLang="en-US" dirty="0">
                <a:solidFill>
                  <a:prstClr val="black"/>
                </a:solidFill>
                <a:latin typeface="微软雅黑" panose="020B0503020204020204" pitchFamily="34" charset="-122"/>
                <a:ea typeface="微软雅黑" panose="020B0503020204020204" pitchFamily="34" charset="-122"/>
              </a:rPr>
              <a:t>起加强合作的责任，接受应对全球性风险和挑战</a:t>
            </a:r>
          </a:p>
          <a:p>
            <a:pPr marL="285750" indent="-285750" algn="just" eaLnBrk="1" fontAlgn="auto" hangingPunct="1">
              <a:lnSpc>
                <a:spcPct val="130000"/>
              </a:lnSpc>
              <a:spcBef>
                <a:spcPts val="0"/>
              </a:spcBef>
              <a:spcAft>
                <a:spcPts val="800"/>
              </a:spcAft>
              <a:buClr>
                <a:srgbClr val="AD0000"/>
              </a:buClr>
              <a:buFont typeface="Wingdings" panose="05000000000000000000" pitchFamily="2" charset="2"/>
              <a:buChar char="n"/>
            </a:pPr>
            <a:r>
              <a:rPr lang="zh-CN" altLang="en-US" smtClean="0">
                <a:solidFill>
                  <a:prstClr val="black"/>
                </a:solidFill>
                <a:latin typeface="微软雅黑" panose="020B0503020204020204" pitchFamily="34" charset="-122"/>
                <a:ea typeface="微软雅黑" panose="020B0503020204020204" pitchFamily="34" charset="-122"/>
              </a:rPr>
              <a:t>担负</a:t>
            </a:r>
            <a:r>
              <a:rPr lang="zh-CN" altLang="en-US" dirty="0">
                <a:solidFill>
                  <a:prstClr val="black"/>
                </a:solidFill>
                <a:latin typeface="微软雅黑" panose="020B0503020204020204" pitchFamily="34" charset="-122"/>
                <a:ea typeface="微软雅黑" panose="020B0503020204020204" pitchFamily="34" charset="-122"/>
              </a:rPr>
              <a:t>起完善治理的责任，不断增强为人民谋幸福的能力</a:t>
            </a:r>
            <a:r>
              <a:rPr lang="en-US" altLang="zh-CN" sz="2200" dirty="0">
                <a:solidFill>
                  <a:prstClr val="black"/>
                </a:solidFill>
                <a:latin typeface="微软雅黑" panose="020B0503020204020204" pitchFamily="34" charset="-122"/>
                <a:ea typeface="微软雅黑" panose="020B0503020204020204" pitchFamily="34" charset="-122"/>
              </a:rPr>
              <a:t>        </a:t>
            </a:r>
            <a:endParaRPr lang="zh-CN" altLang="en-US" sz="2200" dirty="0">
              <a:solidFill>
                <a:prstClr val="black"/>
              </a:solidFill>
              <a:latin typeface="微软雅黑" panose="020B0503020204020204" pitchFamily="34" charset="-122"/>
              <a:ea typeface="微软雅黑" panose="020B0503020204020204" pitchFamily="34" charset="-122"/>
            </a:endParaRPr>
          </a:p>
        </p:txBody>
      </p:sp>
      <p:sp>
        <p:nvSpPr>
          <p:cNvPr id="14" name="矩形 32"/>
          <p:cNvSpPr/>
          <p:nvPr>
            <p:custDataLst>
              <p:tags r:id="rId4"/>
            </p:custDataLst>
          </p:nvPr>
        </p:nvSpPr>
        <p:spPr>
          <a:xfrm>
            <a:off x="5553926" y="2103230"/>
            <a:ext cx="6079274" cy="853567"/>
          </a:xfrm>
          <a:prstGeom prst="rect">
            <a:avLst/>
          </a:prstGeom>
        </p:spPr>
        <p:txBody>
          <a:bodyPr wrap="square">
            <a:spAutoFit/>
          </a:bodyPr>
          <a:lstStyle/>
          <a:p>
            <a:pPr algn="just" fontAlgn="auto">
              <a:lnSpc>
                <a:spcPct val="130000"/>
              </a:lnSpc>
            </a:pPr>
            <a:r>
              <a:rPr lang="zh-CN" altLang="en-US" sz="2000" b="1">
                <a:solidFill>
                  <a:srgbClr val="C00000"/>
                </a:solidFill>
                <a:latin typeface="微软雅黑" panose="020B0503020204020204" pitchFamily="34" charset="-122"/>
                <a:ea typeface="微软雅黑" panose="020B0503020204020204" pitchFamily="34" charset="-122"/>
              </a:rPr>
              <a:t>各国政党共同担负起引领方向的责任，把握和塑造人类共同未来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9287" y="1349133"/>
            <a:ext cx="11193228" cy="1250495"/>
            <a:chOff x="296842" y="1496958"/>
            <a:chExt cx="11466530" cy="1250495"/>
          </a:xfrm>
        </p:grpSpPr>
        <p:sp>
          <p:nvSpPr>
            <p:cNvPr id="3" name="işlídê"/>
            <p:cNvSpPr/>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5" name="矩形 4"/>
            <p:cNvSpPr/>
            <p:nvPr/>
          </p:nvSpPr>
          <p:spPr>
            <a:xfrm>
              <a:off x="296842" y="151333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对角圆角 34"/>
          <p:cNvSpPr/>
          <p:nvPr/>
        </p:nvSpPr>
        <p:spPr>
          <a:xfrm>
            <a:off x="0" y="3700130"/>
            <a:ext cx="12191999" cy="3157870"/>
          </a:xfrm>
          <a:prstGeom prst="round2DiagRect">
            <a:avLst>
              <a:gd name="adj1" fmla="val 0"/>
              <a:gd name="adj2" fmla="val 0"/>
            </a:avLst>
          </a:prstGeom>
          <a:gradFill flip="none" rotWithShape="1">
            <a:gsLst>
              <a:gs pos="0">
                <a:srgbClr val="C00000"/>
              </a:gs>
              <a:gs pos="100000">
                <a:srgbClr val="9E0406"/>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对角圆角矩形 21"/>
          <p:cNvSpPr/>
          <p:nvPr/>
        </p:nvSpPr>
        <p:spPr>
          <a:xfrm>
            <a:off x="4242983" y="667385"/>
            <a:ext cx="3682089"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中国的“朋友圈”越来越大</a:t>
            </a:r>
          </a:p>
        </p:txBody>
      </p:sp>
      <p:sp>
        <p:nvSpPr>
          <p:cNvPr id="16" name="文本框 15"/>
          <p:cNvSpPr txBox="1"/>
          <p:nvPr/>
        </p:nvSpPr>
        <p:spPr>
          <a:xfrm>
            <a:off x="497754" y="5140724"/>
            <a:ext cx="11240349" cy="1383665"/>
          </a:xfrm>
          <a:prstGeom prst="rect">
            <a:avLst/>
          </a:prstGeom>
          <a:noFill/>
        </p:spPr>
        <p:txBody>
          <a:bodyPr wrap="square" rtlCol="0">
            <a:spAutoFit/>
          </a:bodyPr>
          <a:lstStyle/>
          <a:p>
            <a:pPr algn="just" fontAlgn="auto">
              <a:lnSpc>
                <a:spcPct val="150000"/>
              </a:lnSpc>
            </a:pPr>
            <a:r>
              <a:rPr lang="en-US" altLang="zh-CN" sz="2000" b="1" dirty="0">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2016</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年，冈比亚、圣多美和普林西比；</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2017</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年，巴拿马；</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2018</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年，多米尼加、布基纳法索、萨尔瓦多；</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2019</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年，所罗门群岛、基里巴斯；</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2021</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年，尼加拉瓜；</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年，洪都拉斯。截至</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8</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月，中国与</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182</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个国家建立外交关系，中国的</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朋友圈</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微软雅黑" panose="020B0503020204020204" pitchFamily="34" charset="-122"/>
              </a:rPr>
              <a:t>越来越大。</a:t>
            </a:r>
          </a:p>
        </p:txBody>
      </p:sp>
      <p:grpSp>
        <p:nvGrpSpPr>
          <p:cNvPr id="7" name="组合 6"/>
          <p:cNvGrpSpPr/>
          <p:nvPr/>
        </p:nvGrpSpPr>
        <p:grpSpPr>
          <a:xfrm>
            <a:off x="489287" y="2752055"/>
            <a:ext cx="11193228" cy="2416081"/>
            <a:chOff x="535056" y="2428581"/>
            <a:chExt cx="11193228" cy="2416081"/>
          </a:xfrm>
        </p:grpSpPr>
        <p:pic>
          <p:nvPicPr>
            <p:cNvPr id="101" name="图片 100"/>
            <p:cNvPicPr>
              <a:picLocks noChangeAspect="1"/>
            </p:cNvPicPr>
            <p:nvPr/>
          </p:nvPicPr>
          <p:blipFill rotWithShape="1">
            <a:blip r:embed="rId3"/>
            <a:srcRect t="2734" b="2734"/>
            <a:stretch>
              <a:fillRect/>
            </a:stretch>
          </p:blipFill>
          <p:spPr>
            <a:xfrm>
              <a:off x="535056" y="2447700"/>
              <a:ext cx="3520000" cy="1980000"/>
            </a:xfrm>
            <a:prstGeom prst="rect">
              <a:avLst/>
            </a:prstGeom>
            <a:ln w="12700">
              <a:solidFill>
                <a:schemeClr val="bg1"/>
              </a:solidFill>
            </a:ln>
            <a:effectLst>
              <a:outerShdw blurRad="292100" dist="139700" dir="2700000" algn="tl" rotWithShape="0">
                <a:srgbClr val="333333">
                  <a:alpha val="15000"/>
                </a:srgbClr>
              </a:outerShdw>
            </a:effectLst>
          </p:spPr>
        </p:pic>
        <p:pic>
          <p:nvPicPr>
            <p:cNvPr id="102" name="图片 101"/>
            <p:cNvPicPr>
              <a:picLocks noChangeAspect="1"/>
            </p:cNvPicPr>
            <p:nvPr/>
          </p:nvPicPr>
          <p:blipFill rotWithShape="1">
            <a:blip r:embed="rId4"/>
            <a:srcRect l="547" r="547"/>
            <a:stretch>
              <a:fillRect/>
            </a:stretch>
          </p:blipFill>
          <p:spPr>
            <a:xfrm>
              <a:off x="4344737" y="2447700"/>
              <a:ext cx="3520000" cy="1980000"/>
            </a:xfrm>
            <a:prstGeom prst="rect">
              <a:avLst/>
            </a:prstGeom>
            <a:ln w="12700">
              <a:solidFill>
                <a:schemeClr val="bg1"/>
              </a:solidFill>
            </a:ln>
            <a:effectLst>
              <a:outerShdw blurRad="292100" dist="139700" dir="2700000" algn="tl" rotWithShape="0">
                <a:srgbClr val="333333">
                  <a:alpha val="15000"/>
                </a:srgbClr>
              </a:outerShdw>
            </a:effectLst>
          </p:spPr>
        </p:pic>
        <p:pic>
          <p:nvPicPr>
            <p:cNvPr id="103" name="图片 102"/>
            <p:cNvPicPr>
              <a:picLocks noChangeAspect="1"/>
            </p:cNvPicPr>
            <p:nvPr/>
          </p:nvPicPr>
          <p:blipFill rotWithShape="1">
            <a:blip r:embed="rId5"/>
            <a:srcRect t="14947" b="10013"/>
            <a:stretch>
              <a:fillRect/>
            </a:stretch>
          </p:blipFill>
          <p:spPr>
            <a:xfrm>
              <a:off x="8208284" y="2428581"/>
              <a:ext cx="3520000" cy="1980000"/>
            </a:xfrm>
            <a:prstGeom prst="rect">
              <a:avLst/>
            </a:prstGeom>
            <a:ln w="12700">
              <a:solidFill>
                <a:schemeClr val="bg1"/>
              </a:solidFill>
            </a:ln>
            <a:effectLst>
              <a:outerShdw blurRad="292100" dist="139700" dir="2700000" algn="tl" rotWithShape="0">
                <a:srgbClr val="333333">
                  <a:alpha val="15000"/>
                </a:srgbClr>
              </a:outerShdw>
            </a:effectLst>
          </p:spPr>
        </p:pic>
        <p:sp>
          <p:nvSpPr>
            <p:cNvPr id="21" name="TextBox 37"/>
            <p:cNvSpPr txBox="1"/>
            <p:nvPr/>
          </p:nvSpPr>
          <p:spPr>
            <a:xfrm>
              <a:off x="787786" y="4532242"/>
              <a:ext cx="3014540" cy="312420"/>
            </a:xfrm>
            <a:prstGeom prst="rect">
              <a:avLst/>
            </a:prstGeom>
          </p:spPr>
          <p:txBody>
            <a:bodyPr wrap="square">
              <a:spAutoFit/>
            </a:bodyPr>
            <a:lstStyle>
              <a:defPPr>
                <a:defRPr lang="zh-CN"/>
              </a:defPPr>
              <a:lvl1pPr algn="ct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altLang="zh-CN" b="1" dirty="0">
                  <a:solidFill>
                    <a:schemeClr val="bg1"/>
                  </a:solidFill>
                  <a:effectLst>
                    <a:outerShdw blurRad="38100" dist="38100" dir="2700000" algn="tl">
                      <a:srgbClr val="000000">
                        <a:alpha val="43137"/>
                      </a:srgbClr>
                    </a:outerShdw>
                  </a:effectLst>
                </a:rPr>
                <a:t>2016</a:t>
              </a:r>
              <a:r>
                <a:rPr lang="zh-CN" altLang="en-US" b="1" dirty="0">
                  <a:solidFill>
                    <a:schemeClr val="bg1"/>
                  </a:solidFill>
                  <a:effectLst>
                    <a:outerShdw blurRad="38100" dist="38100" dir="2700000" algn="tl">
                      <a:srgbClr val="000000">
                        <a:alpha val="43137"/>
                      </a:srgbClr>
                    </a:outerShdw>
                  </a:effectLst>
                </a:rPr>
                <a:t>年中国与圣多美和普林西比复交</a:t>
              </a:r>
            </a:p>
          </p:txBody>
        </p:sp>
        <p:sp>
          <p:nvSpPr>
            <p:cNvPr id="22" name="TextBox 37"/>
            <p:cNvSpPr txBox="1"/>
            <p:nvPr/>
          </p:nvSpPr>
          <p:spPr>
            <a:xfrm>
              <a:off x="8511182" y="4532242"/>
              <a:ext cx="2806470" cy="312420"/>
            </a:xfrm>
            <a:prstGeom prst="rect">
              <a:avLst/>
            </a:prstGeom>
          </p:spPr>
          <p:txBody>
            <a:bodyPr wrap="square">
              <a:spAutoFit/>
            </a:bodyPr>
            <a:lstStyle>
              <a:defPPr>
                <a:defRPr lang="zh-CN"/>
              </a:defPPr>
              <a:lvl1pPr algn="ct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b="1" dirty="0">
                  <a:solidFill>
                    <a:schemeClr val="bg1"/>
                  </a:solidFill>
                  <a:effectLst>
                    <a:outerShdw blurRad="38100" dist="38100" dir="2700000" algn="tl">
                      <a:srgbClr val="000000">
                        <a:alpha val="43137"/>
                      </a:srgbClr>
                    </a:outerShdw>
                  </a:effectLst>
                </a:rPr>
                <a:t>2019</a:t>
              </a:r>
              <a:r>
                <a:rPr lang="zh-CN" altLang="en-US" b="1" dirty="0">
                  <a:solidFill>
                    <a:schemeClr val="bg1"/>
                  </a:solidFill>
                  <a:effectLst>
                    <a:outerShdw blurRad="38100" dist="38100" dir="2700000" algn="tl">
                      <a:srgbClr val="000000">
                        <a:alpha val="43137"/>
                      </a:srgbClr>
                    </a:outerShdw>
                  </a:effectLst>
                </a:rPr>
                <a:t>年中国与所罗门群岛建交</a:t>
              </a:r>
            </a:p>
          </p:txBody>
        </p:sp>
        <p:sp>
          <p:nvSpPr>
            <p:cNvPr id="23" name="TextBox 37"/>
            <p:cNvSpPr txBox="1"/>
            <p:nvPr/>
          </p:nvSpPr>
          <p:spPr>
            <a:xfrm>
              <a:off x="4701502" y="4532242"/>
              <a:ext cx="2806470" cy="312420"/>
            </a:xfrm>
            <a:prstGeom prst="rect">
              <a:avLst/>
            </a:prstGeom>
          </p:spPr>
          <p:txBody>
            <a:bodyPr wrap="square">
              <a:spAutoFit/>
            </a:bodyPr>
            <a:lstStyle>
              <a:defPPr>
                <a:defRPr lang="zh-CN"/>
              </a:defPPr>
              <a:lvl1pPr algn="ct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en-US" b="1" dirty="0">
                  <a:solidFill>
                    <a:schemeClr val="bg1"/>
                  </a:solidFill>
                  <a:effectLst>
                    <a:outerShdw blurRad="38100" dist="38100" dir="2700000" algn="tl">
                      <a:srgbClr val="000000">
                        <a:alpha val="43137"/>
                      </a:srgbClr>
                    </a:outerShdw>
                  </a:effectLst>
                </a:rPr>
                <a:t>2017</a:t>
              </a:r>
              <a:r>
                <a:rPr lang="zh-CN" altLang="en-US" b="1" dirty="0">
                  <a:solidFill>
                    <a:schemeClr val="bg1"/>
                  </a:solidFill>
                  <a:effectLst>
                    <a:outerShdw blurRad="38100" dist="38100" dir="2700000" algn="tl">
                      <a:srgbClr val="000000">
                        <a:alpha val="43137"/>
                      </a:srgbClr>
                    </a:outerShdw>
                  </a:effectLst>
                </a:rPr>
                <a:t>年中国与巴拿马建交</a:t>
              </a:r>
            </a:p>
          </p:txBody>
        </p:sp>
      </p:grpSp>
      <p:sp>
        <p:nvSpPr>
          <p:cNvPr id="6" name="矩形 5"/>
          <p:cNvSpPr/>
          <p:nvPr/>
        </p:nvSpPr>
        <p:spPr>
          <a:xfrm>
            <a:off x="1124965" y="1467292"/>
            <a:ext cx="9918127" cy="961289"/>
          </a:xfrm>
          <a:prstGeom prst="rect">
            <a:avLst/>
          </a:prstGeom>
        </p:spPr>
        <p:txBody>
          <a:bodyPr wrap="square">
            <a:spAutoFit/>
          </a:bodyPr>
          <a:lstStyle/>
          <a:p>
            <a:pPr algn="just">
              <a:lnSpc>
                <a:spcPct val="150000"/>
              </a:lnSpc>
              <a:spcAft>
                <a:spcPts val="1200"/>
              </a:spcAft>
              <a:buClr>
                <a:schemeClr val="tx1">
                  <a:lumMod val="85000"/>
                  <a:lumOff val="15000"/>
                </a:schemeClr>
              </a:buClr>
            </a:pPr>
            <a:r>
              <a:rPr kumimoji="1" lang="en-US"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       </a:t>
            </a:r>
            <a:r>
              <a:rPr kumimoji="1"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积极发展全球伙伴关系，扩大同各国的利益汇合点，不断完善我国全方位、多层次、立体化的外交布局，打造覆盖全球的</a:t>
            </a:r>
            <a:r>
              <a:rPr kumimoji="1" lang="en-US"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kumimoji="1"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朋友圈</a:t>
            </a:r>
            <a:r>
              <a:rPr kumimoji="1" lang="en-US"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kumimoji="1"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stretch>
            <a:fillRect/>
          </a:stretch>
        </p:blipFill>
        <p:spPr>
          <a:xfrm>
            <a:off x="1" y="0"/>
            <a:ext cx="12192000" cy="6858000"/>
          </a:xfrm>
          <a:prstGeom prst="rect">
            <a:avLst/>
          </a:prstGeom>
          <a:noFill/>
        </p:spPr>
      </p:pic>
      <p:grpSp>
        <p:nvGrpSpPr>
          <p:cNvPr id="17" name="组合 16"/>
          <p:cNvGrpSpPr/>
          <p:nvPr/>
        </p:nvGrpSpPr>
        <p:grpSpPr>
          <a:xfrm>
            <a:off x="876300" y="1614303"/>
            <a:ext cx="10440035" cy="4514717"/>
            <a:chOff x="876300" y="1614303"/>
            <a:chExt cx="10440035" cy="4514717"/>
          </a:xfrm>
        </p:grpSpPr>
        <p:sp>
          <p:nvSpPr>
            <p:cNvPr id="18" name="矩形: 圆角 53"/>
            <p:cNvSpPr/>
            <p:nvPr/>
          </p:nvSpPr>
          <p:spPr>
            <a:xfrm>
              <a:off x="1235710" y="1953257"/>
              <a:ext cx="9719945"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9" name="图文框 18"/>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7" name="矩形 246"/>
          <p:cNvSpPr/>
          <p:nvPr/>
        </p:nvSpPr>
        <p:spPr>
          <a:xfrm>
            <a:off x="2855681" y="885323"/>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（三）坚决维护国家主权、安全、发展利益</a:t>
            </a:r>
          </a:p>
        </p:txBody>
      </p:sp>
      <p:sp>
        <p:nvSpPr>
          <p:cNvPr id="15" name="矩形 14"/>
          <p:cNvSpPr/>
          <p:nvPr/>
        </p:nvSpPr>
        <p:spPr>
          <a:xfrm>
            <a:off x="1565708" y="2383788"/>
            <a:ext cx="9197849" cy="3046095"/>
          </a:xfrm>
          <a:prstGeom prst="rect">
            <a:avLst/>
          </a:prstGeom>
        </p:spPr>
        <p:txBody>
          <a:bodyPr wrap="square">
            <a:spAutoFit/>
          </a:bodyPr>
          <a:lstStyle/>
          <a:p>
            <a:pPr algn="just">
              <a:lnSpc>
                <a:spcPct val="150000"/>
              </a:lnSpc>
            </a:pPr>
            <a:r>
              <a:rPr lang="zh-CN" altLang="en-US" sz="2200" b="1" dirty="0">
                <a:solidFill>
                  <a:schemeClr val="tx1">
                    <a:lumMod val="95000"/>
                    <a:lumOff val="5000"/>
                  </a:schemeClr>
                </a:solidFill>
                <a:latin typeface="楷体" panose="02010609060101010101" pitchFamily="49" charset="-122"/>
                <a:ea typeface="楷体" panose="02010609060101010101" pitchFamily="49" charset="-122"/>
              </a:rPr>
              <a:t>　　中国不觊觎他国权益，不嫉妒他国发展，但决不放弃我们的正当权益。中国人民不信邪也不怕邪，不惹事也不怕事，任何外国不要指望我们会拿自己的核心利益做交易，不要指望我们会吞下损害我国主权、安全、发展利益的苦果。</a:t>
            </a:r>
          </a:p>
          <a:p>
            <a:pPr algn="just">
              <a:lnSpc>
                <a:spcPct val="150000"/>
              </a:lnSpc>
            </a:pPr>
            <a:r>
              <a:rPr lang="en-US" altLang="zh-CN" sz="2200" b="1" dirty="0">
                <a:solidFill>
                  <a:schemeClr val="tx1">
                    <a:lumMod val="95000"/>
                    <a:lumOff val="5000"/>
                  </a:schemeClr>
                </a:solidFill>
                <a:latin typeface="楷体" panose="02010609060101010101" pitchFamily="49" charset="-122"/>
                <a:ea typeface="楷体" panose="02010609060101010101" pitchFamily="49" charset="-122"/>
              </a:rPr>
              <a:t>            </a:t>
            </a:r>
            <a:r>
              <a:rPr lang="zh-CN" altLang="en-US" sz="2200" b="1" dirty="0">
                <a:solidFill>
                  <a:schemeClr val="tx1">
                    <a:lumMod val="95000"/>
                    <a:lumOff val="5000"/>
                  </a:schemeClr>
                </a:solidFill>
                <a:latin typeface="楷体" panose="02010609060101010101" pitchFamily="49" charset="-122"/>
                <a:ea typeface="楷体" panose="02010609060101010101" pitchFamily="49" charset="-122"/>
              </a:rPr>
              <a:t>——习近平在庆祝中国共产党成立</a:t>
            </a:r>
            <a:r>
              <a:rPr lang="en-US" altLang="zh-CN" sz="2200" b="1" dirty="0">
                <a:solidFill>
                  <a:schemeClr val="tx1">
                    <a:lumMod val="95000"/>
                    <a:lumOff val="5000"/>
                  </a:schemeClr>
                </a:solidFill>
                <a:latin typeface="楷体" panose="02010609060101010101" pitchFamily="49" charset="-122"/>
                <a:ea typeface="楷体" panose="02010609060101010101" pitchFamily="49" charset="-122"/>
              </a:rPr>
              <a:t>95</a:t>
            </a:r>
            <a:r>
              <a:rPr lang="zh-CN" altLang="en-US" sz="2200" b="1" dirty="0">
                <a:solidFill>
                  <a:schemeClr val="tx1">
                    <a:lumMod val="95000"/>
                    <a:lumOff val="5000"/>
                  </a:schemeClr>
                </a:solidFill>
                <a:latin typeface="楷体" panose="02010609060101010101" pitchFamily="49" charset="-122"/>
                <a:ea typeface="楷体" panose="02010609060101010101" pitchFamily="49" charset="-122"/>
              </a:rPr>
              <a:t>周年大会上的讲话</a:t>
            </a:r>
            <a:endParaRPr lang="en-US" altLang="zh-CN" b="1" dirty="0">
              <a:solidFill>
                <a:schemeClr val="bg2">
                  <a:lumMod val="25000"/>
                </a:schemeClr>
              </a:solidFill>
              <a:latin typeface="楷体" panose="02010609060101010101" pitchFamily="49" charset="-122"/>
              <a:ea typeface="楷体" panose="02010609060101010101" pitchFamily="49" charset="-122"/>
            </a:endParaRPr>
          </a:p>
          <a:p>
            <a:pPr algn="r">
              <a:lnSpc>
                <a:spcPct val="150000"/>
              </a:lnSpc>
            </a:pPr>
            <a:r>
              <a:rPr lang="zh-CN" altLang="en-US" b="1" dirty="0">
                <a:solidFill>
                  <a:schemeClr val="bg2">
                    <a:lumMod val="25000"/>
                  </a:schemeClr>
                </a:solidFill>
                <a:latin typeface="楷体" panose="02010609060101010101" pitchFamily="49" charset="-122"/>
                <a:ea typeface="楷体" panose="02010609060101010101" pitchFamily="49" charset="-122"/>
              </a:rPr>
              <a:t>（</a:t>
            </a:r>
            <a:r>
              <a:rPr lang="en-US" altLang="zh-CN" b="1" dirty="0">
                <a:solidFill>
                  <a:schemeClr val="bg2">
                    <a:lumMod val="25000"/>
                  </a:schemeClr>
                </a:solidFill>
                <a:latin typeface="楷体" panose="02010609060101010101" pitchFamily="49" charset="-122"/>
                <a:ea typeface="楷体" panose="02010609060101010101" pitchFamily="49" charset="-122"/>
              </a:rPr>
              <a:t>2016</a:t>
            </a:r>
            <a:r>
              <a:rPr lang="zh-CN" altLang="en-US" b="1" dirty="0">
                <a:solidFill>
                  <a:schemeClr val="bg2">
                    <a:lumMod val="25000"/>
                  </a:schemeClr>
                </a:solidFill>
                <a:latin typeface="楷体" panose="02010609060101010101" pitchFamily="49" charset="-122"/>
                <a:ea typeface="楷体" panose="02010609060101010101" pitchFamily="49" charset="-122"/>
              </a:rPr>
              <a:t>年</a:t>
            </a:r>
            <a:r>
              <a:rPr lang="en-US" altLang="zh-CN" b="1" dirty="0">
                <a:solidFill>
                  <a:schemeClr val="bg2">
                    <a:lumMod val="25000"/>
                  </a:schemeClr>
                </a:solidFill>
                <a:latin typeface="楷体" panose="02010609060101010101" pitchFamily="49" charset="-122"/>
                <a:ea typeface="楷体" panose="02010609060101010101" pitchFamily="49" charset="-122"/>
              </a:rPr>
              <a:t>7</a:t>
            </a:r>
            <a:r>
              <a:rPr lang="zh-CN" altLang="en-US" b="1" dirty="0">
                <a:solidFill>
                  <a:schemeClr val="bg2">
                    <a:lumMod val="25000"/>
                  </a:schemeClr>
                </a:solidFill>
                <a:latin typeface="楷体" panose="02010609060101010101" pitchFamily="49" charset="-122"/>
                <a:ea typeface="楷体" panose="02010609060101010101" pitchFamily="49" charset="-122"/>
              </a:rPr>
              <a:t>月</a:t>
            </a:r>
            <a:r>
              <a:rPr lang="en-US" altLang="zh-CN" b="1" dirty="0">
                <a:solidFill>
                  <a:schemeClr val="bg2">
                    <a:lumMod val="25000"/>
                  </a:schemeClr>
                </a:solidFill>
                <a:latin typeface="楷体" panose="02010609060101010101" pitchFamily="49" charset="-122"/>
                <a:ea typeface="楷体" panose="02010609060101010101" pitchFamily="49" charset="-122"/>
              </a:rPr>
              <a:t>1</a:t>
            </a:r>
            <a:r>
              <a:rPr lang="zh-CN" altLang="en-US" b="1" dirty="0">
                <a:solidFill>
                  <a:schemeClr val="bg2">
                    <a:lumMod val="25000"/>
                  </a:schemeClr>
                </a:solidFill>
                <a:latin typeface="楷体" panose="02010609060101010101" pitchFamily="49" charset="-122"/>
                <a:ea typeface="楷体" panose="02010609060101010101" pitchFamily="49" charset="-122"/>
              </a:rPr>
              <a:t>日）</a:t>
            </a:r>
            <a:endParaRPr lang="en-US" altLang="zh-CN" b="1" dirty="0">
              <a:solidFill>
                <a:schemeClr val="bg2">
                  <a:lumMod val="25000"/>
                </a:schemeClr>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15"/>
          <a:srcRect l="6442" r="14272"/>
          <a:stretch>
            <a:fillRect/>
          </a:stretch>
        </p:blipFill>
        <p:spPr>
          <a:xfrm>
            <a:off x="-1" y="3829134"/>
            <a:ext cx="12191998" cy="2709334"/>
          </a:xfrm>
          <a:prstGeom prst="rect">
            <a:avLst/>
          </a:prstGeom>
        </p:spPr>
      </p:pic>
      <p:grpSp>
        <p:nvGrpSpPr>
          <p:cNvPr id="10" name="组合 9"/>
          <p:cNvGrpSpPr/>
          <p:nvPr/>
        </p:nvGrpSpPr>
        <p:grpSpPr>
          <a:xfrm>
            <a:off x="1305070" y="1934697"/>
            <a:ext cx="9723486" cy="1199029"/>
            <a:chOff x="1307122" y="2031852"/>
            <a:chExt cx="9442158" cy="1199029"/>
          </a:xfrm>
        </p:grpSpPr>
        <p:sp>
          <p:nvSpPr>
            <p:cNvPr id="2" name="矩形 1"/>
            <p:cNvSpPr/>
            <p:nvPr>
              <p:custDataLst>
                <p:tags r:id="rId10"/>
              </p:custDataLst>
            </p:nvPr>
          </p:nvSpPr>
          <p:spPr>
            <a:xfrm rot="16200000">
              <a:off x="5428686" y="-2089713"/>
              <a:ext cx="1199029" cy="9442158"/>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箭头: 五边形 21"/>
            <p:cNvSpPr/>
            <p:nvPr>
              <p:custDataLst>
                <p:tags r:id="rId11"/>
              </p:custDataLst>
            </p:nvPr>
          </p:nvSpPr>
          <p:spPr>
            <a:xfrm>
              <a:off x="1604160" y="2312129"/>
              <a:ext cx="1800000" cy="576000"/>
            </a:xfrm>
            <a:prstGeom prst="cube">
              <a:avLst>
                <a:gd name="adj" fmla="val 5946"/>
              </a:avLst>
            </a:prstGeom>
            <a:gradFill>
              <a:gsLst>
                <a:gs pos="0">
                  <a:srgbClr val="C00000"/>
                </a:gs>
                <a:gs pos="37000">
                  <a:srgbClr val="C92403"/>
                </a:gs>
                <a:gs pos="100000">
                  <a:srgbClr val="FF9000"/>
                </a:gs>
              </a:gsLst>
              <a:lin ang="15600000" scaled="0"/>
            </a:gradFill>
            <a:ln w="76200">
              <a:no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神圣使命</a:t>
              </a:r>
            </a:p>
          </p:txBody>
        </p:sp>
        <p:sp>
          <p:nvSpPr>
            <p:cNvPr id="7" name="文本框 6"/>
            <p:cNvSpPr txBox="1"/>
            <p:nvPr>
              <p:custDataLst>
                <p:tags r:id="rId12"/>
              </p:custDataLst>
            </p:nvPr>
          </p:nvSpPr>
          <p:spPr>
            <a:xfrm>
              <a:off x="3865880" y="2271169"/>
              <a:ext cx="6772760" cy="706755"/>
            </a:xfrm>
            <a:prstGeom prst="rect">
              <a:avLst/>
            </a:prstGeom>
            <a:noFill/>
          </p:spPr>
          <p:txBody>
            <a:bodyPr wrap="square">
              <a:spAutoFit/>
            </a:bodyPr>
            <a:lstStyle/>
            <a:p>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维护国家主权、安全、发展利益是我国对外工作的出发点和落脚点，是中国外交的神圣使命</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6" name="直接连接符 5"/>
            <p:cNvCxnSpPr/>
            <p:nvPr>
              <p:custDataLst>
                <p:tags r:id="rId13"/>
              </p:custDataLst>
            </p:nvPr>
          </p:nvCxnSpPr>
          <p:spPr>
            <a:xfrm>
              <a:off x="3738562" y="2186714"/>
              <a:ext cx="0" cy="853440"/>
            </a:xfrm>
            <a:prstGeom prst="line">
              <a:avLst/>
            </a:prstGeom>
            <a:ln w="127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1305070" y="3363600"/>
            <a:ext cx="9723486" cy="1199029"/>
            <a:chOff x="1307122" y="2031852"/>
            <a:chExt cx="9442158" cy="1199029"/>
          </a:xfrm>
        </p:grpSpPr>
        <p:sp>
          <p:nvSpPr>
            <p:cNvPr id="12" name="矩形 11"/>
            <p:cNvSpPr/>
            <p:nvPr>
              <p:custDataLst>
                <p:tags r:id="rId6"/>
              </p:custDataLst>
            </p:nvPr>
          </p:nvSpPr>
          <p:spPr>
            <a:xfrm rot="16200000">
              <a:off x="5428686" y="-2089713"/>
              <a:ext cx="1199029" cy="9442158"/>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箭头: 五边形 21"/>
            <p:cNvSpPr/>
            <p:nvPr>
              <p:custDataLst>
                <p:tags r:id="rId7"/>
              </p:custDataLst>
            </p:nvPr>
          </p:nvSpPr>
          <p:spPr>
            <a:xfrm>
              <a:off x="1604160" y="2312129"/>
              <a:ext cx="1800000" cy="576000"/>
            </a:xfrm>
            <a:prstGeom prst="cube">
              <a:avLst>
                <a:gd name="adj" fmla="val 5946"/>
              </a:avLst>
            </a:prstGeom>
            <a:gradFill>
              <a:gsLst>
                <a:gs pos="0">
                  <a:srgbClr val="C00000"/>
                </a:gs>
                <a:gs pos="37000">
                  <a:srgbClr val="C92403"/>
                </a:gs>
                <a:gs pos="100000">
                  <a:srgbClr val="FF9000"/>
                </a:gs>
              </a:gsLst>
              <a:lin ang="15600000" scaled="0"/>
            </a:gradFill>
            <a:ln w="76200">
              <a:no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根本任务</a:t>
              </a:r>
            </a:p>
          </p:txBody>
        </p:sp>
        <p:sp>
          <p:nvSpPr>
            <p:cNvPr id="14" name="文本框 13"/>
            <p:cNvSpPr txBox="1"/>
            <p:nvPr>
              <p:custDataLst>
                <p:tags r:id="rId8"/>
              </p:custDataLst>
            </p:nvPr>
          </p:nvSpPr>
          <p:spPr>
            <a:xfrm>
              <a:off x="3865880" y="2311809"/>
              <a:ext cx="6772760" cy="706755"/>
            </a:xfrm>
            <a:prstGeom prst="rect">
              <a:avLst/>
            </a:prstGeom>
            <a:noFill/>
          </p:spPr>
          <p:txBody>
            <a:bodyPr wrap="square">
              <a:spAutoFit/>
            </a:bodyPr>
            <a:lstStyle/>
            <a:p>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无论国际形势如何变幻，维护国家利益这一对外工作的根本任务没有变，也不能变</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custDataLst>
                <p:tags r:id="rId9"/>
              </p:custDataLst>
            </p:nvPr>
          </p:nvCxnSpPr>
          <p:spPr>
            <a:xfrm>
              <a:off x="3738562" y="2186714"/>
              <a:ext cx="0" cy="853440"/>
            </a:xfrm>
            <a:prstGeom prst="line">
              <a:avLst/>
            </a:prstGeom>
            <a:ln w="12700">
              <a:solidFill>
                <a:srgbClr val="FF9000"/>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305070" y="4792503"/>
            <a:ext cx="9723486" cy="1199029"/>
            <a:chOff x="1307122" y="2031852"/>
            <a:chExt cx="9442158" cy="1199029"/>
          </a:xfrm>
        </p:grpSpPr>
        <p:sp>
          <p:nvSpPr>
            <p:cNvPr id="17" name="矩形 16"/>
            <p:cNvSpPr/>
            <p:nvPr>
              <p:custDataLst>
                <p:tags r:id="rId2"/>
              </p:custDataLst>
            </p:nvPr>
          </p:nvSpPr>
          <p:spPr>
            <a:xfrm rot="16200000">
              <a:off x="5428686" y="-2089713"/>
              <a:ext cx="1199029" cy="9442158"/>
            </a:xfrm>
            <a:prstGeom prst="rect">
              <a:avLst/>
            </a:prstGeom>
            <a:solidFill>
              <a:schemeClr val="bg1"/>
            </a:solidFill>
            <a:ln w="6350">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箭头: 五边形 21"/>
            <p:cNvSpPr/>
            <p:nvPr>
              <p:custDataLst>
                <p:tags r:id="rId3"/>
              </p:custDataLst>
            </p:nvPr>
          </p:nvSpPr>
          <p:spPr>
            <a:xfrm>
              <a:off x="1604160" y="2312129"/>
              <a:ext cx="1800000" cy="576000"/>
            </a:xfrm>
            <a:prstGeom prst="cube">
              <a:avLst>
                <a:gd name="adj" fmla="val 5946"/>
              </a:avLst>
            </a:prstGeom>
            <a:gradFill>
              <a:gsLst>
                <a:gs pos="0">
                  <a:srgbClr val="C00000"/>
                </a:gs>
                <a:gs pos="37000">
                  <a:srgbClr val="C92403"/>
                </a:gs>
                <a:gs pos="100000">
                  <a:srgbClr val="FF9000"/>
                </a:gs>
              </a:gsLst>
              <a:lin ang="15600000" scaled="0"/>
            </a:gradFill>
            <a:ln w="76200">
              <a:noFill/>
              <a:prstDash val="solid"/>
              <a:miter lim="800000"/>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r>
                <a:rPr lang="zh-CN" altLang="en-US"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rPr>
                <a:t>敢于斗争</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华文中宋" panose="02010600040101010101" pitchFamily="2" charset="-122"/>
                <a:sym typeface="+mn-ea"/>
              </a:endParaRPr>
            </a:p>
          </p:txBody>
        </p:sp>
        <p:sp>
          <p:nvSpPr>
            <p:cNvPr id="19" name="文本框 18"/>
            <p:cNvSpPr txBox="1"/>
            <p:nvPr>
              <p:custDataLst>
                <p:tags r:id="rId4"/>
              </p:custDataLst>
            </p:nvPr>
          </p:nvSpPr>
          <p:spPr>
            <a:xfrm>
              <a:off x="3865880" y="2420394"/>
              <a:ext cx="6883400" cy="398780"/>
            </a:xfrm>
            <a:prstGeom prst="rect">
              <a:avLst/>
            </a:prstGeom>
            <a:noFill/>
          </p:spPr>
          <p:txBody>
            <a:bodyPr wrap="square">
              <a:spAutoFit/>
            </a:bodyPr>
            <a:lstStyle/>
            <a:p>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维护国家主权、安全、发展利益，必须敢于斗争，善于斗争</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custDataLst>
                <p:tags r:id="rId5"/>
              </p:custDataLst>
            </p:nvPr>
          </p:nvCxnSpPr>
          <p:spPr>
            <a:xfrm>
              <a:off x="3738562" y="2186714"/>
              <a:ext cx="0" cy="853440"/>
            </a:xfrm>
            <a:prstGeom prst="line">
              <a:avLst/>
            </a:prstGeom>
            <a:ln w="12700">
              <a:solidFill>
                <a:srgbClr val="FF9000"/>
              </a:solidFill>
            </a:ln>
          </p:spPr>
          <p:style>
            <a:lnRef idx="1">
              <a:schemeClr val="accent1"/>
            </a:lnRef>
            <a:fillRef idx="0">
              <a:schemeClr val="accent1"/>
            </a:fillRef>
            <a:effectRef idx="0">
              <a:schemeClr val="accent1"/>
            </a:effectRef>
            <a:fontRef idx="minor">
              <a:schemeClr val="tx1"/>
            </a:fontRef>
          </p:style>
        </p:cxnSp>
      </p:grpSp>
      <p:sp>
        <p:nvSpPr>
          <p:cNvPr id="22" name="对角圆角矩形 21"/>
          <p:cNvSpPr/>
          <p:nvPr>
            <p:custDataLst>
              <p:tags r:id="rId1"/>
            </p:custDataLst>
          </p:nvPr>
        </p:nvSpPr>
        <p:spPr>
          <a:xfrm>
            <a:off x="3524250" y="810895"/>
            <a:ext cx="48977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坚决维护国家主权、安全、发展利益</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4387840" y="2592000"/>
            <a:ext cx="3416320"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一、世界怎么了</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825185" y="3672000"/>
            <a:ext cx="4541628"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世界又站在历史的十字路口</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对角圆角 34"/>
          <p:cNvSpPr/>
          <p:nvPr/>
        </p:nvSpPr>
        <p:spPr>
          <a:xfrm>
            <a:off x="0" y="3267307"/>
            <a:ext cx="12191999" cy="3590693"/>
          </a:xfrm>
          <a:prstGeom prst="round2DiagRect">
            <a:avLst>
              <a:gd name="adj1" fmla="val 0"/>
              <a:gd name="adj2" fmla="val 0"/>
            </a:avLst>
          </a:prstGeom>
          <a:gradFill flip="none" rotWithShape="1">
            <a:gsLst>
              <a:gs pos="0">
                <a:srgbClr val="C00000"/>
              </a:gs>
              <a:gs pos="100000">
                <a:srgbClr val="9E0406"/>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0" name="图片 99"/>
          <p:cNvPicPr/>
          <p:nvPr>
            <p:custDataLst>
              <p:tags r:id="rId1"/>
            </p:custDataLst>
          </p:nvPr>
        </p:nvPicPr>
        <p:blipFill>
          <a:blip r:embed="rId4"/>
          <a:stretch>
            <a:fillRect/>
          </a:stretch>
        </p:blipFill>
        <p:spPr>
          <a:xfrm>
            <a:off x="1099495" y="1346992"/>
            <a:ext cx="4434840" cy="2855595"/>
          </a:xfrm>
          <a:prstGeom prst="rect">
            <a:avLst/>
          </a:prstGeom>
          <a:ln w="38100">
            <a:solidFill>
              <a:schemeClr val="bg1"/>
            </a:solidFill>
          </a:ln>
          <a:effectLst>
            <a:outerShdw blurRad="292100" dist="139700" dir="2700000" algn="tl" rotWithShape="0">
              <a:srgbClr val="333333">
                <a:alpha val="15000"/>
              </a:srgbClr>
            </a:outerShdw>
          </a:effectLst>
        </p:spPr>
      </p:pic>
      <p:pic>
        <p:nvPicPr>
          <p:cNvPr id="102" name="图片 101"/>
          <p:cNvPicPr/>
          <p:nvPr>
            <p:custDataLst>
              <p:tags r:id="rId2"/>
            </p:custDataLst>
          </p:nvPr>
        </p:nvPicPr>
        <p:blipFill>
          <a:blip r:embed="rId5"/>
          <a:stretch>
            <a:fillRect/>
          </a:stretch>
        </p:blipFill>
        <p:spPr>
          <a:xfrm>
            <a:off x="6531998" y="1346992"/>
            <a:ext cx="4360545" cy="2854960"/>
          </a:xfrm>
          <a:prstGeom prst="rect">
            <a:avLst/>
          </a:prstGeom>
          <a:ln w="38100">
            <a:solidFill>
              <a:schemeClr val="bg1"/>
            </a:solidFill>
          </a:ln>
          <a:effectLst>
            <a:outerShdw blurRad="292100" dist="139700" dir="2700000" algn="tl" rotWithShape="0">
              <a:srgbClr val="333333">
                <a:alpha val="15000"/>
              </a:srgbClr>
            </a:outerShdw>
          </a:effectLst>
        </p:spPr>
      </p:pic>
      <p:grpSp>
        <p:nvGrpSpPr>
          <p:cNvPr id="6" name="组合 5"/>
          <p:cNvGrpSpPr/>
          <p:nvPr/>
        </p:nvGrpSpPr>
        <p:grpSpPr>
          <a:xfrm>
            <a:off x="4366512" y="596575"/>
            <a:ext cx="3104805" cy="468000"/>
            <a:chOff x="1195503" y="4601631"/>
            <a:chExt cx="3104805" cy="468000"/>
          </a:xfrm>
        </p:grpSpPr>
        <p:sp>
          <p:nvSpPr>
            <p:cNvPr id="7" name="对角圆角矩形 6"/>
            <p:cNvSpPr/>
            <p:nvPr/>
          </p:nvSpPr>
          <p:spPr>
            <a:xfrm>
              <a:off x="1195503" y="4601631"/>
              <a:ext cx="3104805"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孟晚舟顺利回到祖国</a:t>
              </a:r>
            </a:p>
          </p:txBody>
        </p:sp>
        <p:sp>
          <p:nvSpPr>
            <p:cNvPr id="8" name="对角圆角矩形 7"/>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33815" y="4361579"/>
            <a:ext cx="11753385" cy="2273397"/>
            <a:chOff x="296842" y="1496958"/>
            <a:chExt cx="11466530" cy="1250495"/>
          </a:xfrm>
        </p:grpSpPr>
        <p:sp>
          <p:nvSpPr>
            <p:cNvPr id="13" name="işlídê"/>
            <p:cNvSpPr/>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14" name="矩形 13"/>
            <p:cNvSpPr/>
            <p:nvPr/>
          </p:nvSpPr>
          <p:spPr>
            <a:xfrm>
              <a:off x="296842" y="1496958"/>
              <a:ext cx="11462695" cy="125049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300990" y="4473854"/>
            <a:ext cx="11436985" cy="2058577"/>
          </a:xfrm>
          <a:prstGeom prst="rect">
            <a:avLst/>
          </a:prstGeom>
          <a:noFill/>
        </p:spPr>
        <p:txBody>
          <a:bodyPr wrap="square" rtlCol="0" anchor="t">
            <a:spAutoFit/>
          </a:bodyPr>
          <a:lstStyle/>
          <a:p>
            <a:pPr indent="0" algn="just" fontAlgn="auto">
              <a:lnSpc>
                <a:spcPct val="120000"/>
              </a:lnSpc>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2018年12月1日，华为公司首席财务官孟晚舟在加拿大温哥华过境转机时遭加方无端拘押，前后长达1028天。这是一起由美国一手策划、加拿大帮助实施的针对中国公民的政治迫害事件，对孟晚舟所谓“欺诈”的指控纯属捏造，目的是打压中国高技术企业、阻挠中国科技发展，其所作所为是典型的任意拘押。加拿大在此次事件中扮演了美方仆从的不光彩角色。在党中央坚强领导下，经中国政府不懈努力和坚决斗争，美国司法部日前与孟晚舟签署延缓起诉协议，美方向加拿大撤回引渡申请。当地时间</a:t>
            </a:r>
            <a:r>
              <a:rPr lang="en-US" altLang="zh-CN">
                <a:latin typeface="微软雅黑" panose="020B0503020204020204" pitchFamily="34" charset="-122"/>
                <a:ea typeface="微软雅黑" panose="020B0503020204020204" pitchFamily="34" charset="-122"/>
                <a:cs typeface="微软雅黑" panose="020B0503020204020204" pitchFamily="34" charset="-122"/>
              </a:rPr>
              <a:t>2021</a:t>
            </a:r>
            <a:r>
              <a:rPr lang="zh-CN" altLang="en-US">
                <a:latin typeface="微软雅黑" panose="020B0503020204020204" pitchFamily="34" charset="-122"/>
                <a:ea typeface="微软雅黑" panose="020B0503020204020204" pitchFamily="34" charset="-122"/>
                <a:cs typeface="微软雅黑" panose="020B0503020204020204" pitchFamily="34" charset="-122"/>
              </a:rPr>
              <a:t>年9月24日，孟晚舟在不认罪、不支付罚金的情况下离开加拿大，</a:t>
            </a:r>
            <a:r>
              <a:rPr lang="en-US" altLang="zh-CN">
                <a:latin typeface="微软雅黑" panose="020B0503020204020204" pitchFamily="34" charset="-122"/>
                <a:ea typeface="微软雅黑" panose="020B0503020204020204" pitchFamily="34" charset="-122"/>
                <a:cs typeface="微软雅黑" panose="020B0503020204020204" pitchFamily="34" charset="-122"/>
              </a:rPr>
              <a:t>9</a:t>
            </a:r>
            <a:r>
              <a:rPr lang="zh-CN" altLang="en-US">
                <a:latin typeface="微软雅黑" panose="020B0503020204020204" pitchFamily="34" charset="-122"/>
                <a:ea typeface="微软雅黑" panose="020B0503020204020204" pitchFamily="34" charset="-122"/>
                <a:cs typeface="微软雅黑" panose="020B0503020204020204" pitchFamily="34" charset="-122"/>
              </a:rPr>
              <a:t>月</a:t>
            </a:r>
            <a:r>
              <a:rPr lang="en-US" altLang="zh-CN">
                <a:latin typeface="微软雅黑" panose="020B0503020204020204" pitchFamily="34" charset="-122"/>
                <a:ea typeface="微软雅黑" panose="020B0503020204020204" pitchFamily="34" charset="-122"/>
                <a:cs typeface="微软雅黑" panose="020B0503020204020204" pitchFamily="34" charset="-122"/>
              </a:rPr>
              <a:t>25</a:t>
            </a:r>
            <a:r>
              <a:rPr lang="zh-CN" altLang="en-US">
                <a:latin typeface="微软雅黑" panose="020B0503020204020204" pitchFamily="34" charset="-122"/>
                <a:ea typeface="微软雅黑" panose="020B0503020204020204" pitchFamily="34" charset="-122"/>
                <a:cs typeface="微软雅黑" panose="020B0503020204020204" pitchFamily="34" charset="-122"/>
              </a:rPr>
              <a:t>日晚顺利回到祖国。</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对角圆角 34"/>
          <p:cNvSpPr/>
          <p:nvPr/>
        </p:nvSpPr>
        <p:spPr>
          <a:xfrm>
            <a:off x="0" y="3267307"/>
            <a:ext cx="12191999" cy="3590693"/>
          </a:xfrm>
          <a:prstGeom prst="round2DiagRect">
            <a:avLst>
              <a:gd name="adj1" fmla="val 0"/>
              <a:gd name="adj2" fmla="val 0"/>
            </a:avLst>
          </a:prstGeom>
          <a:gradFill flip="none" rotWithShape="1">
            <a:gsLst>
              <a:gs pos="0">
                <a:srgbClr val="C00000"/>
              </a:gs>
              <a:gs pos="100000">
                <a:srgbClr val="9E0406"/>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554412" y="607726"/>
            <a:ext cx="5658434" cy="468000"/>
            <a:chOff x="1195503" y="4601631"/>
            <a:chExt cx="5658434" cy="468000"/>
          </a:xfrm>
        </p:grpSpPr>
        <p:sp>
          <p:nvSpPr>
            <p:cNvPr id="4" name="对角圆角矩形 3"/>
            <p:cNvSpPr/>
            <p:nvPr/>
          </p:nvSpPr>
          <p:spPr>
            <a:xfrm>
              <a:off x="1195503" y="4601631"/>
              <a:ext cx="5658434"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四名解放军官兵在中印边境冲突中英勇牺牲</a:t>
              </a:r>
            </a:p>
          </p:txBody>
        </p:sp>
        <p:sp>
          <p:nvSpPr>
            <p:cNvPr id="5" name="对角圆角矩形 4"/>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00721" y="4168335"/>
            <a:ext cx="11753385" cy="2388582"/>
            <a:chOff x="296842" y="1496958"/>
            <a:chExt cx="11466530" cy="1250495"/>
          </a:xfrm>
        </p:grpSpPr>
        <p:sp>
          <p:nvSpPr>
            <p:cNvPr id="7" name="işlídê"/>
            <p:cNvSpPr/>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8" name="矩形 7"/>
            <p:cNvSpPr/>
            <p:nvPr/>
          </p:nvSpPr>
          <p:spPr>
            <a:xfrm>
              <a:off x="296842" y="1496958"/>
              <a:ext cx="11462695" cy="125049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p:nvPr>
            <p:custDataLst>
              <p:tags r:id="rId1"/>
            </p:custDataLst>
          </p:nvPr>
        </p:nvPicPr>
        <p:blipFill>
          <a:blip r:embed="rId4"/>
          <a:stretch>
            <a:fillRect/>
          </a:stretch>
        </p:blipFill>
        <p:spPr>
          <a:xfrm>
            <a:off x="1371600" y="1373986"/>
            <a:ext cx="4078605" cy="2357755"/>
          </a:xfrm>
          <a:prstGeom prst="rect">
            <a:avLst/>
          </a:prstGeom>
          <a:ln w="38100">
            <a:solidFill>
              <a:schemeClr val="bg1"/>
            </a:solidFill>
          </a:ln>
          <a:effectLst>
            <a:outerShdw blurRad="292100" dist="139700" dir="2700000" algn="tl" rotWithShape="0">
              <a:srgbClr val="333333">
                <a:alpha val="15000"/>
              </a:srgbClr>
            </a:outerShdw>
          </a:effectLst>
        </p:spPr>
      </p:pic>
      <p:sp>
        <p:nvSpPr>
          <p:cNvPr id="10" name="文本框 9"/>
          <p:cNvSpPr txBox="1"/>
          <p:nvPr/>
        </p:nvSpPr>
        <p:spPr>
          <a:xfrm>
            <a:off x="2426970" y="3776345"/>
            <a:ext cx="2254885" cy="313932"/>
          </a:xfrm>
          <a:prstGeom prst="rect">
            <a:avLst/>
          </a:prstGeom>
        </p:spPr>
        <p:txBody>
          <a:bodyPr wrap="square">
            <a:spAutoFit/>
          </a:bodyPr>
          <a:lstStyle>
            <a:defPPr>
              <a:defRPr lang="zh-CN"/>
            </a:defPPr>
            <a:lvl1pPr algn="ctr">
              <a:lnSpc>
                <a:spcPct val="120000"/>
              </a:lnSpc>
              <a:defRPr sz="1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a:t>加勒万河谷冲突现场</a:t>
            </a:r>
          </a:p>
        </p:txBody>
      </p:sp>
      <p:pic>
        <p:nvPicPr>
          <p:cNvPr id="11" name="图片 10"/>
          <p:cNvPicPr/>
          <p:nvPr>
            <p:custDataLst>
              <p:tags r:id="rId2"/>
            </p:custDataLst>
          </p:nvPr>
        </p:nvPicPr>
        <p:blipFill>
          <a:blip r:embed="rId5"/>
          <a:stretch>
            <a:fillRect/>
          </a:stretch>
        </p:blipFill>
        <p:spPr>
          <a:xfrm>
            <a:off x="6965315" y="1373986"/>
            <a:ext cx="3923030" cy="2290445"/>
          </a:xfrm>
          <a:prstGeom prst="rect">
            <a:avLst/>
          </a:prstGeom>
          <a:ln w="38100">
            <a:solidFill>
              <a:schemeClr val="bg1"/>
            </a:solidFill>
          </a:ln>
          <a:effectLst>
            <a:outerShdw blurRad="292100" dist="139700" dir="2700000" algn="tl" rotWithShape="0">
              <a:srgbClr val="333333">
                <a:alpha val="15000"/>
              </a:srgbClr>
            </a:outerShdw>
          </a:effectLst>
        </p:spPr>
      </p:pic>
      <p:sp>
        <p:nvSpPr>
          <p:cNvPr id="12" name="文本框 11"/>
          <p:cNvSpPr txBox="1"/>
          <p:nvPr/>
        </p:nvSpPr>
        <p:spPr>
          <a:xfrm>
            <a:off x="7158355" y="3709035"/>
            <a:ext cx="3729990" cy="313932"/>
          </a:xfrm>
          <a:prstGeom prst="rect">
            <a:avLst/>
          </a:prstGeom>
        </p:spPr>
        <p:txBody>
          <a:bodyPr wrap="square">
            <a:spAutoFit/>
          </a:bodyPr>
          <a:lstStyle>
            <a:defPPr>
              <a:defRPr lang="zh-CN"/>
            </a:defPPr>
            <a:lvl1pPr algn="ctr">
              <a:lnSpc>
                <a:spcPct val="120000"/>
              </a:lnSpc>
              <a:defRPr sz="1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a:t>我军巡逻队朝着烈士牺牲地宣誓</a:t>
            </a:r>
          </a:p>
        </p:txBody>
      </p:sp>
      <p:sp>
        <p:nvSpPr>
          <p:cNvPr id="13" name="文本框 12"/>
          <p:cNvSpPr txBox="1"/>
          <p:nvPr/>
        </p:nvSpPr>
        <p:spPr>
          <a:xfrm>
            <a:off x="350945" y="4317206"/>
            <a:ext cx="11490108" cy="2086725"/>
          </a:xfrm>
          <a:prstGeom prst="rect">
            <a:avLst/>
          </a:prstGeom>
          <a:noFill/>
        </p:spPr>
        <p:txBody>
          <a:bodyPr wrap="square" rtlCol="0" anchor="t">
            <a:spAutoFit/>
          </a:bodyPr>
          <a:lstStyle/>
          <a:p>
            <a:pPr indent="0" algn="just" fontAlgn="auto">
              <a:lnSpc>
                <a:spcPct val="120000"/>
              </a:lnSpc>
            </a:pPr>
            <a:r>
              <a:rPr lang="en-US" altLang="zh-CN">
                <a:latin typeface="微软雅黑" panose="020B0503020204020204" pitchFamily="34" charset="-122"/>
                <a:ea typeface="微软雅黑" panose="020B0503020204020204" pitchFamily="34" charset="-122"/>
                <a:cs typeface="微软雅黑" panose="020B0503020204020204" pitchFamily="34" charset="-122"/>
              </a:rPr>
              <a:t>      </a:t>
            </a:r>
            <a:r>
              <a:rPr lang="zh-CN" altLang="en-US">
                <a:latin typeface="微软雅黑" panose="020B0503020204020204" pitchFamily="34" charset="-122"/>
                <a:ea typeface="微软雅黑" panose="020B0503020204020204" pitchFamily="34" charset="-122"/>
                <a:cs typeface="微软雅黑" panose="020B0503020204020204" pitchFamily="34" charset="-122"/>
              </a:rPr>
              <a:t>2020年4月开始，有关外军违反两国协议协定，抵边越线搭建便桥、修建道路，频繁在边境越线争控，试图单方面改变边境管控现状，导致边境局势陡然升温。6月，外军公然违背与我方达成的共识，悍然越线挑衅。按照处理边境事件的惯例和双方之前达成的约定，团长祁发宝本着谈判解决问题的诚意，仅带几名官兵前出交涉，却遭对方蓄谋暴力攻击。在前出交涉和激烈斗争中，团长祁发宝身先士卒，身负重伤；营长陈红军、战士陈祥榕突入重围营救，奋力反击，英勇牺牲；战士肖思远，突围后义无反顾返回营救战友，战斗至生命最后一刻；战士王焯冉，在渡河前出支援途中，拼力救助被冲散的战友脱险，自己却淹没在冰河之中。</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76358" y="1980714"/>
            <a:ext cx="11009759" cy="3972212"/>
            <a:chOff x="789709" y="2060914"/>
            <a:chExt cx="11003124" cy="3448931"/>
          </a:xfrm>
          <a:effectLst>
            <a:outerShdw blurRad="76200" dir="18900000" sy="23000" kx="-1200000" algn="bl" rotWithShape="0">
              <a:prstClr val="black">
                <a:alpha val="20000"/>
              </a:prstClr>
            </a:outerShdw>
          </a:effectLst>
        </p:grpSpPr>
        <p:sp>
          <p:nvSpPr>
            <p:cNvPr id="7" name="矩形 6"/>
            <p:cNvSpPr/>
            <p:nvPr>
              <p:custDataLst>
                <p:tags r:id="rId4"/>
              </p:custDataLst>
            </p:nvPr>
          </p:nvSpPr>
          <p:spPr>
            <a:xfrm flipV="1">
              <a:off x="919200" y="2177641"/>
              <a:ext cx="10873633" cy="3332204"/>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custDataLst>
                <p:tags r:id="rId5"/>
              </p:custDataLst>
            </p:nvPr>
          </p:nvSpPr>
          <p:spPr>
            <a:xfrm flipV="1">
              <a:off x="789709" y="2060914"/>
              <a:ext cx="10873633" cy="3332204"/>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文本框 2"/>
          <p:cNvSpPr txBox="1"/>
          <p:nvPr>
            <p:custDataLst>
              <p:tags r:id="rId1"/>
            </p:custDataLst>
          </p:nvPr>
        </p:nvSpPr>
        <p:spPr>
          <a:xfrm>
            <a:off x="5878557" y="2468440"/>
            <a:ext cx="5475249" cy="2862322"/>
          </a:xfrm>
          <a:prstGeom prst="rect">
            <a:avLst/>
          </a:prstGeom>
          <a:noFill/>
        </p:spPr>
        <p:txBody>
          <a:bodyPr wrap="square">
            <a:spAutoFit/>
          </a:bodyPr>
          <a:lstStyle/>
          <a:p>
            <a:pPr>
              <a:lnSpc>
                <a:spcPct val="150000"/>
              </a:lnSpc>
            </a:pPr>
            <a:r>
              <a:rPr lang="zh-CN" altLang="en-US"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lt"/>
              </a:rPr>
              <a:t>      </a:t>
            </a:r>
            <a:r>
              <a:rPr lang="zh-CN" altLang="en-US" sz="2000"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lt"/>
              </a:rPr>
              <a:t> 中国</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lt"/>
              </a:rPr>
              <a:t>外交是人民的外交，始终坚定维护人民利益，坚持为了人民，服务人民。中国外交始终坚守外交为民的宗旨，把为民服务、为民解忧作为重要职责，把人民的满意度作为重要标尺，坚持把中国人民的利益和全人类共同利益联系在一起。</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文本框 3"/>
          <p:cNvSpPr txBox="1"/>
          <p:nvPr>
            <p:custDataLst>
              <p:tags r:id="rId2"/>
            </p:custDataLst>
          </p:nvPr>
        </p:nvSpPr>
        <p:spPr>
          <a:xfrm>
            <a:off x="986573" y="5261278"/>
            <a:ext cx="4700858" cy="533400"/>
          </a:xfrm>
          <a:prstGeom prst="rect">
            <a:avLst/>
          </a:prstGeom>
        </p:spPr>
        <p:txBody>
          <a:bodyPr wrap="square">
            <a:spAutoFit/>
          </a:bodyPr>
          <a:lstStyle>
            <a:defPPr>
              <a:defRPr lang="zh-CN"/>
            </a:defPPr>
            <a:lvl1pP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just"/>
            <a:r>
              <a:rPr lang="en-US" altLang="zh-CN" smtClean="0"/>
              <a:t>       2015</a:t>
            </a:r>
            <a:r>
              <a:rPr lang="zh-CN" altLang="en-US"/>
              <a:t>年</a:t>
            </a:r>
            <a:r>
              <a:rPr lang="en-US" altLang="zh-CN"/>
              <a:t>3</a:t>
            </a:r>
            <a:r>
              <a:rPr lang="zh-CN" altLang="en-US"/>
              <a:t>月</a:t>
            </a:r>
            <a:r>
              <a:rPr lang="en-US" altLang="zh-CN"/>
              <a:t>31</a:t>
            </a:r>
            <a:r>
              <a:rPr lang="zh-CN" altLang="en-US"/>
              <a:t>日，北京，当晚，首批从也门撤离的</a:t>
            </a:r>
            <a:r>
              <a:rPr lang="en-US" altLang="zh-CN"/>
              <a:t>104</a:t>
            </a:r>
            <a:r>
              <a:rPr lang="zh-CN" altLang="en-US"/>
              <a:t>名中国务工人员，乘坐飞机从埃塞俄比亚到达北京首都机场</a:t>
            </a:r>
            <a:endParaRPr lang="zh-CN" altLang="en-US" dirty="0"/>
          </a:p>
        </p:txBody>
      </p:sp>
      <p:pic>
        <p:nvPicPr>
          <p:cNvPr id="5" name="图片 4"/>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1008875" y="2190718"/>
            <a:ext cx="4566734" cy="3042587"/>
          </a:xfrm>
          <a:prstGeom prst="rect">
            <a:avLst/>
          </a:prstGeom>
          <a:ln w="38100">
            <a:solidFill>
              <a:schemeClr val="bg1"/>
            </a:solidFill>
          </a:ln>
          <a:effectLst>
            <a:outerShdw blurRad="292100" dist="139700" dir="2700000" algn="tl" rotWithShape="0">
              <a:srgbClr val="333333">
                <a:alpha val="15000"/>
              </a:srgbClr>
            </a:outerShdw>
          </a:effectLst>
        </p:spPr>
      </p:pic>
      <p:grpSp>
        <p:nvGrpSpPr>
          <p:cNvPr id="10" name="组合 9"/>
          <p:cNvGrpSpPr/>
          <p:nvPr/>
        </p:nvGrpSpPr>
        <p:grpSpPr>
          <a:xfrm>
            <a:off x="4859919" y="931112"/>
            <a:ext cx="2313068" cy="468000"/>
            <a:chOff x="1195504" y="4601631"/>
            <a:chExt cx="2313068" cy="468000"/>
          </a:xfrm>
        </p:grpSpPr>
        <p:sp>
          <p:nvSpPr>
            <p:cNvPr id="11" name="对角圆角矩形 10"/>
            <p:cNvSpPr/>
            <p:nvPr/>
          </p:nvSpPr>
          <p:spPr>
            <a:xfrm>
              <a:off x="1195504" y="4601631"/>
              <a:ext cx="2313068"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坚持外交为民</a:t>
              </a:r>
            </a:p>
          </p:txBody>
        </p:sp>
        <p:sp>
          <p:nvSpPr>
            <p:cNvPr id="12" name="对角圆角矩形 11"/>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stretch>
            <a:fillRect/>
          </a:stretch>
        </p:blipFill>
        <p:spPr>
          <a:xfrm>
            <a:off x="1" y="0"/>
            <a:ext cx="12192000" cy="6858000"/>
          </a:xfrm>
          <a:prstGeom prst="rect">
            <a:avLst/>
          </a:prstGeom>
          <a:noFill/>
        </p:spPr>
      </p:pic>
      <p:grpSp>
        <p:nvGrpSpPr>
          <p:cNvPr id="17" name="组合 16"/>
          <p:cNvGrpSpPr/>
          <p:nvPr/>
        </p:nvGrpSpPr>
        <p:grpSpPr>
          <a:xfrm>
            <a:off x="876300" y="1937686"/>
            <a:ext cx="10440035" cy="3872097"/>
            <a:chOff x="876300" y="1614303"/>
            <a:chExt cx="10440035" cy="4514717"/>
          </a:xfrm>
        </p:grpSpPr>
        <p:sp>
          <p:nvSpPr>
            <p:cNvPr id="18" name="矩形: 圆角 53"/>
            <p:cNvSpPr/>
            <p:nvPr/>
          </p:nvSpPr>
          <p:spPr>
            <a:xfrm>
              <a:off x="1204332" y="1953257"/>
              <a:ext cx="9801922" cy="3815718"/>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9" name="图文框 18"/>
            <p:cNvSpPr/>
            <p:nvPr/>
          </p:nvSpPr>
          <p:spPr>
            <a:xfrm>
              <a:off x="876300" y="1614303"/>
              <a:ext cx="10440035" cy="4514717"/>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7" name="矩形 246"/>
          <p:cNvSpPr/>
          <p:nvPr/>
        </p:nvSpPr>
        <p:spPr>
          <a:xfrm>
            <a:off x="2855681" y="885323"/>
            <a:ext cx="6480000" cy="429895"/>
          </a:xfrm>
          <a:prstGeom prst="rect">
            <a:avLst/>
          </a:prstGeom>
          <a:noFill/>
        </p:spPr>
        <p:txBody>
          <a:bodyPr wrap="square" rtlCol="0">
            <a:spAutoFit/>
          </a:bodyPr>
          <a:lstStyle/>
          <a:p>
            <a:pPr algn="ctr">
              <a:buClr>
                <a:srgbClr val="C00000"/>
              </a:buClr>
              <a:buSzPct val="80000"/>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（四）积极参与全球治理体系改革和建设</a:t>
            </a:r>
          </a:p>
        </p:txBody>
      </p:sp>
      <p:sp>
        <p:nvSpPr>
          <p:cNvPr id="15" name="矩形 14"/>
          <p:cNvSpPr/>
          <p:nvPr/>
        </p:nvSpPr>
        <p:spPr>
          <a:xfrm>
            <a:off x="1496756" y="2666599"/>
            <a:ext cx="9197849" cy="2414270"/>
          </a:xfrm>
          <a:prstGeom prst="rect">
            <a:avLst/>
          </a:prstGeom>
        </p:spPr>
        <p:txBody>
          <a:bodyPr wrap="square">
            <a:spAutoFit/>
          </a:bodyPr>
          <a:lstStyle/>
          <a:p>
            <a:pPr algn="just">
              <a:lnSpc>
                <a:spcPct val="150000"/>
              </a:lnSpc>
            </a:pPr>
            <a:r>
              <a:rPr lang="zh-CN" altLang="en-US" sz="2200" b="1" dirty="0">
                <a:solidFill>
                  <a:schemeClr val="tx1">
                    <a:lumMod val="95000"/>
                    <a:lumOff val="5000"/>
                  </a:schemeClr>
                </a:solidFill>
                <a:latin typeface="楷体" panose="02010609060101010101" pitchFamily="49" charset="-122"/>
                <a:ea typeface="楷体" panose="02010609060101010101" pitchFamily="49" charset="-122"/>
              </a:rPr>
              <a:t>　　中国积极参与全球治理体系改革和建设，践行共商共建共享的全球治理观，坚持真正的多边主义，推进国际关系民主化，推动全球治理朝着更加公正合理的方向发展。</a:t>
            </a:r>
          </a:p>
          <a:p>
            <a:pPr marL="0" marR="0" lvl="0" indent="0" algn="r" defTabSz="914400" rtl="0" eaLnBrk="1" fontAlgn="auto" latinLnBrk="0" hangingPunct="1">
              <a:lnSpc>
                <a:spcPct val="130000"/>
              </a:lnSpc>
              <a:spcBef>
                <a:spcPts val="0"/>
              </a:spcBef>
              <a:spcAft>
                <a:spcPts val="0"/>
              </a:spcAft>
              <a:buClrTx/>
              <a:buSzTx/>
              <a:buFontTx/>
              <a:buNone/>
              <a:defRPr/>
            </a:pPr>
            <a:r>
              <a:rPr lang="en-US" altLang="zh-CN" sz="2200" b="1" dirty="0">
                <a:solidFill>
                  <a:schemeClr val="tx1">
                    <a:lumMod val="95000"/>
                    <a:lumOff val="5000"/>
                  </a:schemeClr>
                </a:solidFill>
                <a:latin typeface="楷体" panose="02010609060101010101" pitchFamily="49" charset="-122"/>
                <a:ea typeface="楷体" panose="02010609060101010101" pitchFamily="49" charset="-122"/>
              </a:rPr>
              <a:t>     </a:t>
            </a:r>
            <a:r>
              <a:rPr lang="en-US" altLang="zh-CN" b="1" dirty="0">
                <a:solidFill>
                  <a:schemeClr val="tx1"/>
                </a:solidFill>
                <a:latin typeface="楷体" panose="02010609060101010101" pitchFamily="49" charset="-122"/>
                <a:ea typeface="楷体" panose="02010609060101010101" pitchFamily="49" charset="-122"/>
              </a:rPr>
              <a:t>      </a:t>
            </a:r>
            <a:r>
              <a:rPr lang="zh-CN" altLang="en-US" b="1" noProof="0" dirty="0">
                <a:ln>
                  <a:noFill/>
                </a:ln>
                <a:solidFill>
                  <a:schemeClr val="tx1"/>
                </a:solidFill>
                <a:effectLst/>
                <a:uLnTx/>
                <a:uFillTx/>
                <a:latin typeface="楷体" panose="02010609060101010101" pitchFamily="49" charset="-122"/>
                <a:ea typeface="楷体" panose="02010609060101010101" pitchFamily="49" charset="-122"/>
                <a:sym typeface="+mn-ea"/>
              </a:rPr>
              <a:t>——习近平在中国共产党第二十次全国代表大会上的报告</a:t>
            </a:r>
            <a:endParaRPr kumimoji="0" lang="zh-CN" altLang="en-US"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mn-ea"/>
            </a:endParaRPr>
          </a:p>
          <a:p>
            <a:pPr marL="0" marR="0" lvl="0" indent="0" algn="r" defTabSz="914400" rtl="0" eaLnBrk="1" fontAlgn="auto" latinLnBrk="0" hangingPunct="1">
              <a:lnSpc>
                <a:spcPct val="130000"/>
              </a:lnSpc>
              <a:spcBef>
                <a:spcPts val="0"/>
              </a:spcBef>
              <a:spcAft>
                <a:spcPts val="0"/>
              </a:spcAft>
              <a:buClrTx/>
              <a:buSzTx/>
              <a:buFontTx/>
              <a:buNone/>
              <a:defRPr/>
            </a:pPr>
            <a:r>
              <a:rPr lang="zh-CN" altLang="en-US" b="1" noProof="0" dirty="0">
                <a:ln>
                  <a:noFill/>
                </a:ln>
                <a:solidFill>
                  <a:schemeClr val="tx1"/>
                </a:solidFill>
                <a:effectLst/>
                <a:uLnTx/>
                <a:uFillTx/>
                <a:latin typeface="楷体" panose="02010609060101010101" pitchFamily="49" charset="-122"/>
                <a:ea typeface="楷体" panose="02010609060101010101" pitchFamily="49" charset="-122"/>
                <a:sym typeface="+mn-ea"/>
              </a:rPr>
              <a:t>（2022年10月16日）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rotWithShape="1">
          <a:blip r:embed="rId3" cstate="print">
            <a:extLst>
              <a:ext uri="{28A0092B-C50C-407E-A947-70E740481C1C}">
                <a14:useLocalDpi xmlns:a14="http://schemas.microsoft.com/office/drawing/2010/main" val="0"/>
              </a:ext>
            </a:extLst>
          </a:blip>
          <a:srcRect l="11622"/>
          <a:stretch>
            <a:fillRect/>
          </a:stretch>
        </p:blipFill>
        <p:spPr>
          <a:xfrm flipH="1">
            <a:off x="-11319" y="286366"/>
            <a:ext cx="12191999" cy="5846805"/>
          </a:xfrm>
          <a:prstGeom prst="rect">
            <a:avLst/>
          </a:prstGeom>
        </p:spPr>
      </p:pic>
      <p:cxnSp>
        <p:nvCxnSpPr>
          <p:cNvPr id="6" name="直接连接符 23"/>
          <p:cNvCxnSpPr/>
          <p:nvPr/>
        </p:nvCxnSpPr>
        <p:spPr>
          <a:xfrm>
            <a:off x="-11320" y="1469867"/>
            <a:ext cx="121920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0" y="1469867"/>
            <a:ext cx="12214634" cy="4663304"/>
          </a:xfrm>
          <a:prstGeom prst="rect">
            <a:avLst/>
          </a:prstGeom>
          <a:gradFill>
            <a:gsLst>
              <a:gs pos="0">
                <a:srgbClr val="C00000">
                  <a:alpha val="10000"/>
                </a:srgbClr>
              </a:gs>
              <a:gs pos="100000">
                <a:srgbClr val="AC251C"/>
              </a:gs>
              <a:gs pos="30000">
                <a:srgbClr val="AC251C">
                  <a:alpha val="9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39071" y="2324166"/>
            <a:ext cx="9283738" cy="3599815"/>
          </a:xfrm>
          <a:prstGeom prst="rect">
            <a:avLst/>
          </a:prstGeom>
          <a:noFill/>
        </p:spPr>
        <p:txBody>
          <a:bodyPr wrap="square" rtlCol="0">
            <a:spAutoFit/>
          </a:bodyPr>
          <a:lstStyle/>
          <a:p>
            <a:pPr lvl="0" algn="just" defTabSz="913765" eaLnBrk="1" fontAlgn="auto" hangingPunct="1">
              <a:lnSpc>
                <a:spcPct val="130000"/>
              </a:lnSpc>
              <a:spcBef>
                <a:spcPts val="0"/>
              </a:spcBef>
              <a:spcAft>
                <a:spcPts val="0"/>
              </a:spcAft>
              <a:defRPr/>
            </a:pPr>
            <a:r>
              <a:rPr lang="zh-CN" altLang="en-US" sz="2200" b="1"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    国际</a:t>
            </a:r>
            <a:r>
              <a:rPr lang="zh-CN" altLang="en-US"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社会发展到今天已经成为一部复杂精巧、有机一体的机器，拆掉一个零部件就会使整个机器运转面临严重困难，被拆的人会受损，拆的人也会受损。当今世界，任何单边主义、极端利己主义都是根本行不通的，任何脱钩、断供、极限施压的行径都是根本行不通的，任何搞“小圈子”、以意识形态划线挑动对立对抗也都是根本行不通的。我们要践行共商共建共享的全球治理观，弘扬全人类共同价值，倡导不同文明交流互鉴。</a:t>
            </a:r>
            <a:endParaRPr lang="en-US" altLang="zh-CN"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endParaRPr>
          </a:p>
          <a:p>
            <a:pPr lvl="0" indent="628650" algn="r" defTabSz="913765" eaLnBrk="1" fontAlgn="auto" hangingPunct="1">
              <a:lnSpc>
                <a:spcPct val="120000"/>
              </a:lnSpc>
              <a:spcBef>
                <a:spcPts val="800"/>
              </a:spcBef>
              <a:spcAft>
                <a:spcPts val="0"/>
              </a:spcAft>
              <a:defRPr/>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习近平在博鳌亚洲论坛</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2022</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年年会开幕式上的主旨演讲</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endParaRPr>
          </a:p>
          <a:p>
            <a:pPr lvl="0" indent="628650" algn="r" defTabSz="913765" eaLnBrk="1" fontAlgn="auto" hangingPunct="1">
              <a:lnSpc>
                <a:spcPct val="120000"/>
              </a:lnSpc>
              <a:spcBef>
                <a:spcPts val="800"/>
              </a:spcBef>
              <a:spcAft>
                <a:spcPts val="0"/>
              </a:spcAft>
              <a:defRPr/>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2022</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4</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21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微软雅黑" panose="020B0503020204020204" pitchFamily="34" charset="-122"/>
              </a:rPr>
              <a:t>日）</a:t>
            </a:r>
          </a:p>
        </p:txBody>
      </p:sp>
      <p:cxnSp>
        <p:nvCxnSpPr>
          <p:cNvPr id="46" name="直接连接符 58"/>
          <p:cNvCxnSpPr/>
          <p:nvPr/>
        </p:nvCxnSpPr>
        <p:spPr>
          <a:xfrm flipH="1">
            <a:off x="2539965" y="2293324"/>
            <a:ext cx="9283738" cy="1"/>
          </a:xfrm>
          <a:prstGeom prst="line">
            <a:avLst/>
          </a:prstGeom>
          <a:ln w="9525">
            <a:gradFill flip="none" rotWithShape="1">
              <a:gsLst>
                <a:gs pos="22000">
                  <a:schemeClr val="bg1">
                    <a:alpha val="0"/>
                  </a:schemeClr>
                </a:gs>
                <a:gs pos="100000">
                  <a:schemeClr val="bg1"/>
                </a:gs>
              </a:gsLst>
              <a:lin ang="18900000" scaled="1"/>
              <a:tileRect/>
            </a:gradFill>
            <a:headEnd type="none"/>
            <a:tailEnd type="ova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2439071" y="625467"/>
            <a:ext cx="4199890" cy="1482090"/>
            <a:chOff x="545027" y="593031"/>
            <a:chExt cx="4199890" cy="1482090"/>
          </a:xfrm>
        </p:grpSpPr>
        <p:grpSp>
          <p:nvGrpSpPr>
            <p:cNvPr id="10" name="组合 9"/>
            <p:cNvGrpSpPr/>
            <p:nvPr/>
          </p:nvGrpSpPr>
          <p:grpSpPr>
            <a:xfrm>
              <a:off x="617886" y="737981"/>
              <a:ext cx="4077906" cy="1278960"/>
              <a:chOff x="617886" y="737981"/>
              <a:chExt cx="4077906" cy="1278960"/>
            </a:xfrm>
          </p:grpSpPr>
          <p:sp>
            <p:nvSpPr>
              <p:cNvPr id="4" name="矩形 3"/>
              <p:cNvSpPr/>
              <p:nvPr/>
            </p:nvSpPr>
            <p:spPr>
              <a:xfrm>
                <a:off x="617886" y="1171049"/>
                <a:ext cx="813807" cy="81535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a:off x="1427466" y="737981"/>
                <a:ext cx="813807" cy="81535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a:off x="2244274" y="1106795"/>
                <a:ext cx="813807" cy="81535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3060096" y="845295"/>
                <a:ext cx="813807" cy="81535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3881985" y="1216227"/>
                <a:ext cx="813807" cy="800714"/>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170627" y="960696"/>
              <a:ext cx="944880" cy="1014730"/>
              <a:chOff x="1679192" y="1351165"/>
              <a:chExt cx="944880" cy="1014730"/>
            </a:xfrm>
          </p:grpSpPr>
          <p:sp>
            <p:nvSpPr>
              <p:cNvPr id="27" name="文本框 26"/>
              <p:cNvSpPr txBox="1"/>
              <p:nvPr/>
            </p:nvSpPr>
            <p:spPr>
              <a:xfrm>
                <a:off x="1679192" y="1351165"/>
                <a:ext cx="944880" cy="1014730"/>
              </a:xfrm>
              <a:prstGeom prst="rect">
                <a:avLst/>
              </a:prstGeom>
              <a:noFill/>
              <a:ln w="12700">
                <a:noFill/>
              </a:ln>
            </p:spPr>
            <p:txBody>
              <a:bodyPr wrap="none" rtlCol="0">
                <a:spAutoFit/>
              </a:bodyPr>
              <a:lstStyle/>
              <a:p>
                <a:r>
                  <a:rPr lang="zh-CN" altLang="en-US" sz="6000" dirty="0">
                    <a:solidFill>
                      <a:srgbClr val="C00000"/>
                    </a:solidFill>
                    <a:latin typeface="华文新魏" panose="02010800040101010101" pitchFamily="2" charset="-122"/>
                    <a:ea typeface="华文新魏" panose="02010800040101010101" pitchFamily="2" charset="-122"/>
                  </a:rPr>
                  <a:t>治</a:t>
                </a:r>
              </a:p>
            </p:txBody>
          </p:sp>
          <p:grpSp>
            <p:nvGrpSpPr>
              <p:cNvPr id="28" name="组合 27"/>
              <p:cNvGrpSpPr/>
              <p:nvPr/>
            </p:nvGrpSpPr>
            <p:grpSpPr>
              <a:xfrm>
                <a:off x="1753956" y="1496113"/>
                <a:ext cx="812663" cy="815356"/>
                <a:chOff x="541020" y="993775"/>
                <a:chExt cx="1436688" cy="1441450"/>
              </a:xfrm>
              <a:solidFill>
                <a:schemeClr val="tx1">
                  <a:lumMod val="60000"/>
                  <a:lumOff val="40000"/>
                </a:schemeClr>
              </a:solidFill>
            </p:grpSpPr>
            <p:sp>
              <p:nvSpPr>
                <p:cNvPr id="29" name="Freeform 8"/>
                <p:cNvSpPr>
                  <a:spLocks noEditPoints="1"/>
                </p:cNvSpPr>
                <p:nvPr/>
              </p:nvSpPr>
              <p:spPr bwMode="auto">
                <a:xfrm>
                  <a:off x="593408" y="1047750"/>
                  <a:ext cx="1330325" cy="1335088"/>
                </a:xfrm>
                <a:custGeom>
                  <a:avLst/>
                  <a:gdLst>
                    <a:gd name="T0" fmla="*/ 831 w 838"/>
                    <a:gd name="T1" fmla="*/ 803 h 841"/>
                    <a:gd name="T2" fmla="*/ 831 w 838"/>
                    <a:gd name="T3" fmla="*/ 777 h 841"/>
                    <a:gd name="T4" fmla="*/ 838 w 838"/>
                    <a:gd name="T5" fmla="*/ 729 h 841"/>
                    <a:gd name="T6" fmla="*/ 838 w 838"/>
                    <a:gd name="T7" fmla="*/ 656 h 841"/>
                    <a:gd name="T8" fmla="*/ 831 w 838"/>
                    <a:gd name="T9" fmla="*/ 606 h 841"/>
                    <a:gd name="T10" fmla="*/ 831 w 838"/>
                    <a:gd name="T11" fmla="*/ 506 h 841"/>
                    <a:gd name="T12" fmla="*/ 831 w 838"/>
                    <a:gd name="T13" fmla="*/ 482 h 841"/>
                    <a:gd name="T14" fmla="*/ 838 w 838"/>
                    <a:gd name="T15" fmla="*/ 432 h 841"/>
                    <a:gd name="T16" fmla="*/ 838 w 838"/>
                    <a:gd name="T17" fmla="*/ 358 h 841"/>
                    <a:gd name="T18" fmla="*/ 831 w 838"/>
                    <a:gd name="T19" fmla="*/ 309 h 841"/>
                    <a:gd name="T20" fmla="*/ 831 w 838"/>
                    <a:gd name="T21" fmla="*/ 211 h 841"/>
                    <a:gd name="T22" fmla="*/ 831 w 838"/>
                    <a:gd name="T23" fmla="*/ 187 h 841"/>
                    <a:gd name="T24" fmla="*/ 838 w 838"/>
                    <a:gd name="T25" fmla="*/ 137 h 841"/>
                    <a:gd name="T26" fmla="*/ 838 w 838"/>
                    <a:gd name="T27" fmla="*/ 64 h 841"/>
                    <a:gd name="T28" fmla="*/ 831 w 838"/>
                    <a:gd name="T29" fmla="*/ 14 h 841"/>
                    <a:gd name="T30" fmla="*/ 748 w 838"/>
                    <a:gd name="T31" fmla="*/ 7 h 841"/>
                    <a:gd name="T32" fmla="*/ 722 w 838"/>
                    <a:gd name="T33" fmla="*/ 7 h 841"/>
                    <a:gd name="T34" fmla="*/ 673 w 838"/>
                    <a:gd name="T35" fmla="*/ 0 h 841"/>
                    <a:gd name="T36" fmla="*/ 599 w 838"/>
                    <a:gd name="T37" fmla="*/ 0 h 841"/>
                    <a:gd name="T38" fmla="*/ 552 w 838"/>
                    <a:gd name="T39" fmla="*/ 7 h 841"/>
                    <a:gd name="T40" fmla="*/ 452 w 838"/>
                    <a:gd name="T41" fmla="*/ 7 h 841"/>
                    <a:gd name="T42" fmla="*/ 429 w 838"/>
                    <a:gd name="T43" fmla="*/ 7 h 841"/>
                    <a:gd name="T44" fmla="*/ 379 w 838"/>
                    <a:gd name="T45" fmla="*/ 0 h 841"/>
                    <a:gd name="T46" fmla="*/ 306 w 838"/>
                    <a:gd name="T47" fmla="*/ 0 h 841"/>
                    <a:gd name="T48" fmla="*/ 256 w 838"/>
                    <a:gd name="T49" fmla="*/ 7 h 841"/>
                    <a:gd name="T50" fmla="*/ 159 w 838"/>
                    <a:gd name="T51" fmla="*/ 7 h 841"/>
                    <a:gd name="T52" fmla="*/ 133 w 838"/>
                    <a:gd name="T53" fmla="*/ 7 h 841"/>
                    <a:gd name="T54" fmla="*/ 85 w 838"/>
                    <a:gd name="T55" fmla="*/ 0 h 841"/>
                    <a:gd name="T56" fmla="*/ 12 w 838"/>
                    <a:gd name="T57" fmla="*/ 0 h 841"/>
                    <a:gd name="T58" fmla="*/ 7 w 838"/>
                    <a:gd name="T59" fmla="*/ 45 h 841"/>
                    <a:gd name="T60" fmla="*/ 7 w 838"/>
                    <a:gd name="T61" fmla="*/ 145 h 841"/>
                    <a:gd name="T62" fmla="*/ 7 w 838"/>
                    <a:gd name="T63" fmla="*/ 168 h 841"/>
                    <a:gd name="T64" fmla="*/ 0 w 838"/>
                    <a:gd name="T65" fmla="*/ 218 h 841"/>
                    <a:gd name="T66" fmla="*/ 0 w 838"/>
                    <a:gd name="T67" fmla="*/ 292 h 841"/>
                    <a:gd name="T68" fmla="*/ 7 w 838"/>
                    <a:gd name="T69" fmla="*/ 342 h 841"/>
                    <a:gd name="T70" fmla="*/ 7 w 838"/>
                    <a:gd name="T71" fmla="*/ 439 h 841"/>
                    <a:gd name="T72" fmla="*/ 7 w 838"/>
                    <a:gd name="T73" fmla="*/ 465 h 841"/>
                    <a:gd name="T74" fmla="*/ 0 w 838"/>
                    <a:gd name="T75" fmla="*/ 513 h 841"/>
                    <a:gd name="T76" fmla="*/ 0 w 838"/>
                    <a:gd name="T77" fmla="*/ 587 h 841"/>
                    <a:gd name="T78" fmla="*/ 7 w 838"/>
                    <a:gd name="T79" fmla="*/ 637 h 841"/>
                    <a:gd name="T80" fmla="*/ 7 w 838"/>
                    <a:gd name="T81" fmla="*/ 736 h 841"/>
                    <a:gd name="T82" fmla="*/ 7 w 838"/>
                    <a:gd name="T83" fmla="*/ 760 h 841"/>
                    <a:gd name="T84" fmla="*/ 0 w 838"/>
                    <a:gd name="T85" fmla="*/ 810 h 841"/>
                    <a:gd name="T86" fmla="*/ 50 w 838"/>
                    <a:gd name="T87" fmla="*/ 841 h 841"/>
                    <a:gd name="T88" fmla="*/ 100 w 838"/>
                    <a:gd name="T89" fmla="*/ 834 h 841"/>
                    <a:gd name="T90" fmla="*/ 197 w 838"/>
                    <a:gd name="T91" fmla="*/ 834 h 841"/>
                    <a:gd name="T92" fmla="*/ 220 w 838"/>
                    <a:gd name="T93" fmla="*/ 834 h 841"/>
                    <a:gd name="T94" fmla="*/ 270 w 838"/>
                    <a:gd name="T95" fmla="*/ 841 h 841"/>
                    <a:gd name="T96" fmla="*/ 344 w 838"/>
                    <a:gd name="T97" fmla="*/ 841 h 841"/>
                    <a:gd name="T98" fmla="*/ 393 w 838"/>
                    <a:gd name="T99" fmla="*/ 834 h 841"/>
                    <a:gd name="T100" fmla="*/ 490 w 838"/>
                    <a:gd name="T101" fmla="*/ 834 h 841"/>
                    <a:gd name="T102" fmla="*/ 516 w 838"/>
                    <a:gd name="T103" fmla="*/ 834 h 841"/>
                    <a:gd name="T104" fmla="*/ 564 w 838"/>
                    <a:gd name="T105" fmla="*/ 841 h 841"/>
                    <a:gd name="T106" fmla="*/ 639 w 838"/>
                    <a:gd name="T107" fmla="*/ 841 h 841"/>
                    <a:gd name="T108" fmla="*/ 687 w 838"/>
                    <a:gd name="T109" fmla="*/ 834 h 841"/>
                    <a:gd name="T110" fmla="*/ 786 w 838"/>
                    <a:gd name="T111" fmla="*/ 83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8" h="841">
                      <a:moveTo>
                        <a:pt x="836" y="834"/>
                      </a:moveTo>
                      <a:lnTo>
                        <a:pt x="810" y="834"/>
                      </a:lnTo>
                      <a:lnTo>
                        <a:pt x="810" y="841"/>
                      </a:lnTo>
                      <a:lnTo>
                        <a:pt x="836" y="841"/>
                      </a:lnTo>
                      <a:lnTo>
                        <a:pt x="836" y="834"/>
                      </a:lnTo>
                      <a:close/>
                      <a:moveTo>
                        <a:pt x="831" y="803"/>
                      </a:moveTo>
                      <a:lnTo>
                        <a:pt x="831" y="827"/>
                      </a:lnTo>
                      <a:lnTo>
                        <a:pt x="838" y="827"/>
                      </a:lnTo>
                      <a:lnTo>
                        <a:pt x="838" y="803"/>
                      </a:lnTo>
                      <a:lnTo>
                        <a:pt x="831" y="803"/>
                      </a:lnTo>
                      <a:close/>
                      <a:moveTo>
                        <a:pt x="831" y="753"/>
                      </a:moveTo>
                      <a:lnTo>
                        <a:pt x="831" y="777"/>
                      </a:lnTo>
                      <a:lnTo>
                        <a:pt x="838" y="777"/>
                      </a:lnTo>
                      <a:lnTo>
                        <a:pt x="838" y="753"/>
                      </a:lnTo>
                      <a:lnTo>
                        <a:pt x="831" y="753"/>
                      </a:lnTo>
                      <a:close/>
                      <a:moveTo>
                        <a:pt x="831" y="703"/>
                      </a:moveTo>
                      <a:lnTo>
                        <a:pt x="831" y="729"/>
                      </a:lnTo>
                      <a:lnTo>
                        <a:pt x="838" y="729"/>
                      </a:lnTo>
                      <a:lnTo>
                        <a:pt x="838" y="703"/>
                      </a:lnTo>
                      <a:lnTo>
                        <a:pt x="831" y="703"/>
                      </a:lnTo>
                      <a:close/>
                      <a:moveTo>
                        <a:pt x="831" y="656"/>
                      </a:moveTo>
                      <a:lnTo>
                        <a:pt x="831" y="679"/>
                      </a:lnTo>
                      <a:lnTo>
                        <a:pt x="838" y="679"/>
                      </a:lnTo>
                      <a:lnTo>
                        <a:pt x="838" y="656"/>
                      </a:lnTo>
                      <a:lnTo>
                        <a:pt x="831" y="656"/>
                      </a:lnTo>
                      <a:close/>
                      <a:moveTo>
                        <a:pt x="831" y="606"/>
                      </a:moveTo>
                      <a:lnTo>
                        <a:pt x="831" y="629"/>
                      </a:lnTo>
                      <a:lnTo>
                        <a:pt x="838" y="629"/>
                      </a:lnTo>
                      <a:lnTo>
                        <a:pt x="838" y="606"/>
                      </a:lnTo>
                      <a:lnTo>
                        <a:pt x="831" y="606"/>
                      </a:lnTo>
                      <a:close/>
                      <a:moveTo>
                        <a:pt x="831" y="556"/>
                      </a:moveTo>
                      <a:lnTo>
                        <a:pt x="831" y="582"/>
                      </a:lnTo>
                      <a:lnTo>
                        <a:pt x="838" y="582"/>
                      </a:lnTo>
                      <a:lnTo>
                        <a:pt x="838" y="556"/>
                      </a:lnTo>
                      <a:lnTo>
                        <a:pt x="831" y="556"/>
                      </a:lnTo>
                      <a:close/>
                      <a:moveTo>
                        <a:pt x="831" y="506"/>
                      </a:moveTo>
                      <a:lnTo>
                        <a:pt x="831" y="532"/>
                      </a:lnTo>
                      <a:lnTo>
                        <a:pt x="838" y="532"/>
                      </a:lnTo>
                      <a:lnTo>
                        <a:pt x="838" y="506"/>
                      </a:lnTo>
                      <a:lnTo>
                        <a:pt x="831" y="506"/>
                      </a:lnTo>
                      <a:close/>
                      <a:moveTo>
                        <a:pt x="831" y="458"/>
                      </a:moveTo>
                      <a:lnTo>
                        <a:pt x="831" y="482"/>
                      </a:lnTo>
                      <a:lnTo>
                        <a:pt x="838" y="482"/>
                      </a:lnTo>
                      <a:lnTo>
                        <a:pt x="838" y="458"/>
                      </a:lnTo>
                      <a:lnTo>
                        <a:pt x="831" y="458"/>
                      </a:lnTo>
                      <a:close/>
                      <a:moveTo>
                        <a:pt x="831" y="408"/>
                      </a:moveTo>
                      <a:lnTo>
                        <a:pt x="831" y="432"/>
                      </a:lnTo>
                      <a:lnTo>
                        <a:pt x="838" y="432"/>
                      </a:lnTo>
                      <a:lnTo>
                        <a:pt x="838" y="408"/>
                      </a:lnTo>
                      <a:lnTo>
                        <a:pt x="831" y="408"/>
                      </a:lnTo>
                      <a:close/>
                      <a:moveTo>
                        <a:pt x="831" y="358"/>
                      </a:moveTo>
                      <a:lnTo>
                        <a:pt x="831" y="385"/>
                      </a:lnTo>
                      <a:lnTo>
                        <a:pt x="838" y="385"/>
                      </a:lnTo>
                      <a:lnTo>
                        <a:pt x="838" y="358"/>
                      </a:lnTo>
                      <a:lnTo>
                        <a:pt x="831" y="358"/>
                      </a:lnTo>
                      <a:close/>
                      <a:moveTo>
                        <a:pt x="831" y="309"/>
                      </a:moveTo>
                      <a:lnTo>
                        <a:pt x="831" y="335"/>
                      </a:lnTo>
                      <a:lnTo>
                        <a:pt x="838" y="335"/>
                      </a:lnTo>
                      <a:lnTo>
                        <a:pt x="838" y="309"/>
                      </a:lnTo>
                      <a:lnTo>
                        <a:pt x="831" y="309"/>
                      </a:lnTo>
                      <a:close/>
                      <a:moveTo>
                        <a:pt x="831" y="261"/>
                      </a:moveTo>
                      <a:lnTo>
                        <a:pt x="831" y="285"/>
                      </a:lnTo>
                      <a:lnTo>
                        <a:pt x="838" y="285"/>
                      </a:lnTo>
                      <a:lnTo>
                        <a:pt x="838" y="261"/>
                      </a:lnTo>
                      <a:lnTo>
                        <a:pt x="831" y="261"/>
                      </a:lnTo>
                      <a:close/>
                      <a:moveTo>
                        <a:pt x="831" y="211"/>
                      </a:moveTo>
                      <a:lnTo>
                        <a:pt x="831" y="235"/>
                      </a:lnTo>
                      <a:lnTo>
                        <a:pt x="838" y="235"/>
                      </a:lnTo>
                      <a:lnTo>
                        <a:pt x="838" y="211"/>
                      </a:lnTo>
                      <a:lnTo>
                        <a:pt x="831" y="211"/>
                      </a:lnTo>
                      <a:close/>
                      <a:moveTo>
                        <a:pt x="831" y="161"/>
                      </a:moveTo>
                      <a:lnTo>
                        <a:pt x="831" y="187"/>
                      </a:lnTo>
                      <a:lnTo>
                        <a:pt x="838" y="187"/>
                      </a:lnTo>
                      <a:lnTo>
                        <a:pt x="838" y="161"/>
                      </a:lnTo>
                      <a:lnTo>
                        <a:pt x="831" y="161"/>
                      </a:lnTo>
                      <a:close/>
                      <a:moveTo>
                        <a:pt x="831" y="114"/>
                      </a:moveTo>
                      <a:lnTo>
                        <a:pt x="831" y="137"/>
                      </a:lnTo>
                      <a:lnTo>
                        <a:pt x="838" y="137"/>
                      </a:lnTo>
                      <a:lnTo>
                        <a:pt x="838" y="114"/>
                      </a:lnTo>
                      <a:lnTo>
                        <a:pt x="831" y="114"/>
                      </a:lnTo>
                      <a:close/>
                      <a:moveTo>
                        <a:pt x="831" y="64"/>
                      </a:moveTo>
                      <a:lnTo>
                        <a:pt x="831" y="87"/>
                      </a:lnTo>
                      <a:lnTo>
                        <a:pt x="838" y="87"/>
                      </a:lnTo>
                      <a:lnTo>
                        <a:pt x="838" y="64"/>
                      </a:lnTo>
                      <a:lnTo>
                        <a:pt x="831" y="64"/>
                      </a:lnTo>
                      <a:close/>
                      <a:moveTo>
                        <a:pt x="831" y="14"/>
                      </a:moveTo>
                      <a:lnTo>
                        <a:pt x="831" y="38"/>
                      </a:lnTo>
                      <a:lnTo>
                        <a:pt x="838" y="38"/>
                      </a:lnTo>
                      <a:lnTo>
                        <a:pt x="838" y="14"/>
                      </a:lnTo>
                      <a:lnTo>
                        <a:pt x="831" y="14"/>
                      </a:lnTo>
                      <a:close/>
                      <a:moveTo>
                        <a:pt x="796" y="7"/>
                      </a:moveTo>
                      <a:lnTo>
                        <a:pt x="822" y="7"/>
                      </a:lnTo>
                      <a:lnTo>
                        <a:pt x="822" y="0"/>
                      </a:lnTo>
                      <a:lnTo>
                        <a:pt x="796" y="0"/>
                      </a:lnTo>
                      <a:lnTo>
                        <a:pt x="796" y="7"/>
                      </a:lnTo>
                      <a:close/>
                      <a:moveTo>
                        <a:pt x="748" y="7"/>
                      </a:moveTo>
                      <a:lnTo>
                        <a:pt x="772" y="7"/>
                      </a:lnTo>
                      <a:lnTo>
                        <a:pt x="772" y="0"/>
                      </a:lnTo>
                      <a:lnTo>
                        <a:pt x="748" y="0"/>
                      </a:lnTo>
                      <a:lnTo>
                        <a:pt x="748" y="7"/>
                      </a:lnTo>
                      <a:close/>
                      <a:moveTo>
                        <a:pt x="699" y="7"/>
                      </a:moveTo>
                      <a:lnTo>
                        <a:pt x="722" y="7"/>
                      </a:lnTo>
                      <a:lnTo>
                        <a:pt x="722" y="0"/>
                      </a:lnTo>
                      <a:lnTo>
                        <a:pt x="699" y="0"/>
                      </a:lnTo>
                      <a:lnTo>
                        <a:pt x="699" y="7"/>
                      </a:lnTo>
                      <a:close/>
                      <a:moveTo>
                        <a:pt x="649" y="7"/>
                      </a:moveTo>
                      <a:lnTo>
                        <a:pt x="673" y="7"/>
                      </a:lnTo>
                      <a:lnTo>
                        <a:pt x="673" y="0"/>
                      </a:lnTo>
                      <a:lnTo>
                        <a:pt x="649" y="0"/>
                      </a:lnTo>
                      <a:lnTo>
                        <a:pt x="649" y="7"/>
                      </a:lnTo>
                      <a:close/>
                      <a:moveTo>
                        <a:pt x="599" y="7"/>
                      </a:moveTo>
                      <a:lnTo>
                        <a:pt x="625" y="7"/>
                      </a:lnTo>
                      <a:lnTo>
                        <a:pt x="625" y="0"/>
                      </a:lnTo>
                      <a:lnTo>
                        <a:pt x="599" y="0"/>
                      </a:lnTo>
                      <a:lnTo>
                        <a:pt x="599" y="7"/>
                      </a:lnTo>
                      <a:close/>
                      <a:moveTo>
                        <a:pt x="552" y="7"/>
                      </a:moveTo>
                      <a:lnTo>
                        <a:pt x="576" y="7"/>
                      </a:lnTo>
                      <a:lnTo>
                        <a:pt x="576" y="0"/>
                      </a:lnTo>
                      <a:lnTo>
                        <a:pt x="552" y="0"/>
                      </a:lnTo>
                      <a:lnTo>
                        <a:pt x="552" y="7"/>
                      </a:lnTo>
                      <a:close/>
                      <a:moveTo>
                        <a:pt x="502" y="7"/>
                      </a:moveTo>
                      <a:lnTo>
                        <a:pt x="526" y="7"/>
                      </a:lnTo>
                      <a:lnTo>
                        <a:pt x="526" y="0"/>
                      </a:lnTo>
                      <a:lnTo>
                        <a:pt x="502" y="0"/>
                      </a:lnTo>
                      <a:lnTo>
                        <a:pt x="502" y="7"/>
                      </a:lnTo>
                      <a:close/>
                      <a:moveTo>
                        <a:pt x="452" y="7"/>
                      </a:moveTo>
                      <a:lnTo>
                        <a:pt x="478" y="7"/>
                      </a:lnTo>
                      <a:lnTo>
                        <a:pt x="478" y="0"/>
                      </a:lnTo>
                      <a:lnTo>
                        <a:pt x="452" y="0"/>
                      </a:lnTo>
                      <a:lnTo>
                        <a:pt x="452" y="7"/>
                      </a:lnTo>
                      <a:close/>
                      <a:moveTo>
                        <a:pt x="403" y="7"/>
                      </a:moveTo>
                      <a:lnTo>
                        <a:pt x="429" y="7"/>
                      </a:lnTo>
                      <a:lnTo>
                        <a:pt x="429" y="0"/>
                      </a:lnTo>
                      <a:lnTo>
                        <a:pt x="403" y="0"/>
                      </a:lnTo>
                      <a:lnTo>
                        <a:pt x="403" y="7"/>
                      </a:lnTo>
                      <a:close/>
                      <a:moveTo>
                        <a:pt x="355" y="7"/>
                      </a:moveTo>
                      <a:lnTo>
                        <a:pt x="379" y="7"/>
                      </a:lnTo>
                      <a:lnTo>
                        <a:pt x="379" y="0"/>
                      </a:lnTo>
                      <a:lnTo>
                        <a:pt x="355" y="0"/>
                      </a:lnTo>
                      <a:lnTo>
                        <a:pt x="355" y="7"/>
                      </a:lnTo>
                      <a:close/>
                      <a:moveTo>
                        <a:pt x="306" y="7"/>
                      </a:moveTo>
                      <a:lnTo>
                        <a:pt x="329" y="7"/>
                      </a:lnTo>
                      <a:lnTo>
                        <a:pt x="329" y="0"/>
                      </a:lnTo>
                      <a:lnTo>
                        <a:pt x="306" y="0"/>
                      </a:lnTo>
                      <a:lnTo>
                        <a:pt x="306" y="7"/>
                      </a:lnTo>
                      <a:close/>
                      <a:moveTo>
                        <a:pt x="256" y="7"/>
                      </a:moveTo>
                      <a:lnTo>
                        <a:pt x="282" y="7"/>
                      </a:lnTo>
                      <a:lnTo>
                        <a:pt x="282" y="0"/>
                      </a:lnTo>
                      <a:lnTo>
                        <a:pt x="256" y="0"/>
                      </a:lnTo>
                      <a:lnTo>
                        <a:pt x="256" y="7"/>
                      </a:lnTo>
                      <a:close/>
                      <a:moveTo>
                        <a:pt x="206" y="7"/>
                      </a:moveTo>
                      <a:lnTo>
                        <a:pt x="232" y="7"/>
                      </a:lnTo>
                      <a:lnTo>
                        <a:pt x="232" y="0"/>
                      </a:lnTo>
                      <a:lnTo>
                        <a:pt x="206" y="0"/>
                      </a:lnTo>
                      <a:lnTo>
                        <a:pt x="206" y="7"/>
                      </a:lnTo>
                      <a:close/>
                      <a:moveTo>
                        <a:pt x="159" y="7"/>
                      </a:moveTo>
                      <a:lnTo>
                        <a:pt x="183" y="7"/>
                      </a:lnTo>
                      <a:lnTo>
                        <a:pt x="183" y="0"/>
                      </a:lnTo>
                      <a:lnTo>
                        <a:pt x="159" y="0"/>
                      </a:lnTo>
                      <a:lnTo>
                        <a:pt x="159" y="7"/>
                      </a:lnTo>
                      <a:close/>
                      <a:moveTo>
                        <a:pt x="109" y="7"/>
                      </a:moveTo>
                      <a:lnTo>
                        <a:pt x="133" y="7"/>
                      </a:lnTo>
                      <a:lnTo>
                        <a:pt x="133" y="0"/>
                      </a:lnTo>
                      <a:lnTo>
                        <a:pt x="109" y="0"/>
                      </a:lnTo>
                      <a:lnTo>
                        <a:pt x="109" y="7"/>
                      </a:lnTo>
                      <a:close/>
                      <a:moveTo>
                        <a:pt x="59" y="7"/>
                      </a:moveTo>
                      <a:lnTo>
                        <a:pt x="85" y="7"/>
                      </a:lnTo>
                      <a:lnTo>
                        <a:pt x="85" y="0"/>
                      </a:lnTo>
                      <a:lnTo>
                        <a:pt x="59" y="0"/>
                      </a:lnTo>
                      <a:lnTo>
                        <a:pt x="59" y="7"/>
                      </a:lnTo>
                      <a:close/>
                      <a:moveTo>
                        <a:pt x="12" y="7"/>
                      </a:moveTo>
                      <a:lnTo>
                        <a:pt x="36" y="7"/>
                      </a:lnTo>
                      <a:lnTo>
                        <a:pt x="36" y="0"/>
                      </a:lnTo>
                      <a:lnTo>
                        <a:pt x="12" y="0"/>
                      </a:lnTo>
                      <a:lnTo>
                        <a:pt x="12" y="7"/>
                      </a:lnTo>
                      <a:close/>
                      <a:moveTo>
                        <a:pt x="7" y="45"/>
                      </a:moveTo>
                      <a:lnTo>
                        <a:pt x="7" y="21"/>
                      </a:lnTo>
                      <a:lnTo>
                        <a:pt x="0" y="21"/>
                      </a:lnTo>
                      <a:lnTo>
                        <a:pt x="0" y="45"/>
                      </a:lnTo>
                      <a:lnTo>
                        <a:pt x="7" y="45"/>
                      </a:lnTo>
                      <a:close/>
                      <a:moveTo>
                        <a:pt x="7" y="95"/>
                      </a:moveTo>
                      <a:lnTo>
                        <a:pt x="7" y="71"/>
                      </a:lnTo>
                      <a:lnTo>
                        <a:pt x="0" y="71"/>
                      </a:lnTo>
                      <a:lnTo>
                        <a:pt x="0" y="95"/>
                      </a:lnTo>
                      <a:lnTo>
                        <a:pt x="7" y="95"/>
                      </a:lnTo>
                      <a:close/>
                      <a:moveTo>
                        <a:pt x="7" y="145"/>
                      </a:moveTo>
                      <a:lnTo>
                        <a:pt x="7" y="118"/>
                      </a:lnTo>
                      <a:lnTo>
                        <a:pt x="0" y="118"/>
                      </a:lnTo>
                      <a:lnTo>
                        <a:pt x="0" y="145"/>
                      </a:lnTo>
                      <a:lnTo>
                        <a:pt x="7" y="145"/>
                      </a:lnTo>
                      <a:close/>
                      <a:moveTo>
                        <a:pt x="7" y="194"/>
                      </a:moveTo>
                      <a:lnTo>
                        <a:pt x="7" y="168"/>
                      </a:lnTo>
                      <a:lnTo>
                        <a:pt x="0" y="168"/>
                      </a:lnTo>
                      <a:lnTo>
                        <a:pt x="0" y="194"/>
                      </a:lnTo>
                      <a:lnTo>
                        <a:pt x="7" y="194"/>
                      </a:lnTo>
                      <a:close/>
                      <a:moveTo>
                        <a:pt x="7" y="242"/>
                      </a:moveTo>
                      <a:lnTo>
                        <a:pt x="7" y="218"/>
                      </a:lnTo>
                      <a:lnTo>
                        <a:pt x="0" y="218"/>
                      </a:lnTo>
                      <a:lnTo>
                        <a:pt x="0" y="242"/>
                      </a:lnTo>
                      <a:lnTo>
                        <a:pt x="7" y="242"/>
                      </a:lnTo>
                      <a:close/>
                      <a:moveTo>
                        <a:pt x="7" y="292"/>
                      </a:moveTo>
                      <a:lnTo>
                        <a:pt x="7" y="268"/>
                      </a:lnTo>
                      <a:lnTo>
                        <a:pt x="0" y="268"/>
                      </a:lnTo>
                      <a:lnTo>
                        <a:pt x="0" y="292"/>
                      </a:lnTo>
                      <a:lnTo>
                        <a:pt x="7" y="292"/>
                      </a:lnTo>
                      <a:close/>
                      <a:moveTo>
                        <a:pt x="7" y="342"/>
                      </a:moveTo>
                      <a:lnTo>
                        <a:pt x="7" y="316"/>
                      </a:lnTo>
                      <a:lnTo>
                        <a:pt x="0" y="316"/>
                      </a:lnTo>
                      <a:lnTo>
                        <a:pt x="0" y="342"/>
                      </a:lnTo>
                      <a:lnTo>
                        <a:pt x="7" y="342"/>
                      </a:lnTo>
                      <a:close/>
                      <a:moveTo>
                        <a:pt x="7" y="389"/>
                      </a:moveTo>
                      <a:lnTo>
                        <a:pt x="7" y="366"/>
                      </a:lnTo>
                      <a:lnTo>
                        <a:pt x="0" y="366"/>
                      </a:lnTo>
                      <a:lnTo>
                        <a:pt x="0" y="389"/>
                      </a:lnTo>
                      <a:lnTo>
                        <a:pt x="7" y="389"/>
                      </a:lnTo>
                      <a:close/>
                      <a:moveTo>
                        <a:pt x="7" y="439"/>
                      </a:moveTo>
                      <a:lnTo>
                        <a:pt x="7" y="416"/>
                      </a:lnTo>
                      <a:lnTo>
                        <a:pt x="0" y="416"/>
                      </a:lnTo>
                      <a:lnTo>
                        <a:pt x="0" y="439"/>
                      </a:lnTo>
                      <a:lnTo>
                        <a:pt x="7" y="439"/>
                      </a:lnTo>
                      <a:close/>
                      <a:moveTo>
                        <a:pt x="7" y="489"/>
                      </a:moveTo>
                      <a:lnTo>
                        <a:pt x="7" y="465"/>
                      </a:lnTo>
                      <a:lnTo>
                        <a:pt x="0" y="465"/>
                      </a:lnTo>
                      <a:lnTo>
                        <a:pt x="0" y="489"/>
                      </a:lnTo>
                      <a:lnTo>
                        <a:pt x="7" y="489"/>
                      </a:lnTo>
                      <a:close/>
                      <a:moveTo>
                        <a:pt x="7" y="539"/>
                      </a:moveTo>
                      <a:lnTo>
                        <a:pt x="7" y="513"/>
                      </a:lnTo>
                      <a:lnTo>
                        <a:pt x="0" y="513"/>
                      </a:lnTo>
                      <a:lnTo>
                        <a:pt x="0" y="539"/>
                      </a:lnTo>
                      <a:lnTo>
                        <a:pt x="7" y="539"/>
                      </a:lnTo>
                      <a:close/>
                      <a:moveTo>
                        <a:pt x="7" y="587"/>
                      </a:moveTo>
                      <a:lnTo>
                        <a:pt x="7" y="563"/>
                      </a:lnTo>
                      <a:lnTo>
                        <a:pt x="0" y="563"/>
                      </a:lnTo>
                      <a:lnTo>
                        <a:pt x="0" y="587"/>
                      </a:lnTo>
                      <a:lnTo>
                        <a:pt x="7" y="587"/>
                      </a:lnTo>
                      <a:close/>
                      <a:moveTo>
                        <a:pt x="7" y="637"/>
                      </a:moveTo>
                      <a:lnTo>
                        <a:pt x="7" y="613"/>
                      </a:lnTo>
                      <a:lnTo>
                        <a:pt x="0" y="613"/>
                      </a:lnTo>
                      <a:lnTo>
                        <a:pt x="0" y="637"/>
                      </a:lnTo>
                      <a:lnTo>
                        <a:pt x="7" y="637"/>
                      </a:lnTo>
                      <a:close/>
                      <a:moveTo>
                        <a:pt x="7" y="686"/>
                      </a:moveTo>
                      <a:lnTo>
                        <a:pt x="7" y="660"/>
                      </a:lnTo>
                      <a:lnTo>
                        <a:pt x="0" y="660"/>
                      </a:lnTo>
                      <a:lnTo>
                        <a:pt x="0" y="686"/>
                      </a:lnTo>
                      <a:lnTo>
                        <a:pt x="7" y="686"/>
                      </a:lnTo>
                      <a:close/>
                      <a:moveTo>
                        <a:pt x="7" y="736"/>
                      </a:moveTo>
                      <a:lnTo>
                        <a:pt x="7" y="710"/>
                      </a:lnTo>
                      <a:lnTo>
                        <a:pt x="0" y="710"/>
                      </a:lnTo>
                      <a:lnTo>
                        <a:pt x="0" y="736"/>
                      </a:lnTo>
                      <a:lnTo>
                        <a:pt x="7" y="736"/>
                      </a:lnTo>
                      <a:close/>
                      <a:moveTo>
                        <a:pt x="7" y="784"/>
                      </a:moveTo>
                      <a:lnTo>
                        <a:pt x="7" y="760"/>
                      </a:lnTo>
                      <a:lnTo>
                        <a:pt x="0" y="760"/>
                      </a:lnTo>
                      <a:lnTo>
                        <a:pt x="0" y="784"/>
                      </a:lnTo>
                      <a:lnTo>
                        <a:pt x="7" y="784"/>
                      </a:lnTo>
                      <a:close/>
                      <a:moveTo>
                        <a:pt x="7" y="834"/>
                      </a:moveTo>
                      <a:lnTo>
                        <a:pt x="7" y="810"/>
                      </a:lnTo>
                      <a:lnTo>
                        <a:pt x="0" y="810"/>
                      </a:lnTo>
                      <a:lnTo>
                        <a:pt x="0" y="834"/>
                      </a:lnTo>
                      <a:lnTo>
                        <a:pt x="7" y="834"/>
                      </a:lnTo>
                      <a:close/>
                      <a:moveTo>
                        <a:pt x="50" y="834"/>
                      </a:moveTo>
                      <a:lnTo>
                        <a:pt x="24" y="834"/>
                      </a:lnTo>
                      <a:lnTo>
                        <a:pt x="24" y="841"/>
                      </a:lnTo>
                      <a:lnTo>
                        <a:pt x="50" y="841"/>
                      </a:lnTo>
                      <a:lnTo>
                        <a:pt x="50" y="834"/>
                      </a:lnTo>
                      <a:close/>
                      <a:moveTo>
                        <a:pt x="100" y="834"/>
                      </a:moveTo>
                      <a:lnTo>
                        <a:pt x="74" y="834"/>
                      </a:lnTo>
                      <a:lnTo>
                        <a:pt x="74" y="841"/>
                      </a:lnTo>
                      <a:lnTo>
                        <a:pt x="100" y="841"/>
                      </a:lnTo>
                      <a:lnTo>
                        <a:pt x="100" y="834"/>
                      </a:lnTo>
                      <a:close/>
                      <a:moveTo>
                        <a:pt x="147" y="834"/>
                      </a:moveTo>
                      <a:lnTo>
                        <a:pt x="123" y="834"/>
                      </a:lnTo>
                      <a:lnTo>
                        <a:pt x="123" y="841"/>
                      </a:lnTo>
                      <a:lnTo>
                        <a:pt x="147" y="841"/>
                      </a:lnTo>
                      <a:lnTo>
                        <a:pt x="147" y="834"/>
                      </a:lnTo>
                      <a:close/>
                      <a:moveTo>
                        <a:pt x="197" y="834"/>
                      </a:moveTo>
                      <a:lnTo>
                        <a:pt x="173" y="834"/>
                      </a:lnTo>
                      <a:lnTo>
                        <a:pt x="173" y="841"/>
                      </a:lnTo>
                      <a:lnTo>
                        <a:pt x="197" y="841"/>
                      </a:lnTo>
                      <a:lnTo>
                        <a:pt x="197" y="834"/>
                      </a:lnTo>
                      <a:close/>
                      <a:moveTo>
                        <a:pt x="246" y="834"/>
                      </a:moveTo>
                      <a:lnTo>
                        <a:pt x="220" y="834"/>
                      </a:lnTo>
                      <a:lnTo>
                        <a:pt x="220" y="841"/>
                      </a:lnTo>
                      <a:lnTo>
                        <a:pt x="246" y="841"/>
                      </a:lnTo>
                      <a:lnTo>
                        <a:pt x="246" y="834"/>
                      </a:lnTo>
                      <a:close/>
                      <a:moveTo>
                        <a:pt x="294" y="834"/>
                      </a:moveTo>
                      <a:lnTo>
                        <a:pt x="270" y="834"/>
                      </a:lnTo>
                      <a:lnTo>
                        <a:pt x="270" y="841"/>
                      </a:lnTo>
                      <a:lnTo>
                        <a:pt x="294" y="841"/>
                      </a:lnTo>
                      <a:lnTo>
                        <a:pt x="294" y="834"/>
                      </a:lnTo>
                      <a:close/>
                      <a:moveTo>
                        <a:pt x="344" y="834"/>
                      </a:moveTo>
                      <a:lnTo>
                        <a:pt x="320" y="834"/>
                      </a:lnTo>
                      <a:lnTo>
                        <a:pt x="320" y="841"/>
                      </a:lnTo>
                      <a:lnTo>
                        <a:pt x="344" y="841"/>
                      </a:lnTo>
                      <a:lnTo>
                        <a:pt x="344" y="834"/>
                      </a:lnTo>
                      <a:close/>
                      <a:moveTo>
                        <a:pt x="393" y="834"/>
                      </a:moveTo>
                      <a:lnTo>
                        <a:pt x="370" y="834"/>
                      </a:lnTo>
                      <a:lnTo>
                        <a:pt x="370" y="841"/>
                      </a:lnTo>
                      <a:lnTo>
                        <a:pt x="393" y="841"/>
                      </a:lnTo>
                      <a:lnTo>
                        <a:pt x="393" y="834"/>
                      </a:lnTo>
                      <a:close/>
                      <a:moveTo>
                        <a:pt x="443" y="834"/>
                      </a:moveTo>
                      <a:lnTo>
                        <a:pt x="417" y="834"/>
                      </a:lnTo>
                      <a:lnTo>
                        <a:pt x="417" y="841"/>
                      </a:lnTo>
                      <a:lnTo>
                        <a:pt x="443" y="841"/>
                      </a:lnTo>
                      <a:lnTo>
                        <a:pt x="443" y="834"/>
                      </a:lnTo>
                      <a:close/>
                      <a:moveTo>
                        <a:pt x="490" y="834"/>
                      </a:moveTo>
                      <a:lnTo>
                        <a:pt x="467" y="834"/>
                      </a:lnTo>
                      <a:lnTo>
                        <a:pt x="467" y="841"/>
                      </a:lnTo>
                      <a:lnTo>
                        <a:pt x="490" y="841"/>
                      </a:lnTo>
                      <a:lnTo>
                        <a:pt x="490" y="834"/>
                      </a:lnTo>
                      <a:close/>
                      <a:moveTo>
                        <a:pt x="540" y="834"/>
                      </a:moveTo>
                      <a:lnTo>
                        <a:pt x="516" y="834"/>
                      </a:lnTo>
                      <a:lnTo>
                        <a:pt x="516" y="841"/>
                      </a:lnTo>
                      <a:lnTo>
                        <a:pt x="540" y="841"/>
                      </a:lnTo>
                      <a:lnTo>
                        <a:pt x="540" y="834"/>
                      </a:lnTo>
                      <a:close/>
                      <a:moveTo>
                        <a:pt x="590" y="834"/>
                      </a:moveTo>
                      <a:lnTo>
                        <a:pt x="564" y="834"/>
                      </a:lnTo>
                      <a:lnTo>
                        <a:pt x="564" y="841"/>
                      </a:lnTo>
                      <a:lnTo>
                        <a:pt x="590" y="841"/>
                      </a:lnTo>
                      <a:lnTo>
                        <a:pt x="590" y="834"/>
                      </a:lnTo>
                      <a:close/>
                      <a:moveTo>
                        <a:pt x="639" y="834"/>
                      </a:moveTo>
                      <a:lnTo>
                        <a:pt x="613" y="834"/>
                      </a:lnTo>
                      <a:lnTo>
                        <a:pt x="613" y="841"/>
                      </a:lnTo>
                      <a:lnTo>
                        <a:pt x="639" y="841"/>
                      </a:lnTo>
                      <a:lnTo>
                        <a:pt x="639" y="834"/>
                      </a:lnTo>
                      <a:close/>
                      <a:moveTo>
                        <a:pt x="687" y="834"/>
                      </a:moveTo>
                      <a:lnTo>
                        <a:pt x="663" y="834"/>
                      </a:lnTo>
                      <a:lnTo>
                        <a:pt x="663" y="841"/>
                      </a:lnTo>
                      <a:lnTo>
                        <a:pt x="687" y="841"/>
                      </a:lnTo>
                      <a:lnTo>
                        <a:pt x="687" y="834"/>
                      </a:lnTo>
                      <a:close/>
                      <a:moveTo>
                        <a:pt x="737" y="834"/>
                      </a:moveTo>
                      <a:lnTo>
                        <a:pt x="713" y="834"/>
                      </a:lnTo>
                      <a:lnTo>
                        <a:pt x="713" y="841"/>
                      </a:lnTo>
                      <a:lnTo>
                        <a:pt x="737" y="841"/>
                      </a:lnTo>
                      <a:lnTo>
                        <a:pt x="737" y="834"/>
                      </a:lnTo>
                      <a:close/>
                      <a:moveTo>
                        <a:pt x="786" y="834"/>
                      </a:moveTo>
                      <a:lnTo>
                        <a:pt x="760" y="834"/>
                      </a:lnTo>
                      <a:lnTo>
                        <a:pt x="760" y="841"/>
                      </a:lnTo>
                      <a:lnTo>
                        <a:pt x="786" y="841"/>
                      </a:lnTo>
                      <a:lnTo>
                        <a:pt x="786" y="8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0" name="Rectangle 9"/>
                <p:cNvSpPr>
                  <a:spLocks noChangeArrowheads="1"/>
                </p:cNvSpPr>
                <p:nvPr/>
              </p:nvSpPr>
              <p:spPr bwMode="auto">
                <a:xfrm>
                  <a:off x="601345" y="1708150"/>
                  <a:ext cx="190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1" name="Freeform 10"/>
                <p:cNvSpPr/>
                <p:nvPr/>
              </p:nvSpPr>
              <p:spPr bwMode="auto">
                <a:xfrm>
                  <a:off x="601345" y="1708150"/>
                  <a:ext cx="19050" cy="14288"/>
                </a:xfrm>
                <a:custGeom>
                  <a:avLst/>
                  <a:gdLst>
                    <a:gd name="T0" fmla="*/ 0 w 12"/>
                    <a:gd name="T1" fmla="*/ 9 h 9"/>
                    <a:gd name="T2" fmla="*/ 12 w 12"/>
                    <a:gd name="T3" fmla="*/ 9 h 9"/>
                    <a:gd name="T4" fmla="*/ 12 w 12"/>
                    <a:gd name="T5" fmla="*/ 0 h 9"/>
                    <a:gd name="T6" fmla="*/ 0 w 12"/>
                    <a:gd name="T7" fmla="*/ 0 h 9"/>
                  </a:gdLst>
                  <a:ahLst/>
                  <a:cxnLst>
                    <a:cxn ang="0">
                      <a:pos x="T0" y="T1"/>
                    </a:cxn>
                    <a:cxn ang="0">
                      <a:pos x="T2" y="T3"/>
                    </a:cxn>
                    <a:cxn ang="0">
                      <a:pos x="T4" y="T5"/>
                    </a:cxn>
                    <a:cxn ang="0">
                      <a:pos x="T6" y="T7"/>
                    </a:cxn>
                  </a:cxnLst>
                  <a:rect l="0" t="0" r="r" b="b"/>
                  <a:pathLst>
                    <a:path w="12" h="9">
                      <a:moveTo>
                        <a:pt x="0" y="9"/>
                      </a:moveTo>
                      <a:lnTo>
                        <a:pt x="12" y="9"/>
                      </a:lnTo>
                      <a:lnTo>
                        <a:pt x="12"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2" name="Freeform 11"/>
                <p:cNvSpPr>
                  <a:spLocks noEditPoints="1"/>
                </p:cNvSpPr>
                <p:nvPr/>
              </p:nvSpPr>
              <p:spPr bwMode="auto">
                <a:xfrm>
                  <a:off x="656908" y="1708150"/>
                  <a:ext cx="1203325" cy="14288"/>
                </a:xfrm>
                <a:custGeom>
                  <a:avLst/>
                  <a:gdLst>
                    <a:gd name="T0" fmla="*/ 758 w 758"/>
                    <a:gd name="T1" fmla="*/ 9 h 9"/>
                    <a:gd name="T2" fmla="*/ 734 w 758"/>
                    <a:gd name="T3" fmla="*/ 0 h 9"/>
                    <a:gd name="T4" fmla="*/ 685 w 758"/>
                    <a:gd name="T5" fmla="*/ 9 h 9"/>
                    <a:gd name="T6" fmla="*/ 708 w 758"/>
                    <a:gd name="T7" fmla="*/ 0 h 9"/>
                    <a:gd name="T8" fmla="*/ 685 w 758"/>
                    <a:gd name="T9" fmla="*/ 9 h 9"/>
                    <a:gd name="T10" fmla="*/ 661 w 758"/>
                    <a:gd name="T11" fmla="*/ 9 h 9"/>
                    <a:gd name="T12" fmla="*/ 635 w 758"/>
                    <a:gd name="T13" fmla="*/ 0 h 9"/>
                    <a:gd name="T14" fmla="*/ 588 w 758"/>
                    <a:gd name="T15" fmla="*/ 9 h 9"/>
                    <a:gd name="T16" fmla="*/ 611 w 758"/>
                    <a:gd name="T17" fmla="*/ 0 h 9"/>
                    <a:gd name="T18" fmla="*/ 588 w 758"/>
                    <a:gd name="T19" fmla="*/ 9 h 9"/>
                    <a:gd name="T20" fmla="*/ 562 w 758"/>
                    <a:gd name="T21" fmla="*/ 9 h 9"/>
                    <a:gd name="T22" fmla="*/ 538 w 758"/>
                    <a:gd name="T23" fmla="*/ 0 h 9"/>
                    <a:gd name="T24" fmla="*/ 488 w 758"/>
                    <a:gd name="T25" fmla="*/ 9 h 9"/>
                    <a:gd name="T26" fmla="*/ 514 w 758"/>
                    <a:gd name="T27" fmla="*/ 0 h 9"/>
                    <a:gd name="T28" fmla="*/ 488 w 758"/>
                    <a:gd name="T29" fmla="*/ 9 h 9"/>
                    <a:gd name="T30" fmla="*/ 465 w 758"/>
                    <a:gd name="T31" fmla="*/ 9 h 9"/>
                    <a:gd name="T32" fmla="*/ 441 w 758"/>
                    <a:gd name="T33" fmla="*/ 0 h 9"/>
                    <a:gd name="T34" fmla="*/ 391 w 758"/>
                    <a:gd name="T35" fmla="*/ 9 h 9"/>
                    <a:gd name="T36" fmla="*/ 417 w 758"/>
                    <a:gd name="T37" fmla="*/ 0 h 9"/>
                    <a:gd name="T38" fmla="*/ 391 w 758"/>
                    <a:gd name="T39" fmla="*/ 9 h 9"/>
                    <a:gd name="T40" fmla="*/ 367 w 758"/>
                    <a:gd name="T41" fmla="*/ 9 h 9"/>
                    <a:gd name="T42" fmla="*/ 344 w 758"/>
                    <a:gd name="T43" fmla="*/ 0 h 9"/>
                    <a:gd name="T44" fmla="*/ 294 w 758"/>
                    <a:gd name="T45" fmla="*/ 9 h 9"/>
                    <a:gd name="T46" fmla="*/ 318 w 758"/>
                    <a:gd name="T47" fmla="*/ 0 h 9"/>
                    <a:gd name="T48" fmla="*/ 294 w 758"/>
                    <a:gd name="T49" fmla="*/ 9 h 9"/>
                    <a:gd name="T50" fmla="*/ 270 w 758"/>
                    <a:gd name="T51" fmla="*/ 9 h 9"/>
                    <a:gd name="T52" fmla="*/ 244 w 758"/>
                    <a:gd name="T53" fmla="*/ 0 h 9"/>
                    <a:gd name="T54" fmla="*/ 197 w 758"/>
                    <a:gd name="T55" fmla="*/ 9 h 9"/>
                    <a:gd name="T56" fmla="*/ 221 w 758"/>
                    <a:gd name="T57" fmla="*/ 0 h 9"/>
                    <a:gd name="T58" fmla="*/ 197 w 758"/>
                    <a:gd name="T59" fmla="*/ 9 h 9"/>
                    <a:gd name="T60" fmla="*/ 171 w 758"/>
                    <a:gd name="T61" fmla="*/ 9 h 9"/>
                    <a:gd name="T62" fmla="*/ 147 w 758"/>
                    <a:gd name="T63" fmla="*/ 0 h 9"/>
                    <a:gd name="T64" fmla="*/ 98 w 758"/>
                    <a:gd name="T65" fmla="*/ 9 h 9"/>
                    <a:gd name="T66" fmla="*/ 124 w 758"/>
                    <a:gd name="T67" fmla="*/ 0 h 9"/>
                    <a:gd name="T68" fmla="*/ 98 w 758"/>
                    <a:gd name="T69" fmla="*/ 9 h 9"/>
                    <a:gd name="T70" fmla="*/ 74 w 758"/>
                    <a:gd name="T71" fmla="*/ 9 h 9"/>
                    <a:gd name="T72" fmla="*/ 50 w 758"/>
                    <a:gd name="T73" fmla="*/ 0 h 9"/>
                    <a:gd name="T74" fmla="*/ 0 w 758"/>
                    <a:gd name="T75" fmla="*/ 9 h 9"/>
                    <a:gd name="T76" fmla="*/ 24 w 758"/>
                    <a:gd name="T77" fmla="*/ 0 h 9"/>
                    <a:gd name="T78" fmla="*/ 0 w 758"/>
                    <a:gd name="T7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8" h="9">
                      <a:moveTo>
                        <a:pt x="734" y="9"/>
                      </a:moveTo>
                      <a:lnTo>
                        <a:pt x="758" y="9"/>
                      </a:lnTo>
                      <a:lnTo>
                        <a:pt x="758" y="0"/>
                      </a:lnTo>
                      <a:lnTo>
                        <a:pt x="734" y="0"/>
                      </a:lnTo>
                      <a:lnTo>
                        <a:pt x="734" y="9"/>
                      </a:lnTo>
                      <a:close/>
                      <a:moveTo>
                        <a:pt x="685" y="9"/>
                      </a:moveTo>
                      <a:lnTo>
                        <a:pt x="708" y="9"/>
                      </a:lnTo>
                      <a:lnTo>
                        <a:pt x="708" y="0"/>
                      </a:lnTo>
                      <a:lnTo>
                        <a:pt x="685" y="0"/>
                      </a:lnTo>
                      <a:lnTo>
                        <a:pt x="685" y="9"/>
                      </a:lnTo>
                      <a:close/>
                      <a:moveTo>
                        <a:pt x="635" y="9"/>
                      </a:moveTo>
                      <a:lnTo>
                        <a:pt x="661" y="9"/>
                      </a:lnTo>
                      <a:lnTo>
                        <a:pt x="661" y="0"/>
                      </a:lnTo>
                      <a:lnTo>
                        <a:pt x="635" y="0"/>
                      </a:lnTo>
                      <a:lnTo>
                        <a:pt x="635" y="9"/>
                      </a:lnTo>
                      <a:close/>
                      <a:moveTo>
                        <a:pt x="588" y="9"/>
                      </a:moveTo>
                      <a:lnTo>
                        <a:pt x="611" y="9"/>
                      </a:lnTo>
                      <a:lnTo>
                        <a:pt x="611" y="0"/>
                      </a:lnTo>
                      <a:lnTo>
                        <a:pt x="588" y="0"/>
                      </a:lnTo>
                      <a:lnTo>
                        <a:pt x="588" y="9"/>
                      </a:lnTo>
                      <a:close/>
                      <a:moveTo>
                        <a:pt x="538" y="9"/>
                      </a:moveTo>
                      <a:lnTo>
                        <a:pt x="562" y="9"/>
                      </a:lnTo>
                      <a:lnTo>
                        <a:pt x="562" y="0"/>
                      </a:lnTo>
                      <a:lnTo>
                        <a:pt x="538" y="0"/>
                      </a:lnTo>
                      <a:lnTo>
                        <a:pt x="538" y="9"/>
                      </a:lnTo>
                      <a:close/>
                      <a:moveTo>
                        <a:pt x="488" y="9"/>
                      </a:moveTo>
                      <a:lnTo>
                        <a:pt x="514" y="9"/>
                      </a:lnTo>
                      <a:lnTo>
                        <a:pt x="514" y="0"/>
                      </a:lnTo>
                      <a:lnTo>
                        <a:pt x="488" y="0"/>
                      </a:lnTo>
                      <a:lnTo>
                        <a:pt x="488" y="9"/>
                      </a:lnTo>
                      <a:close/>
                      <a:moveTo>
                        <a:pt x="441" y="9"/>
                      </a:moveTo>
                      <a:lnTo>
                        <a:pt x="465" y="9"/>
                      </a:lnTo>
                      <a:lnTo>
                        <a:pt x="465" y="0"/>
                      </a:lnTo>
                      <a:lnTo>
                        <a:pt x="441" y="0"/>
                      </a:lnTo>
                      <a:lnTo>
                        <a:pt x="441" y="9"/>
                      </a:lnTo>
                      <a:close/>
                      <a:moveTo>
                        <a:pt x="391" y="9"/>
                      </a:moveTo>
                      <a:lnTo>
                        <a:pt x="417" y="9"/>
                      </a:lnTo>
                      <a:lnTo>
                        <a:pt x="417" y="0"/>
                      </a:lnTo>
                      <a:lnTo>
                        <a:pt x="391" y="0"/>
                      </a:lnTo>
                      <a:lnTo>
                        <a:pt x="391" y="9"/>
                      </a:lnTo>
                      <a:close/>
                      <a:moveTo>
                        <a:pt x="344" y="9"/>
                      </a:moveTo>
                      <a:lnTo>
                        <a:pt x="367" y="9"/>
                      </a:lnTo>
                      <a:lnTo>
                        <a:pt x="367" y="0"/>
                      </a:lnTo>
                      <a:lnTo>
                        <a:pt x="344" y="0"/>
                      </a:lnTo>
                      <a:lnTo>
                        <a:pt x="344" y="9"/>
                      </a:lnTo>
                      <a:close/>
                      <a:moveTo>
                        <a:pt x="294" y="9"/>
                      </a:moveTo>
                      <a:lnTo>
                        <a:pt x="318" y="9"/>
                      </a:lnTo>
                      <a:lnTo>
                        <a:pt x="318" y="0"/>
                      </a:lnTo>
                      <a:lnTo>
                        <a:pt x="294" y="0"/>
                      </a:lnTo>
                      <a:lnTo>
                        <a:pt x="294" y="9"/>
                      </a:lnTo>
                      <a:close/>
                      <a:moveTo>
                        <a:pt x="244" y="9"/>
                      </a:moveTo>
                      <a:lnTo>
                        <a:pt x="270" y="9"/>
                      </a:lnTo>
                      <a:lnTo>
                        <a:pt x="270" y="0"/>
                      </a:lnTo>
                      <a:lnTo>
                        <a:pt x="244" y="0"/>
                      </a:lnTo>
                      <a:lnTo>
                        <a:pt x="244" y="9"/>
                      </a:lnTo>
                      <a:close/>
                      <a:moveTo>
                        <a:pt x="197" y="9"/>
                      </a:moveTo>
                      <a:lnTo>
                        <a:pt x="221" y="9"/>
                      </a:lnTo>
                      <a:lnTo>
                        <a:pt x="221" y="0"/>
                      </a:lnTo>
                      <a:lnTo>
                        <a:pt x="197" y="0"/>
                      </a:lnTo>
                      <a:lnTo>
                        <a:pt x="197" y="9"/>
                      </a:lnTo>
                      <a:close/>
                      <a:moveTo>
                        <a:pt x="147" y="9"/>
                      </a:moveTo>
                      <a:lnTo>
                        <a:pt x="171" y="9"/>
                      </a:lnTo>
                      <a:lnTo>
                        <a:pt x="171" y="0"/>
                      </a:lnTo>
                      <a:lnTo>
                        <a:pt x="147" y="0"/>
                      </a:lnTo>
                      <a:lnTo>
                        <a:pt x="147" y="9"/>
                      </a:lnTo>
                      <a:close/>
                      <a:moveTo>
                        <a:pt x="98" y="9"/>
                      </a:moveTo>
                      <a:lnTo>
                        <a:pt x="124" y="9"/>
                      </a:lnTo>
                      <a:lnTo>
                        <a:pt x="124" y="0"/>
                      </a:lnTo>
                      <a:lnTo>
                        <a:pt x="98" y="0"/>
                      </a:lnTo>
                      <a:lnTo>
                        <a:pt x="98" y="9"/>
                      </a:lnTo>
                      <a:close/>
                      <a:moveTo>
                        <a:pt x="50" y="9"/>
                      </a:moveTo>
                      <a:lnTo>
                        <a:pt x="74" y="9"/>
                      </a:lnTo>
                      <a:lnTo>
                        <a:pt x="74" y="0"/>
                      </a:lnTo>
                      <a:lnTo>
                        <a:pt x="50" y="0"/>
                      </a:lnTo>
                      <a:lnTo>
                        <a:pt x="50" y="9"/>
                      </a:lnTo>
                      <a:close/>
                      <a:moveTo>
                        <a:pt x="0" y="9"/>
                      </a:moveTo>
                      <a:lnTo>
                        <a:pt x="24" y="9"/>
                      </a:lnTo>
                      <a:lnTo>
                        <a:pt x="24"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3" name="Rectangle 14"/>
                <p:cNvSpPr>
                  <a:spLocks noChangeArrowheads="1"/>
                </p:cNvSpPr>
                <p:nvPr/>
              </p:nvSpPr>
              <p:spPr bwMode="auto">
                <a:xfrm>
                  <a:off x="1252220" y="1054100"/>
                  <a:ext cx="142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4" name="Freeform 15"/>
                <p:cNvSpPr/>
                <p:nvPr/>
              </p:nvSpPr>
              <p:spPr bwMode="auto">
                <a:xfrm>
                  <a:off x="1252220" y="1054100"/>
                  <a:ext cx="14288" cy="19050"/>
                </a:xfrm>
                <a:custGeom>
                  <a:avLst/>
                  <a:gdLst>
                    <a:gd name="T0" fmla="*/ 0 w 9"/>
                    <a:gd name="T1" fmla="*/ 0 h 12"/>
                    <a:gd name="T2" fmla="*/ 0 w 9"/>
                    <a:gd name="T3" fmla="*/ 12 h 12"/>
                    <a:gd name="T4" fmla="*/ 9 w 9"/>
                    <a:gd name="T5" fmla="*/ 12 h 12"/>
                    <a:gd name="T6" fmla="*/ 9 w 9"/>
                    <a:gd name="T7" fmla="*/ 0 h 12"/>
                  </a:gdLst>
                  <a:ahLst/>
                  <a:cxnLst>
                    <a:cxn ang="0">
                      <a:pos x="T0" y="T1"/>
                    </a:cxn>
                    <a:cxn ang="0">
                      <a:pos x="T2" y="T3"/>
                    </a:cxn>
                    <a:cxn ang="0">
                      <a:pos x="T4" y="T5"/>
                    </a:cxn>
                    <a:cxn ang="0">
                      <a:pos x="T6" y="T7"/>
                    </a:cxn>
                  </a:cxnLst>
                  <a:rect l="0" t="0" r="r" b="b"/>
                  <a:pathLst>
                    <a:path w="9" h="12">
                      <a:moveTo>
                        <a:pt x="0" y="0"/>
                      </a:moveTo>
                      <a:lnTo>
                        <a:pt x="0" y="12"/>
                      </a:lnTo>
                      <a:lnTo>
                        <a:pt x="9" y="1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5" name="Freeform 16"/>
                <p:cNvSpPr>
                  <a:spLocks noEditPoints="1"/>
                </p:cNvSpPr>
                <p:nvPr/>
              </p:nvSpPr>
              <p:spPr bwMode="auto">
                <a:xfrm>
                  <a:off x="1252220" y="1111250"/>
                  <a:ext cx="14288" cy="1208088"/>
                </a:xfrm>
                <a:custGeom>
                  <a:avLst/>
                  <a:gdLst>
                    <a:gd name="T0" fmla="*/ 0 w 9"/>
                    <a:gd name="T1" fmla="*/ 761 h 761"/>
                    <a:gd name="T2" fmla="*/ 9 w 9"/>
                    <a:gd name="T3" fmla="*/ 737 h 761"/>
                    <a:gd name="T4" fmla="*/ 0 w 9"/>
                    <a:gd name="T5" fmla="*/ 687 h 761"/>
                    <a:gd name="T6" fmla="*/ 9 w 9"/>
                    <a:gd name="T7" fmla="*/ 711 h 761"/>
                    <a:gd name="T8" fmla="*/ 0 w 9"/>
                    <a:gd name="T9" fmla="*/ 687 h 761"/>
                    <a:gd name="T10" fmla="*/ 0 w 9"/>
                    <a:gd name="T11" fmla="*/ 663 h 761"/>
                    <a:gd name="T12" fmla="*/ 9 w 9"/>
                    <a:gd name="T13" fmla="*/ 637 h 761"/>
                    <a:gd name="T14" fmla="*/ 0 w 9"/>
                    <a:gd name="T15" fmla="*/ 589 h 761"/>
                    <a:gd name="T16" fmla="*/ 9 w 9"/>
                    <a:gd name="T17" fmla="*/ 613 h 761"/>
                    <a:gd name="T18" fmla="*/ 0 w 9"/>
                    <a:gd name="T19" fmla="*/ 589 h 761"/>
                    <a:gd name="T20" fmla="*/ 0 w 9"/>
                    <a:gd name="T21" fmla="*/ 563 h 761"/>
                    <a:gd name="T22" fmla="*/ 9 w 9"/>
                    <a:gd name="T23" fmla="*/ 540 h 761"/>
                    <a:gd name="T24" fmla="*/ 0 w 9"/>
                    <a:gd name="T25" fmla="*/ 492 h 761"/>
                    <a:gd name="T26" fmla="*/ 9 w 9"/>
                    <a:gd name="T27" fmla="*/ 516 h 761"/>
                    <a:gd name="T28" fmla="*/ 0 w 9"/>
                    <a:gd name="T29" fmla="*/ 492 h 761"/>
                    <a:gd name="T30" fmla="*/ 0 w 9"/>
                    <a:gd name="T31" fmla="*/ 466 h 761"/>
                    <a:gd name="T32" fmla="*/ 9 w 9"/>
                    <a:gd name="T33" fmla="*/ 442 h 761"/>
                    <a:gd name="T34" fmla="*/ 0 w 9"/>
                    <a:gd name="T35" fmla="*/ 392 h 761"/>
                    <a:gd name="T36" fmla="*/ 9 w 9"/>
                    <a:gd name="T37" fmla="*/ 418 h 761"/>
                    <a:gd name="T38" fmla="*/ 0 w 9"/>
                    <a:gd name="T39" fmla="*/ 392 h 761"/>
                    <a:gd name="T40" fmla="*/ 0 w 9"/>
                    <a:gd name="T41" fmla="*/ 368 h 761"/>
                    <a:gd name="T42" fmla="*/ 9 w 9"/>
                    <a:gd name="T43" fmla="*/ 345 h 761"/>
                    <a:gd name="T44" fmla="*/ 0 w 9"/>
                    <a:gd name="T45" fmla="*/ 295 h 761"/>
                    <a:gd name="T46" fmla="*/ 9 w 9"/>
                    <a:gd name="T47" fmla="*/ 318 h 761"/>
                    <a:gd name="T48" fmla="*/ 0 w 9"/>
                    <a:gd name="T49" fmla="*/ 295 h 761"/>
                    <a:gd name="T50" fmla="*/ 0 w 9"/>
                    <a:gd name="T51" fmla="*/ 271 h 761"/>
                    <a:gd name="T52" fmla="*/ 9 w 9"/>
                    <a:gd name="T53" fmla="*/ 245 h 761"/>
                    <a:gd name="T54" fmla="*/ 0 w 9"/>
                    <a:gd name="T55" fmla="*/ 197 h 761"/>
                    <a:gd name="T56" fmla="*/ 9 w 9"/>
                    <a:gd name="T57" fmla="*/ 221 h 761"/>
                    <a:gd name="T58" fmla="*/ 0 w 9"/>
                    <a:gd name="T59" fmla="*/ 197 h 761"/>
                    <a:gd name="T60" fmla="*/ 0 w 9"/>
                    <a:gd name="T61" fmla="*/ 171 h 761"/>
                    <a:gd name="T62" fmla="*/ 9 w 9"/>
                    <a:gd name="T63" fmla="*/ 147 h 761"/>
                    <a:gd name="T64" fmla="*/ 0 w 9"/>
                    <a:gd name="T65" fmla="*/ 97 h 761"/>
                    <a:gd name="T66" fmla="*/ 9 w 9"/>
                    <a:gd name="T67" fmla="*/ 124 h 761"/>
                    <a:gd name="T68" fmla="*/ 0 w 9"/>
                    <a:gd name="T69" fmla="*/ 97 h 761"/>
                    <a:gd name="T70" fmla="*/ 0 w 9"/>
                    <a:gd name="T71" fmla="*/ 74 h 761"/>
                    <a:gd name="T72" fmla="*/ 9 w 9"/>
                    <a:gd name="T73" fmla="*/ 50 h 761"/>
                    <a:gd name="T74" fmla="*/ 0 w 9"/>
                    <a:gd name="T75" fmla="*/ 0 h 761"/>
                    <a:gd name="T76" fmla="*/ 9 w 9"/>
                    <a:gd name="T77" fmla="*/ 24 h 761"/>
                    <a:gd name="T78" fmla="*/ 0 w 9"/>
                    <a:gd name="T7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761">
                      <a:moveTo>
                        <a:pt x="0" y="737"/>
                      </a:moveTo>
                      <a:lnTo>
                        <a:pt x="0" y="761"/>
                      </a:lnTo>
                      <a:lnTo>
                        <a:pt x="9" y="761"/>
                      </a:lnTo>
                      <a:lnTo>
                        <a:pt x="9" y="737"/>
                      </a:lnTo>
                      <a:lnTo>
                        <a:pt x="0" y="737"/>
                      </a:lnTo>
                      <a:close/>
                      <a:moveTo>
                        <a:pt x="0" y="687"/>
                      </a:moveTo>
                      <a:lnTo>
                        <a:pt x="0" y="711"/>
                      </a:lnTo>
                      <a:lnTo>
                        <a:pt x="9" y="711"/>
                      </a:lnTo>
                      <a:lnTo>
                        <a:pt x="9" y="687"/>
                      </a:lnTo>
                      <a:lnTo>
                        <a:pt x="0" y="687"/>
                      </a:lnTo>
                      <a:close/>
                      <a:moveTo>
                        <a:pt x="0" y="637"/>
                      </a:moveTo>
                      <a:lnTo>
                        <a:pt x="0" y="663"/>
                      </a:lnTo>
                      <a:lnTo>
                        <a:pt x="9" y="663"/>
                      </a:lnTo>
                      <a:lnTo>
                        <a:pt x="9" y="637"/>
                      </a:lnTo>
                      <a:lnTo>
                        <a:pt x="0" y="637"/>
                      </a:lnTo>
                      <a:close/>
                      <a:moveTo>
                        <a:pt x="0" y="589"/>
                      </a:moveTo>
                      <a:lnTo>
                        <a:pt x="0" y="613"/>
                      </a:lnTo>
                      <a:lnTo>
                        <a:pt x="9" y="613"/>
                      </a:lnTo>
                      <a:lnTo>
                        <a:pt x="9" y="589"/>
                      </a:lnTo>
                      <a:lnTo>
                        <a:pt x="0" y="589"/>
                      </a:lnTo>
                      <a:close/>
                      <a:moveTo>
                        <a:pt x="0" y="540"/>
                      </a:moveTo>
                      <a:lnTo>
                        <a:pt x="0" y="563"/>
                      </a:lnTo>
                      <a:lnTo>
                        <a:pt x="9" y="563"/>
                      </a:lnTo>
                      <a:lnTo>
                        <a:pt x="9" y="540"/>
                      </a:lnTo>
                      <a:lnTo>
                        <a:pt x="0" y="540"/>
                      </a:lnTo>
                      <a:close/>
                      <a:moveTo>
                        <a:pt x="0" y="492"/>
                      </a:moveTo>
                      <a:lnTo>
                        <a:pt x="0" y="516"/>
                      </a:lnTo>
                      <a:lnTo>
                        <a:pt x="9" y="516"/>
                      </a:lnTo>
                      <a:lnTo>
                        <a:pt x="9" y="492"/>
                      </a:lnTo>
                      <a:lnTo>
                        <a:pt x="0" y="492"/>
                      </a:lnTo>
                      <a:close/>
                      <a:moveTo>
                        <a:pt x="0" y="442"/>
                      </a:moveTo>
                      <a:lnTo>
                        <a:pt x="0" y="466"/>
                      </a:lnTo>
                      <a:lnTo>
                        <a:pt x="9" y="466"/>
                      </a:lnTo>
                      <a:lnTo>
                        <a:pt x="9" y="442"/>
                      </a:lnTo>
                      <a:lnTo>
                        <a:pt x="0" y="442"/>
                      </a:lnTo>
                      <a:close/>
                      <a:moveTo>
                        <a:pt x="0" y="392"/>
                      </a:moveTo>
                      <a:lnTo>
                        <a:pt x="0" y="418"/>
                      </a:lnTo>
                      <a:lnTo>
                        <a:pt x="9" y="418"/>
                      </a:lnTo>
                      <a:lnTo>
                        <a:pt x="9" y="392"/>
                      </a:lnTo>
                      <a:lnTo>
                        <a:pt x="0" y="392"/>
                      </a:lnTo>
                      <a:close/>
                      <a:moveTo>
                        <a:pt x="0" y="345"/>
                      </a:moveTo>
                      <a:lnTo>
                        <a:pt x="0" y="368"/>
                      </a:lnTo>
                      <a:lnTo>
                        <a:pt x="9" y="368"/>
                      </a:lnTo>
                      <a:lnTo>
                        <a:pt x="9" y="345"/>
                      </a:lnTo>
                      <a:lnTo>
                        <a:pt x="0" y="345"/>
                      </a:lnTo>
                      <a:close/>
                      <a:moveTo>
                        <a:pt x="0" y="295"/>
                      </a:moveTo>
                      <a:lnTo>
                        <a:pt x="0" y="318"/>
                      </a:lnTo>
                      <a:lnTo>
                        <a:pt x="9" y="318"/>
                      </a:lnTo>
                      <a:lnTo>
                        <a:pt x="9" y="295"/>
                      </a:lnTo>
                      <a:lnTo>
                        <a:pt x="0" y="295"/>
                      </a:lnTo>
                      <a:close/>
                      <a:moveTo>
                        <a:pt x="0" y="245"/>
                      </a:moveTo>
                      <a:lnTo>
                        <a:pt x="0" y="271"/>
                      </a:lnTo>
                      <a:lnTo>
                        <a:pt x="9" y="271"/>
                      </a:lnTo>
                      <a:lnTo>
                        <a:pt x="9" y="245"/>
                      </a:lnTo>
                      <a:lnTo>
                        <a:pt x="0" y="245"/>
                      </a:lnTo>
                      <a:close/>
                      <a:moveTo>
                        <a:pt x="0" y="197"/>
                      </a:moveTo>
                      <a:lnTo>
                        <a:pt x="0" y="221"/>
                      </a:lnTo>
                      <a:lnTo>
                        <a:pt x="9" y="221"/>
                      </a:lnTo>
                      <a:lnTo>
                        <a:pt x="9" y="197"/>
                      </a:lnTo>
                      <a:lnTo>
                        <a:pt x="0" y="197"/>
                      </a:lnTo>
                      <a:close/>
                      <a:moveTo>
                        <a:pt x="0" y="147"/>
                      </a:moveTo>
                      <a:lnTo>
                        <a:pt x="0" y="171"/>
                      </a:lnTo>
                      <a:lnTo>
                        <a:pt x="9" y="171"/>
                      </a:lnTo>
                      <a:lnTo>
                        <a:pt x="9" y="147"/>
                      </a:lnTo>
                      <a:lnTo>
                        <a:pt x="0" y="147"/>
                      </a:lnTo>
                      <a:close/>
                      <a:moveTo>
                        <a:pt x="0" y="97"/>
                      </a:moveTo>
                      <a:lnTo>
                        <a:pt x="0" y="124"/>
                      </a:lnTo>
                      <a:lnTo>
                        <a:pt x="9" y="124"/>
                      </a:lnTo>
                      <a:lnTo>
                        <a:pt x="9" y="97"/>
                      </a:lnTo>
                      <a:lnTo>
                        <a:pt x="0" y="97"/>
                      </a:lnTo>
                      <a:close/>
                      <a:moveTo>
                        <a:pt x="0" y="50"/>
                      </a:moveTo>
                      <a:lnTo>
                        <a:pt x="0" y="74"/>
                      </a:lnTo>
                      <a:lnTo>
                        <a:pt x="9" y="74"/>
                      </a:lnTo>
                      <a:lnTo>
                        <a:pt x="9" y="50"/>
                      </a:lnTo>
                      <a:lnTo>
                        <a:pt x="0" y="50"/>
                      </a:lnTo>
                      <a:close/>
                      <a:moveTo>
                        <a:pt x="0" y="0"/>
                      </a:moveTo>
                      <a:lnTo>
                        <a:pt x="0" y="24"/>
                      </a:lnTo>
                      <a:lnTo>
                        <a:pt x="9" y="24"/>
                      </a:lnTo>
                      <a:lnTo>
                        <a:pt x="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6" name="Rectangle 17"/>
                <p:cNvSpPr>
                  <a:spLocks noChangeArrowheads="1"/>
                </p:cNvSpPr>
                <p:nvPr/>
              </p:nvSpPr>
              <p:spPr bwMode="auto">
                <a:xfrm>
                  <a:off x="1252220" y="2355850"/>
                  <a:ext cx="14288"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7" name="Freeform 18"/>
                <p:cNvSpPr/>
                <p:nvPr/>
              </p:nvSpPr>
              <p:spPr bwMode="auto">
                <a:xfrm>
                  <a:off x="1252220" y="2355850"/>
                  <a:ext cx="14288" cy="23813"/>
                </a:xfrm>
                <a:custGeom>
                  <a:avLst/>
                  <a:gdLst>
                    <a:gd name="T0" fmla="*/ 0 w 9"/>
                    <a:gd name="T1" fmla="*/ 0 h 15"/>
                    <a:gd name="T2" fmla="*/ 0 w 9"/>
                    <a:gd name="T3" fmla="*/ 15 h 15"/>
                    <a:gd name="T4" fmla="*/ 9 w 9"/>
                    <a:gd name="T5" fmla="*/ 15 h 15"/>
                    <a:gd name="T6" fmla="*/ 9 w 9"/>
                    <a:gd name="T7" fmla="*/ 0 h 15"/>
                  </a:gdLst>
                  <a:ahLst/>
                  <a:cxnLst>
                    <a:cxn ang="0">
                      <a:pos x="T0" y="T1"/>
                    </a:cxn>
                    <a:cxn ang="0">
                      <a:pos x="T2" y="T3"/>
                    </a:cxn>
                    <a:cxn ang="0">
                      <a:pos x="T4" y="T5"/>
                    </a:cxn>
                    <a:cxn ang="0">
                      <a:pos x="T6" y="T7"/>
                    </a:cxn>
                  </a:cxnLst>
                  <a:rect l="0" t="0" r="r" b="b"/>
                  <a:pathLst>
                    <a:path w="9" h="15">
                      <a:moveTo>
                        <a:pt x="0" y="0"/>
                      </a:moveTo>
                      <a:lnTo>
                        <a:pt x="0" y="15"/>
                      </a:lnTo>
                      <a:lnTo>
                        <a:pt x="9" y="15"/>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8" name="Freeform 21"/>
                <p:cNvSpPr>
                  <a:spLocks noEditPoints="1"/>
                </p:cNvSpPr>
                <p:nvPr/>
              </p:nvSpPr>
              <p:spPr bwMode="auto">
                <a:xfrm>
                  <a:off x="634683" y="1089025"/>
                  <a:ext cx="1247775" cy="1252538"/>
                </a:xfrm>
                <a:custGeom>
                  <a:avLst/>
                  <a:gdLst>
                    <a:gd name="T0" fmla="*/ 7 w 786"/>
                    <a:gd name="T1" fmla="*/ 0 h 789"/>
                    <a:gd name="T2" fmla="*/ 19 w 786"/>
                    <a:gd name="T3" fmla="*/ 23 h 789"/>
                    <a:gd name="T4" fmla="*/ 59 w 786"/>
                    <a:gd name="T5" fmla="*/ 52 h 789"/>
                    <a:gd name="T6" fmla="*/ 36 w 786"/>
                    <a:gd name="T7" fmla="*/ 40 h 789"/>
                    <a:gd name="T8" fmla="*/ 59 w 786"/>
                    <a:gd name="T9" fmla="*/ 52 h 789"/>
                    <a:gd name="T10" fmla="*/ 76 w 786"/>
                    <a:gd name="T11" fmla="*/ 71 h 789"/>
                    <a:gd name="T12" fmla="*/ 88 w 786"/>
                    <a:gd name="T13" fmla="*/ 92 h 789"/>
                    <a:gd name="T14" fmla="*/ 128 w 786"/>
                    <a:gd name="T15" fmla="*/ 123 h 789"/>
                    <a:gd name="T16" fmla="*/ 104 w 786"/>
                    <a:gd name="T17" fmla="*/ 111 h 789"/>
                    <a:gd name="T18" fmla="*/ 128 w 786"/>
                    <a:gd name="T19" fmla="*/ 123 h 789"/>
                    <a:gd name="T20" fmla="*/ 145 w 786"/>
                    <a:gd name="T21" fmla="*/ 140 h 789"/>
                    <a:gd name="T22" fmla="*/ 157 w 786"/>
                    <a:gd name="T23" fmla="*/ 164 h 789"/>
                    <a:gd name="T24" fmla="*/ 197 w 786"/>
                    <a:gd name="T25" fmla="*/ 192 h 789"/>
                    <a:gd name="T26" fmla="*/ 173 w 786"/>
                    <a:gd name="T27" fmla="*/ 180 h 789"/>
                    <a:gd name="T28" fmla="*/ 197 w 786"/>
                    <a:gd name="T29" fmla="*/ 192 h 789"/>
                    <a:gd name="T30" fmla="*/ 213 w 786"/>
                    <a:gd name="T31" fmla="*/ 209 h 789"/>
                    <a:gd name="T32" fmla="*/ 225 w 786"/>
                    <a:gd name="T33" fmla="*/ 233 h 789"/>
                    <a:gd name="T34" fmla="*/ 265 w 786"/>
                    <a:gd name="T35" fmla="*/ 261 h 789"/>
                    <a:gd name="T36" fmla="*/ 244 w 786"/>
                    <a:gd name="T37" fmla="*/ 249 h 789"/>
                    <a:gd name="T38" fmla="*/ 265 w 786"/>
                    <a:gd name="T39" fmla="*/ 261 h 789"/>
                    <a:gd name="T40" fmla="*/ 284 w 786"/>
                    <a:gd name="T41" fmla="*/ 278 h 789"/>
                    <a:gd name="T42" fmla="*/ 296 w 786"/>
                    <a:gd name="T43" fmla="*/ 302 h 789"/>
                    <a:gd name="T44" fmla="*/ 336 w 786"/>
                    <a:gd name="T45" fmla="*/ 330 h 789"/>
                    <a:gd name="T46" fmla="*/ 313 w 786"/>
                    <a:gd name="T47" fmla="*/ 318 h 789"/>
                    <a:gd name="T48" fmla="*/ 336 w 786"/>
                    <a:gd name="T49" fmla="*/ 330 h 789"/>
                    <a:gd name="T50" fmla="*/ 353 w 786"/>
                    <a:gd name="T51" fmla="*/ 349 h 789"/>
                    <a:gd name="T52" fmla="*/ 365 w 786"/>
                    <a:gd name="T53" fmla="*/ 370 h 789"/>
                    <a:gd name="T54" fmla="*/ 405 w 786"/>
                    <a:gd name="T55" fmla="*/ 401 h 789"/>
                    <a:gd name="T56" fmla="*/ 381 w 786"/>
                    <a:gd name="T57" fmla="*/ 390 h 789"/>
                    <a:gd name="T58" fmla="*/ 405 w 786"/>
                    <a:gd name="T59" fmla="*/ 401 h 789"/>
                    <a:gd name="T60" fmla="*/ 422 w 786"/>
                    <a:gd name="T61" fmla="*/ 418 h 789"/>
                    <a:gd name="T62" fmla="*/ 434 w 786"/>
                    <a:gd name="T63" fmla="*/ 442 h 789"/>
                    <a:gd name="T64" fmla="*/ 474 w 786"/>
                    <a:gd name="T65" fmla="*/ 470 h 789"/>
                    <a:gd name="T66" fmla="*/ 450 w 786"/>
                    <a:gd name="T67" fmla="*/ 458 h 789"/>
                    <a:gd name="T68" fmla="*/ 474 w 786"/>
                    <a:gd name="T69" fmla="*/ 470 h 789"/>
                    <a:gd name="T70" fmla="*/ 490 w 786"/>
                    <a:gd name="T71" fmla="*/ 487 h 789"/>
                    <a:gd name="T72" fmla="*/ 502 w 786"/>
                    <a:gd name="T73" fmla="*/ 511 h 789"/>
                    <a:gd name="T74" fmla="*/ 542 w 786"/>
                    <a:gd name="T75" fmla="*/ 539 h 789"/>
                    <a:gd name="T76" fmla="*/ 521 w 786"/>
                    <a:gd name="T77" fmla="*/ 527 h 789"/>
                    <a:gd name="T78" fmla="*/ 542 w 786"/>
                    <a:gd name="T79" fmla="*/ 539 h 789"/>
                    <a:gd name="T80" fmla="*/ 561 w 786"/>
                    <a:gd name="T81" fmla="*/ 556 h 789"/>
                    <a:gd name="T82" fmla="*/ 573 w 786"/>
                    <a:gd name="T83" fmla="*/ 580 h 789"/>
                    <a:gd name="T84" fmla="*/ 613 w 786"/>
                    <a:gd name="T85" fmla="*/ 608 h 789"/>
                    <a:gd name="T86" fmla="*/ 590 w 786"/>
                    <a:gd name="T87" fmla="*/ 596 h 789"/>
                    <a:gd name="T88" fmla="*/ 613 w 786"/>
                    <a:gd name="T89" fmla="*/ 608 h 789"/>
                    <a:gd name="T90" fmla="*/ 630 w 786"/>
                    <a:gd name="T91" fmla="*/ 627 h 789"/>
                    <a:gd name="T92" fmla="*/ 642 w 786"/>
                    <a:gd name="T93" fmla="*/ 649 h 789"/>
                    <a:gd name="T94" fmla="*/ 682 w 786"/>
                    <a:gd name="T95" fmla="*/ 677 h 789"/>
                    <a:gd name="T96" fmla="*/ 658 w 786"/>
                    <a:gd name="T97" fmla="*/ 668 h 789"/>
                    <a:gd name="T98" fmla="*/ 682 w 786"/>
                    <a:gd name="T99" fmla="*/ 677 h 789"/>
                    <a:gd name="T100" fmla="*/ 699 w 786"/>
                    <a:gd name="T101" fmla="*/ 696 h 789"/>
                    <a:gd name="T102" fmla="*/ 711 w 786"/>
                    <a:gd name="T103" fmla="*/ 720 h 789"/>
                    <a:gd name="T104" fmla="*/ 751 w 786"/>
                    <a:gd name="T105" fmla="*/ 748 h 789"/>
                    <a:gd name="T106" fmla="*/ 727 w 786"/>
                    <a:gd name="T107" fmla="*/ 737 h 789"/>
                    <a:gd name="T108" fmla="*/ 751 w 786"/>
                    <a:gd name="T109" fmla="*/ 748 h 789"/>
                    <a:gd name="T110" fmla="*/ 767 w 786"/>
                    <a:gd name="T111" fmla="*/ 765 h 789"/>
                    <a:gd name="T112" fmla="*/ 779 w 786"/>
                    <a:gd name="T113" fmla="*/ 789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24" y="19"/>
                      </a:moveTo>
                      <a:lnTo>
                        <a:pt x="7" y="0"/>
                      </a:lnTo>
                      <a:lnTo>
                        <a:pt x="0" y="7"/>
                      </a:lnTo>
                      <a:lnTo>
                        <a:pt x="19" y="23"/>
                      </a:lnTo>
                      <a:lnTo>
                        <a:pt x="24" y="19"/>
                      </a:lnTo>
                      <a:close/>
                      <a:moveTo>
                        <a:pt x="59" y="52"/>
                      </a:moveTo>
                      <a:lnTo>
                        <a:pt x="41" y="35"/>
                      </a:lnTo>
                      <a:lnTo>
                        <a:pt x="36" y="40"/>
                      </a:lnTo>
                      <a:lnTo>
                        <a:pt x="52" y="59"/>
                      </a:lnTo>
                      <a:lnTo>
                        <a:pt x="59" y="52"/>
                      </a:lnTo>
                      <a:close/>
                      <a:moveTo>
                        <a:pt x="93" y="88"/>
                      </a:moveTo>
                      <a:lnTo>
                        <a:pt x="76" y="71"/>
                      </a:lnTo>
                      <a:lnTo>
                        <a:pt x="71" y="76"/>
                      </a:lnTo>
                      <a:lnTo>
                        <a:pt x="88" y="92"/>
                      </a:lnTo>
                      <a:lnTo>
                        <a:pt x="93" y="88"/>
                      </a:lnTo>
                      <a:close/>
                      <a:moveTo>
                        <a:pt x="128" y="123"/>
                      </a:moveTo>
                      <a:lnTo>
                        <a:pt x="112" y="104"/>
                      </a:lnTo>
                      <a:lnTo>
                        <a:pt x="104" y="111"/>
                      </a:lnTo>
                      <a:lnTo>
                        <a:pt x="121" y="128"/>
                      </a:lnTo>
                      <a:lnTo>
                        <a:pt x="128" y="123"/>
                      </a:lnTo>
                      <a:close/>
                      <a:moveTo>
                        <a:pt x="164" y="157"/>
                      </a:moveTo>
                      <a:lnTo>
                        <a:pt x="145" y="140"/>
                      </a:lnTo>
                      <a:lnTo>
                        <a:pt x="140" y="145"/>
                      </a:lnTo>
                      <a:lnTo>
                        <a:pt x="157" y="164"/>
                      </a:lnTo>
                      <a:lnTo>
                        <a:pt x="164" y="157"/>
                      </a:lnTo>
                      <a:close/>
                      <a:moveTo>
                        <a:pt x="197" y="192"/>
                      </a:moveTo>
                      <a:lnTo>
                        <a:pt x="180" y="173"/>
                      </a:lnTo>
                      <a:lnTo>
                        <a:pt x="173" y="180"/>
                      </a:lnTo>
                      <a:lnTo>
                        <a:pt x="192" y="197"/>
                      </a:lnTo>
                      <a:lnTo>
                        <a:pt x="197" y="192"/>
                      </a:lnTo>
                      <a:close/>
                      <a:moveTo>
                        <a:pt x="232" y="225"/>
                      </a:moveTo>
                      <a:lnTo>
                        <a:pt x="213" y="209"/>
                      </a:lnTo>
                      <a:lnTo>
                        <a:pt x="209" y="216"/>
                      </a:lnTo>
                      <a:lnTo>
                        <a:pt x="225" y="233"/>
                      </a:lnTo>
                      <a:lnTo>
                        <a:pt x="232" y="225"/>
                      </a:lnTo>
                      <a:close/>
                      <a:moveTo>
                        <a:pt x="265" y="261"/>
                      </a:moveTo>
                      <a:lnTo>
                        <a:pt x="249" y="245"/>
                      </a:lnTo>
                      <a:lnTo>
                        <a:pt x="244" y="249"/>
                      </a:lnTo>
                      <a:lnTo>
                        <a:pt x="261" y="266"/>
                      </a:lnTo>
                      <a:lnTo>
                        <a:pt x="265" y="261"/>
                      </a:lnTo>
                      <a:close/>
                      <a:moveTo>
                        <a:pt x="301" y="297"/>
                      </a:moveTo>
                      <a:lnTo>
                        <a:pt x="284" y="278"/>
                      </a:lnTo>
                      <a:lnTo>
                        <a:pt x="277" y="285"/>
                      </a:lnTo>
                      <a:lnTo>
                        <a:pt x="296" y="302"/>
                      </a:lnTo>
                      <a:lnTo>
                        <a:pt x="301" y="297"/>
                      </a:lnTo>
                      <a:close/>
                      <a:moveTo>
                        <a:pt x="336" y="330"/>
                      </a:moveTo>
                      <a:lnTo>
                        <a:pt x="318" y="313"/>
                      </a:lnTo>
                      <a:lnTo>
                        <a:pt x="313" y="318"/>
                      </a:lnTo>
                      <a:lnTo>
                        <a:pt x="329" y="337"/>
                      </a:lnTo>
                      <a:lnTo>
                        <a:pt x="336" y="330"/>
                      </a:lnTo>
                      <a:close/>
                      <a:moveTo>
                        <a:pt x="370" y="366"/>
                      </a:moveTo>
                      <a:lnTo>
                        <a:pt x="353" y="349"/>
                      </a:lnTo>
                      <a:lnTo>
                        <a:pt x="348" y="354"/>
                      </a:lnTo>
                      <a:lnTo>
                        <a:pt x="365" y="370"/>
                      </a:lnTo>
                      <a:lnTo>
                        <a:pt x="370" y="366"/>
                      </a:lnTo>
                      <a:close/>
                      <a:moveTo>
                        <a:pt x="405" y="401"/>
                      </a:moveTo>
                      <a:lnTo>
                        <a:pt x="389" y="382"/>
                      </a:lnTo>
                      <a:lnTo>
                        <a:pt x="381" y="390"/>
                      </a:lnTo>
                      <a:lnTo>
                        <a:pt x="398" y="406"/>
                      </a:lnTo>
                      <a:lnTo>
                        <a:pt x="405" y="401"/>
                      </a:lnTo>
                      <a:close/>
                      <a:moveTo>
                        <a:pt x="441" y="435"/>
                      </a:moveTo>
                      <a:lnTo>
                        <a:pt x="422" y="418"/>
                      </a:lnTo>
                      <a:lnTo>
                        <a:pt x="417" y="423"/>
                      </a:lnTo>
                      <a:lnTo>
                        <a:pt x="434" y="442"/>
                      </a:lnTo>
                      <a:lnTo>
                        <a:pt x="441" y="435"/>
                      </a:lnTo>
                      <a:close/>
                      <a:moveTo>
                        <a:pt x="474" y="470"/>
                      </a:moveTo>
                      <a:lnTo>
                        <a:pt x="457" y="451"/>
                      </a:lnTo>
                      <a:lnTo>
                        <a:pt x="450" y="458"/>
                      </a:lnTo>
                      <a:lnTo>
                        <a:pt x="469" y="475"/>
                      </a:lnTo>
                      <a:lnTo>
                        <a:pt x="474" y="470"/>
                      </a:lnTo>
                      <a:close/>
                      <a:moveTo>
                        <a:pt x="509" y="504"/>
                      </a:moveTo>
                      <a:lnTo>
                        <a:pt x="490" y="487"/>
                      </a:lnTo>
                      <a:lnTo>
                        <a:pt x="486" y="494"/>
                      </a:lnTo>
                      <a:lnTo>
                        <a:pt x="502" y="511"/>
                      </a:lnTo>
                      <a:lnTo>
                        <a:pt x="509" y="504"/>
                      </a:lnTo>
                      <a:close/>
                      <a:moveTo>
                        <a:pt x="542" y="539"/>
                      </a:moveTo>
                      <a:lnTo>
                        <a:pt x="526" y="523"/>
                      </a:lnTo>
                      <a:lnTo>
                        <a:pt x="521" y="527"/>
                      </a:lnTo>
                      <a:lnTo>
                        <a:pt x="538" y="544"/>
                      </a:lnTo>
                      <a:lnTo>
                        <a:pt x="542" y="539"/>
                      </a:lnTo>
                      <a:close/>
                      <a:moveTo>
                        <a:pt x="578" y="575"/>
                      </a:moveTo>
                      <a:lnTo>
                        <a:pt x="561" y="556"/>
                      </a:lnTo>
                      <a:lnTo>
                        <a:pt x="554" y="563"/>
                      </a:lnTo>
                      <a:lnTo>
                        <a:pt x="573" y="580"/>
                      </a:lnTo>
                      <a:lnTo>
                        <a:pt x="578" y="575"/>
                      </a:lnTo>
                      <a:close/>
                      <a:moveTo>
                        <a:pt x="613" y="608"/>
                      </a:moveTo>
                      <a:lnTo>
                        <a:pt x="595" y="592"/>
                      </a:lnTo>
                      <a:lnTo>
                        <a:pt x="590" y="596"/>
                      </a:lnTo>
                      <a:lnTo>
                        <a:pt x="606" y="615"/>
                      </a:lnTo>
                      <a:lnTo>
                        <a:pt x="613" y="608"/>
                      </a:lnTo>
                      <a:close/>
                      <a:moveTo>
                        <a:pt x="647" y="644"/>
                      </a:moveTo>
                      <a:lnTo>
                        <a:pt x="630" y="627"/>
                      </a:lnTo>
                      <a:lnTo>
                        <a:pt x="625" y="632"/>
                      </a:lnTo>
                      <a:lnTo>
                        <a:pt x="642" y="649"/>
                      </a:lnTo>
                      <a:lnTo>
                        <a:pt x="647" y="644"/>
                      </a:lnTo>
                      <a:close/>
                      <a:moveTo>
                        <a:pt x="682" y="677"/>
                      </a:moveTo>
                      <a:lnTo>
                        <a:pt x="666" y="660"/>
                      </a:lnTo>
                      <a:lnTo>
                        <a:pt x="658" y="668"/>
                      </a:lnTo>
                      <a:lnTo>
                        <a:pt x="675" y="684"/>
                      </a:lnTo>
                      <a:lnTo>
                        <a:pt x="682" y="677"/>
                      </a:lnTo>
                      <a:close/>
                      <a:moveTo>
                        <a:pt x="718" y="713"/>
                      </a:moveTo>
                      <a:lnTo>
                        <a:pt x="699" y="696"/>
                      </a:lnTo>
                      <a:lnTo>
                        <a:pt x="694" y="701"/>
                      </a:lnTo>
                      <a:lnTo>
                        <a:pt x="711" y="720"/>
                      </a:lnTo>
                      <a:lnTo>
                        <a:pt x="718" y="713"/>
                      </a:lnTo>
                      <a:close/>
                      <a:moveTo>
                        <a:pt x="751" y="748"/>
                      </a:moveTo>
                      <a:lnTo>
                        <a:pt x="734" y="729"/>
                      </a:lnTo>
                      <a:lnTo>
                        <a:pt x="727" y="737"/>
                      </a:lnTo>
                      <a:lnTo>
                        <a:pt x="746" y="753"/>
                      </a:lnTo>
                      <a:lnTo>
                        <a:pt x="751" y="748"/>
                      </a:lnTo>
                      <a:close/>
                      <a:moveTo>
                        <a:pt x="786" y="782"/>
                      </a:moveTo>
                      <a:lnTo>
                        <a:pt x="767" y="765"/>
                      </a:lnTo>
                      <a:lnTo>
                        <a:pt x="763" y="770"/>
                      </a:lnTo>
                      <a:lnTo>
                        <a:pt x="779" y="789"/>
                      </a:lnTo>
                      <a:lnTo>
                        <a:pt x="786" y="7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39" name="Freeform 22"/>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 name="T8" fmla="*/ 14 w 14"/>
                    <a:gd name="T9" fmla="*/ 9 h 14"/>
                  </a:gdLst>
                  <a:ahLst/>
                  <a:cxnLst>
                    <a:cxn ang="0">
                      <a:pos x="T0" y="T1"/>
                    </a:cxn>
                    <a:cxn ang="0">
                      <a:pos x="T2" y="T3"/>
                    </a:cxn>
                    <a:cxn ang="0">
                      <a:pos x="T4" y="T5"/>
                    </a:cxn>
                    <a:cxn ang="0">
                      <a:pos x="T6" y="T7"/>
                    </a:cxn>
                    <a:cxn ang="0">
                      <a:pos x="T8" y="T9"/>
                    </a:cxn>
                  </a:cxnLst>
                  <a:rect l="0" t="0" r="r" b="b"/>
                  <a:pathLst>
                    <a:path w="14" h="14">
                      <a:moveTo>
                        <a:pt x="14" y="9"/>
                      </a:moveTo>
                      <a:lnTo>
                        <a:pt x="7" y="0"/>
                      </a:lnTo>
                      <a:lnTo>
                        <a:pt x="0" y="7"/>
                      </a:lnTo>
                      <a:lnTo>
                        <a:pt x="10" y="14"/>
                      </a:lnTo>
                      <a:lnTo>
                        <a:pt x="14"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40" name="Freeform 23"/>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Lst>
                  <a:ahLst/>
                  <a:cxnLst>
                    <a:cxn ang="0">
                      <a:pos x="T0" y="T1"/>
                    </a:cxn>
                    <a:cxn ang="0">
                      <a:pos x="T2" y="T3"/>
                    </a:cxn>
                    <a:cxn ang="0">
                      <a:pos x="T4" y="T5"/>
                    </a:cxn>
                    <a:cxn ang="0">
                      <a:pos x="T6" y="T7"/>
                    </a:cxn>
                  </a:cxnLst>
                  <a:rect l="0" t="0" r="r" b="b"/>
                  <a:pathLst>
                    <a:path w="14" h="14">
                      <a:moveTo>
                        <a:pt x="14" y="9"/>
                      </a:moveTo>
                      <a:lnTo>
                        <a:pt x="7" y="0"/>
                      </a:lnTo>
                      <a:lnTo>
                        <a:pt x="0" y="7"/>
                      </a:lnTo>
                      <a:lnTo>
                        <a:pt x="10" y="1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41" name="Freeform 26"/>
                <p:cNvSpPr>
                  <a:spLocks noEditPoints="1"/>
                </p:cNvSpPr>
                <p:nvPr/>
              </p:nvSpPr>
              <p:spPr bwMode="auto">
                <a:xfrm>
                  <a:off x="634683" y="1089025"/>
                  <a:ext cx="1247775" cy="1252538"/>
                </a:xfrm>
                <a:custGeom>
                  <a:avLst/>
                  <a:gdLst>
                    <a:gd name="T0" fmla="*/ 0 w 786"/>
                    <a:gd name="T1" fmla="*/ 782 h 789"/>
                    <a:gd name="T2" fmla="*/ 24 w 786"/>
                    <a:gd name="T3" fmla="*/ 770 h 789"/>
                    <a:gd name="T4" fmla="*/ 52 w 786"/>
                    <a:gd name="T5" fmla="*/ 729 h 789"/>
                    <a:gd name="T6" fmla="*/ 41 w 786"/>
                    <a:gd name="T7" fmla="*/ 753 h 789"/>
                    <a:gd name="T8" fmla="*/ 52 w 786"/>
                    <a:gd name="T9" fmla="*/ 729 h 789"/>
                    <a:gd name="T10" fmla="*/ 71 w 786"/>
                    <a:gd name="T11" fmla="*/ 713 h 789"/>
                    <a:gd name="T12" fmla="*/ 93 w 786"/>
                    <a:gd name="T13" fmla="*/ 701 h 789"/>
                    <a:gd name="T14" fmla="*/ 121 w 786"/>
                    <a:gd name="T15" fmla="*/ 660 h 789"/>
                    <a:gd name="T16" fmla="*/ 112 w 786"/>
                    <a:gd name="T17" fmla="*/ 684 h 789"/>
                    <a:gd name="T18" fmla="*/ 121 w 786"/>
                    <a:gd name="T19" fmla="*/ 660 h 789"/>
                    <a:gd name="T20" fmla="*/ 140 w 786"/>
                    <a:gd name="T21" fmla="*/ 644 h 789"/>
                    <a:gd name="T22" fmla="*/ 164 w 786"/>
                    <a:gd name="T23" fmla="*/ 632 h 789"/>
                    <a:gd name="T24" fmla="*/ 192 w 786"/>
                    <a:gd name="T25" fmla="*/ 592 h 789"/>
                    <a:gd name="T26" fmla="*/ 180 w 786"/>
                    <a:gd name="T27" fmla="*/ 615 h 789"/>
                    <a:gd name="T28" fmla="*/ 192 w 786"/>
                    <a:gd name="T29" fmla="*/ 592 h 789"/>
                    <a:gd name="T30" fmla="*/ 209 w 786"/>
                    <a:gd name="T31" fmla="*/ 575 h 789"/>
                    <a:gd name="T32" fmla="*/ 232 w 786"/>
                    <a:gd name="T33" fmla="*/ 563 h 789"/>
                    <a:gd name="T34" fmla="*/ 261 w 786"/>
                    <a:gd name="T35" fmla="*/ 523 h 789"/>
                    <a:gd name="T36" fmla="*/ 249 w 786"/>
                    <a:gd name="T37" fmla="*/ 544 h 789"/>
                    <a:gd name="T38" fmla="*/ 261 w 786"/>
                    <a:gd name="T39" fmla="*/ 523 h 789"/>
                    <a:gd name="T40" fmla="*/ 277 w 786"/>
                    <a:gd name="T41" fmla="*/ 504 h 789"/>
                    <a:gd name="T42" fmla="*/ 301 w 786"/>
                    <a:gd name="T43" fmla="*/ 494 h 789"/>
                    <a:gd name="T44" fmla="*/ 329 w 786"/>
                    <a:gd name="T45" fmla="*/ 451 h 789"/>
                    <a:gd name="T46" fmla="*/ 318 w 786"/>
                    <a:gd name="T47" fmla="*/ 475 h 789"/>
                    <a:gd name="T48" fmla="*/ 329 w 786"/>
                    <a:gd name="T49" fmla="*/ 451 h 789"/>
                    <a:gd name="T50" fmla="*/ 348 w 786"/>
                    <a:gd name="T51" fmla="*/ 435 h 789"/>
                    <a:gd name="T52" fmla="*/ 370 w 786"/>
                    <a:gd name="T53" fmla="*/ 423 h 789"/>
                    <a:gd name="T54" fmla="*/ 398 w 786"/>
                    <a:gd name="T55" fmla="*/ 382 h 789"/>
                    <a:gd name="T56" fmla="*/ 389 w 786"/>
                    <a:gd name="T57" fmla="*/ 406 h 789"/>
                    <a:gd name="T58" fmla="*/ 398 w 786"/>
                    <a:gd name="T59" fmla="*/ 382 h 789"/>
                    <a:gd name="T60" fmla="*/ 417 w 786"/>
                    <a:gd name="T61" fmla="*/ 366 h 789"/>
                    <a:gd name="T62" fmla="*/ 441 w 786"/>
                    <a:gd name="T63" fmla="*/ 354 h 789"/>
                    <a:gd name="T64" fmla="*/ 469 w 786"/>
                    <a:gd name="T65" fmla="*/ 313 h 789"/>
                    <a:gd name="T66" fmla="*/ 457 w 786"/>
                    <a:gd name="T67" fmla="*/ 337 h 789"/>
                    <a:gd name="T68" fmla="*/ 469 w 786"/>
                    <a:gd name="T69" fmla="*/ 313 h 789"/>
                    <a:gd name="T70" fmla="*/ 486 w 786"/>
                    <a:gd name="T71" fmla="*/ 297 h 789"/>
                    <a:gd name="T72" fmla="*/ 509 w 786"/>
                    <a:gd name="T73" fmla="*/ 285 h 789"/>
                    <a:gd name="T74" fmla="*/ 538 w 786"/>
                    <a:gd name="T75" fmla="*/ 245 h 789"/>
                    <a:gd name="T76" fmla="*/ 526 w 786"/>
                    <a:gd name="T77" fmla="*/ 266 h 789"/>
                    <a:gd name="T78" fmla="*/ 538 w 786"/>
                    <a:gd name="T79" fmla="*/ 245 h 789"/>
                    <a:gd name="T80" fmla="*/ 554 w 786"/>
                    <a:gd name="T81" fmla="*/ 225 h 789"/>
                    <a:gd name="T82" fmla="*/ 578 w 786"/>
                    <a:gd name="T83" fmla="*/ 216 h 789"/>
                    <a:gd name="T84" fmla="*/ 606 w 786"/>
                    <a:gd name="T85" fmla="*/ 173 h 789"/>
                    <a:gd name="T86" fmla="*/ 595 w 786"/>
                    <a:gd name="T87" fmla="*/ 197 h 789"/>
                    <a:gd name="T88" fmla="*/ 606 w 786"/>
                    <a:gd name="T89" fmla="*/ 173 h 789"/>
                    <a:gd name="T90" fmla="*/ 625 w 786"/>
                    <a:gd name="T91" fmla="*/ 157 h 789"/>
                    <a:gd name="T92" fmla="*/ 647 w 786"/>
                    <a:gd name="T93" fmla="*/ 145 h 789"/>
                    <a:gd name="T94" fmla="*/ 675 w 786"/>
                    <a:gd name="T95" fmla="*/ 104 h 789"/>
                    <a:gd name="T96" fmla="*/ 666 w 786"/>
                    <a:gd name="T97" fmla="*/ 128 h 789"/>
                    <a:gd name="T98" fmla="*/ 675 w 786"/>
                    <a:gd name="T99" fmla="*/ 104 h 789"/>
                    <a:gd name="T100" fmla="*/ 694 w 786"/>
                    <a:gd name="T101" fmla="*/ 88 h 789"/>
                    <a:gd name="T102" fmla="*/ 718 w 786"/>
                    <a:gd name="T103" fmla="*/ 76 h 789"/>
                    <a:gd name="T104" fmla="*/ 746 w 786"/>
                    <a:gd name="T105" fmla="*/ 35 h 789"/>
                    <a:gd name="T106" fmla="*/ 734 w 786"/>
                    <a:gd name="T107" fmla="*/ 59 h 789"/>
                    <a:gd name="T108" fmla="*/ 746 w 786"/>
                    <a:gd name="T109" fmla="*/ 35 h 789"/>
                    <a:gd name="T110" fmla="*/ 763 w 786"/>
                    <a:gd name="T111" fmla="*/ 19 h 789"/>
                    <a:gd name="T112" fmla="*/ 786 w 786"/>
                    <a:gd name="T113" fmla="*/ 7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19" y="765"/>
                      </a:moveTo>
                      <a:lnTo>
                        <a:pt x="0" y="782"/>
                      </a:lnTo>
                      <a:lnTo>
                        <a:pt x="7" y="789"/>
                      </a:lnTo>
                      <a:lnTo>
                        <a:pt x="24" y="770"/>
                      </a:lnTo>
                      <a:lnTo>
                        <a:pt x="19" y="765"/>
                      </a:lnTo>
                      <a:close/>
                      <a:moveTo>
                        <a:pt x="52" y="729"/>
                      </a:moveTo>
                      <a:lnTo>
                        <a:pt x="36" y="748"/>
                      </a:lnTo>
                      <a:lnTo>
                        <a:pt x="41" y="753"/>
                      </a:lnTo>
                      <a:lnTo>
                        <a:pt x="59" y="737"/>
                      </a:lnTo>
                      <a:lnTo>
                        <a:pt x="52" y="729"/>
                      </a:lnTo>
                      <a:close/>
                      <a:moveTo>
                        <a:pt x="88" y="696"/>
                      </a:moveTo>
                      <a:lnTo>
                        <a:pt x="71" y="713"/>
                      </a:lnTo>
                      <a:lnTo>
                        <a:pt x="76" y="720"/>
                      </a:lnTo>
                      <a:lnTo>
                        <a:pt x="93" y="701"/>
                      </a:lnTo>
                      <a:lnTo>
                        <a:pt x="88" y="696"/>
                      </a:lnTo>
                      <a:close/>
                      <a:moveTo>
                        <a:pt x="121" y="660"/>
                      </a:moveTo>
                      <a:lnTo>
                        <a:pt x="104" y="677"/>
                      </a:lnTo>
                      <a:lnTo>
                        <a:pt x="112" y="684"/>
                      </a:lnTo>
                      <a:lnTo>
                        <a:pt x="128" y="668"/>
                      </a:lnTo>
                      <a:lnTo>
                        <a:pt x="121" y="660"/>
                      </a:lnTo>
                      <a:close/>
                      <a:moveTo>
                        <a:pt x="157" y="627"/>
                      </a:moveTo>
                      <a:lnTo>
                        <a:pt x="140" y="644"/>
                      </a:lnTo>
                      <a:lnTo>
                        <a:pt x="145" y="649"/>
                      </a:lnTo>
                      <a:lnTo>
                        <a:pt x="164" y="632"/>
                      </a:lnTo>
                      <a:lnTo>
                        <a:pt x="157" y="627"/>
                      </a:lnTo>
                      <a:close/>
                      <a:moveTo>
                        <a:pt x="192" y="592"/>
                      </a:moveTo>
                      <a:lnTo>
                        <a:pt x="173" y="608"/>
                      </a:lnTo>
                      <a:lnTo>
                        <a:pt x="180" y="615"/>
                      </a:lnTo>
                      <a:lnTo>
                        <a:pt x="197" y="596"/>
                      </a:lnTo>
                      <a:lnTo>
                        <a:pt x="192" y="592"/>
                      </a:lnTo>
                      <a:close/>
                      <a:moveTo>
                        <a:pt x="225" y="556"/>
                      </a:moveTo>
                      <a:lnTo>
                        <a:pt x="209" y="575"/>
                      </a:lnTo>
                      <a:lnTo>
                        <a:pt x="213" y="580"/>
                      </a:lnTo>
                      <a:lnTo>
                        <a:pt x="232" y="563"/>
                      </a:lnTo>
                      <a:lnTo>
                        <a:pt x="225" y="556"/>
                      </a:lnTo>
                      <a:close/>
                      <a:moveTo>
                        <a:pt x="261" y="523"/>
                      </a:moveTo>
                      <a:lnTo>
                        <a:pt x="244" y="539"/>
                      </a:lnTo>
                      <a:lnTo>
                        <a:pt x="249" y="544"/>
                      </a:lnTo>
                      <a:lnTo>
                        <a:pt x="265" y="527"/>
                      </a:lnTo>
                      <a:lnTo>
                        <a:pt x="261" y="523"/>
                      </a:lnTo>
                      <a:close/>
                      <a:moveTo>
                        <a:pt x="296" y="487"/>
                      </a:moveTo>
                      <a:lnTo>
                        <a:pt x="277" y="504"/>
                      </a:lnTo>
                      <a:lnTo>
                        <a:pt x="284" y="511"/>
                      </a:lnTo>
                      <a:lnTo>
                        <a:pt x="301" y="494"/>
                      </a:lnTo>
                      <a:lnTo>
                        <a:pt x="296" y="487"/>
                      </a:lnTo>
                      <a:close/>
                      <a:moveTo>
                        <a:pt x="329" y="451"/>
                      </a:moveTo>
                      <a:lnTo>
                        <a:pt x="313" y="470"/>
                      </a:lnTo>
                      <a:lnTo>
                        <a:pt x="318" y="475"/>
                      </a:lnTo>
                      <a:lnTo>
                        <a:pt x="336" y="458"/>
                      </a:lnTo>
                      <a:lnTo>
                        <a:pt x="329" y="451"/>
                      </a:lnTo>
                      <a:close/>
                      <a:moveTo>
                        <a:pt x="365" y="418"/>
                      </a:moveTo>
                      <a:lnTo>
                        <a:pt x="348" y="435"/>
                      </a:lnTo>
                      <a:lnTo>
                        <a:pt x="353" y="442"/>
                      </a:lnTo>
                      <a:lnTo>
                        <a:pt x="370" y="423"/>
                      </a:lnTo>
                      <a:lnTo>
                        <a:pt x="365" y="418"/>
                      </a:lnTo>
                      <a:close/>
                      <a:moveTo>
                        <a:pt x="398" y="382"/>
                      </a:moveTo>
                      <a:lnTo>
                        <a:pt x="381" y="401"/>
                      </a:lnTo>
                      <a:lnTo>
                        <a:pt x="389" y="406"/>
                      </a:lnTo>
                      <a:lnTo>
                        <a:pt x="405" y="390"/>
                      </a:lnTo>
                      <a:lnTo>
                        <a:pt x="398" y="382"/>
                      </a:lnTo>
                      <a:close/>
                      <a:moveTo>
                        <a:pt x="434" y="349"/>
                      </a:moveTo>
                      <a:lnTo>
                        <a:pt x="417" y="366"/>
                      </a:lnTo>
                      <a:lnTo>
                        <a:pt x="422" y="370"/>
                      </a:lnTo>
                      <a:lnTo>
                        <a:pt x="441" y="354"/>
                      </a:lnTo>
                      <a:lnTo>
                        <a:pt x="434" y="349"/>
                      </a:lnTo>
                      <a:close/>
                      <a:moveTo>
                        <a:pt x="469" y="313"/>
                      </a:moveTo>
                      <a:lnTo>
                        <a:pt x="450" y="330"/>
                      </a:lnTo>
                      <a:lnTo>
                        <a:pt x="457" y="337"/>
                      </a:lnTo>
                      <a:lnTo>
                        <a:pt x="474" y="318"/>
                      </a:lnTo>
                      <a:lnTo>
                        <a:pt x="469" y="313"/>
                      </a:lnTo>
                      <a:close/>
                      <a:moveTo>
                        <a:pt x="502" y="278"/>
                      </a:moveTo>
                      <a:lnTo>
                        <a:pt x="486" y="297"/>
                      </a:lnTo>
                      <a:lnTo>
                        <a:pt x="490" y="302"/>
                      </a:lnTo>
                      <a:lnTo>
                        <a:pt x="509" y="285"/>
                      </a:lnTo>
                      <a:lnTo>
                        <a:pt x="502" y="278"/>
                      </a:lnTo>
                      <a:close/>
                      <a:moveTo>
                        <a:pt x="538" y="245"/>
                      </a:moveTo>
                      <a:lnTo>
                        <a:pt x="521" y="261"/>
                      </a:lnTo>
                      <a:lnTo>
                        <a:pt x="526" y="266"/>
                      </a:lnTo>
                      <a:lnTo>
                        <a:pt x="542" y="249"/>
                      </a:lnTo>
                      <a:lnTo>
                        <a:pt x="538" y="245"/>
                      </a:lnTo>
                      <a:close/>
                      <a:moveTo>
                        <a:pt x="573" y="209"/>
                      </a:moveTo>
                      <a:lnTo>
                        <a:pt x="554" y="225"/>
                      </a:lnTo>
                      <a:lnTo>
                        <a:pt x="561" y="233"/>
                      </a:lnTo>
                      <a:lnTo>
                        <a:pt x="578" y="216"/>
                      </a:lnTo>
                      <a:lnTo>
                        <a:pt x="573" y="209"/>
                      </a:lnTo>
                      <a:close/>
                      <a:moveTo>
                        <a:pt x="606" y="173"/>
                      </a:moveTo>
                      <a:lnTo>
                        <a:pt x="590" y="192"/>
                      </a:lnTo>
                      <a:lnTo>
                        <a:pt x="595" y="197"/>
                      </a:lnTo>
                      <a:lnTo>
                        <a:pt x="613" y="180"/>
                      </a:lnTo>
                      <a:lnTo>
                        <a:pt x="606" y="173"/>
                      </a:lnTo>
                      <a:close/>
                      <a:moveTo>
                        <a:pt x="642" y="140"/>
                      </a:moveTo>
                      <a:lnTo>
                        <a:pt x="625" y="157"/>
                      </a:lnTo>
                      <a:lnTo>
                        <a:pt x="630" y="164"/>
                      </a:lnTo>
                      <a:lnTo>
                        <a:pt x="647" y="145"/>
                      </a:lnTo>
                      <a:lnTo>
                        <a:pt x="642" y="140"/>
                      </a:lnTo>
                      <a:close/>
                      <a:moveTo>
                        <a:pt x="675" y="104"/>
                      </a:moveTo>
                      <a:lnTo>
                        <a:pt x="658" y="123"/>
                      </a:lnTo>
                      <a:lnTo>
                        <a:pt x="666" y="128"/>
                      </a:lnTo>
                      <a:lnTo>
                        <a:pt x="682" y="111"/>
                      </a:lnTo>
                      <a:lnTo>
                        <a:pt x="675" y="104"/>
                      </a:lnTo>
                      <a:close/>
                      <a:moveTo>
                        <a:pt x="711" y="71"/>
                      </a:moveTo>
                      <a:lnTo>
                        <a:pt x="694" y="88"/>
                      </a:lnTo>
                      <a:lnTo>
                        <a:pt x="699" y="92"/>
                      </a:lnTo>
                      <a:lnTo>
                        <a:pt x="718" y="76"/>
                      </a:lnTo>
                      <a:lnTo>
                        <a:pt x="711" y="71"/>
                      </a:lnTo>
                      <a:close/>
                      <a:moveTo>
                        <a:pt x="746" y="35"/>
                      </a:moveTo>
                      <a:lnTo>
                        <a:pt x="727" y="52"/>
                      </a:lnTo>
                      <a:lnTo>
                        <a:pt x="734" y="59"/>
                      </a:lnTo>
                      <a:lnTo>
                        <a:pt x="751" y="40"/>
                      </a:lnTo>
                      <a:lnTo>
                        <a:pt x="746" y="35"/>
                      </a:lnTo>
                      <a:close/>
                      <a:moveTo>
                        <a:pt x="779" y="0"/>
                      </a:moveTo>
                      <a:lnTo>
                        <a:pt x="763" y="19"/>
                      </a:lnTo>
                      <a:lnTo>
                        <a:pt x="767" y="23"/>
                      </a:lnTo>
                      <a:lnTo>
                        <a:pt x="786" y="7"/>
                      </a:lnTo>
                      <a:lnTo>
                        <a:pt x="7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42" name="Freeform 27"/>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 name="T8" fmla="*/ 10 w 14"/>
                    <a:gd name="T9" fmla="*/ 0 h 14"/>
                  </a:gdLst>
                  <a:ahLst/>
                  <a:cxnLst>
                    <a:cxn ang="0">
                      <a:pos x="T0" y="T1"/>
                    </a:cxn>
                    <a:cxn ang="0">
                      <a:pos x="T2" y="T3"/>
                    </a:cxn>
                    <a:cxn ang="0">
                      <a:pos x="T4" y="T5"/>
                    </a:cxn>
                    <a:cxn ang="0">
                      <a:pos x="T6" y="T7"/>
                    </a:cxn>
                    <a:cxn ang="0">
                      <a:pos x="T8" y="T9"/>
                    </a:cxn>
                  </a:cxnLst>
                  <a:rect l="0" t="0" r="r" b="b"/>
                  <a:pathLst>
                    <a:path w="14" h="14">
                      <a:moveTo>
                        <a:pt x="10" y="0"/>
                      </a:moveTo>
                      <a:lnTo>
                        <a:pt x="0" y="7"/>
                      </a:lnTo>
                      <a:lnTo>
                        <a:pt x="7" y="14"/>
                      </a:lnTo>
                      <a:lnTo>
                        <a:pt x="14" y="4"/>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43" name="Freeform 28"/>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Lst>
                  <a:ahLst/>
                  <a:cxnLst>
                    <a:cxn ang="0">
                      <a:pos x="T0" y="T1"/>
                    </a:cxn>
                    <a:cxn ang="0">
                      <a:pos x="T2" y="T3"/>
                    </a:cxn>
                    <a:cxn ang="0">
                      <a:pos x="T4" y="T5"/>
                    </a:cxn>
                    <a:cxn ang="0">
                      <a:pos x="T6" y="T7"/>
                    </a:cxn>
                  </a:cxnLst>
                  <a:rect l="0" t="0" r="r" b="b"/>
                  <a:pathLst>
                    <a:path w="14" h="14">
                      <a:moveTo>
                        <a:pt x="10" y="0"/>
                      </a:moveTo>
                      <a:lnTo>
                        <a:pt x="0" y="7"/>
                      </a:lnTo>
                      <a:lnTo>
                        <a:pt x="7" y="14"/>
                      </a:lnTo>
                      <a:lnTo>
                        <a:pt x="14" y="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44" name="Freeform 29"/>
                <p:cNvSpPr/>
                <p:nvPr/>
              </p:nvSpPr>
              <p:spPr bwMode="auto">
                <a:xfrm>
                  <a:off x="541020" y="993775"/>
                  <a:ext cx="1436688" cy="1441450"/>
                </a:xfrm>
                <a:custGeom>
                  <a:avLst/>
                  <a:gdLst>
                    <a:gd name="T0" fmla="*/ 900 w 905"/>
                    <a:gd name="T1" fmla="*/ 904 h 908"/>
                    <a:gd name="T2" fmla="*/ 900 w 905"/>
                    <a:gd name="T3" fmla="*/ 899 h 908"/>
                    <a:gd name="T4" fmla="*/ 10 w 905"/>
                    <a:gd name="T5" fmla="*/ 899 h 908"/>
                    <a:gd name="T6" fmla="*/ 10 w 905"/>
                    <a:gd name="T7" fmla="*/ 10 h 908"/>
                    <a:gd name="T8" fmla="*/ 895 w 905"/>
                    <a:gd name="T9" fmla="*/ 10 h 908"/>
                    <a:gd name="T10" fmla="*/ 895 w 905"/>
                    <a:gd name="T11" fmla="*/ 904 h 908"/>
                    <a:gd name="T12" fmla="*/ 900 w 905"/>
                    <a:gd name="T13" fmla="*/ 904 h 908"/>
                    <a:gd name="T14" fmla="*/ 900 w 905"/>
                    <a:gd name="T15" fmla="*/ 899 h 908"/>
                    <a:gd name="T16" fmla="*/ 900 w 905"/>
                    <a:gd name="T17" fmla="*/ 904 h 908"/>
                    <a:gd name="T18" fmla="*/ 905 w 905"/>
                    <a:gd name="T19" fmla="*/ 904 h 908"/>
                    <a:gd name="T20" fmla="*/ 905 w 905"/>
                    <a:gd name="T21" fmla="*/ 0 h 908"/>
                    <a:gd name="T22" fmla="*/ 0 w 905"/>
                    <a:gd name="T23" fmla="*/ 0 h 908"/>
                    <a:gd name="T24" fmla="*/ 0 w 905"/>
                    <a:gd name="T25" fmla="*/ 908 h 908"/>
                    <a:gd name="T26" fmla="*/ 905 w 905"/>
                    <a:gd name="T27" fmla="*/ 908 h 908"/>
                    <a:gd name="T28" fmla="*/ 905 w 905"/>
                    <a:gd name="T29" fmla="*/ 904 h 908"/>
                    <a:gd name="T30" fmla="*/ 900 w 905"/>
                    <a:gd name="T31" fmla="*/ 904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5" h="908">
                      <a:moveTo>
                        <a:pt x="900" y="904"/>
                      </a:moveTo>
                      <a:lnTo>
                        <a:pt x="900" y="899"/>
                      </a:lnTo>
                      <a:lnTo>
                        <a:pt x="10" y="899"/>
                      </a:lnTo>
                      <a:lnTo>
                        <a:pt x="10" y="10"/>
                      </a:lnTo>
                      <a:lnTo>
                        <a:pt x="895" y="10"/>
                      </a:lnTo>
                      <a:lnTo>
                        <a:pt x="895" y="904"/>
                      </a:lnTo>
                      <a:lnTo>
                        <a:pt x="900" y="904"/>
                      </a:lnTo>
                      <a:lnTo>
                        <a:pt x="900" y="899"/>
                      </a:lnTo>
                      <a:lnTo>
                        <a:pt x="900" y="904"/>
                      </a:lnTo>
                      <a:lnTo>
                        <a:pt x="905" y="904"/>
                      </a:lnTo>
                      <a:lnTo>
                        <a:pt x="905" y="0"/>
                      </a:lnTo>
                      <a:lnTo>
                        <a:pt x="0" y="0"/>
                      </a:lnTo>
                      <a:lnTo>
                        <a:pt x="0" y="908"/>
                      </a:lnTo>
                      <a:lnTo>
                        <a:pt x="905" y="908"/>
                      </a:lnTo>
                      <a:lnTo>
                        <a:pt x="905" y="904"/>
                      </a:lnTo>
                      <a:lnTo>
                        <a:pt x="900" y="9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grpSp>
          <p:nvGrpSpPr>
            <p:cNvPr id="49" name="组合 48"/>
            <p:cNvGrpSpPr/>
            <p:nvPr/>
          </p:nvGrpSpPr>
          <p:grpSpPr>
            <a:xfrm>
              <a:off x="545027" y="1026101"/>
              <a:ext cx="944880" cy="1014730"/>
              <a:chOff x="1679192" y="1351165"/>
              <a:chExt cx="944880" cy="1014730"/>
            </a:xfrm>
          </p:grpSpPr>
          <p:sp>
            <p:nvSpPr>
              <p:cNvPr id="50" name="文本框 49"/>
              <p:cNvSpPr txBox="1"/>
              <p:nvPr/>
            </p:nvSpPr>
            <p:spPr>
              <a:xfrm>
                <a:off x="1679192" y="1351165"/>
                <a:ext cx="944880" cy="1014730"/>
              </a:xfrm>
              <a:prstGeom prst="rect">
                <a:avLst/>
              </a:prstGeom>
              <a:noFill/>
              <a:ln w="12700">
                <a:noFill/>
              </a:ln>
            </p:spPr>
            <p:txBody>
              <a:bodyPr wrap="none" rtlCol="0">
                <a:spAutoFit/>
              </a:bodyPr>
              <a:lstStyle/>
              <a:p>
                <a:r>
                  <a:rPr lang="zh-CN" altLang="en-US" sz="6000" dirty="0">
                    <a:solidFill>
                      <a:srgbClr val="C00000"/>
                    </a:solidFill>
                    <a:latin typeface="华文新魏" panose="02010800040101010101" pitchFamily="2" charset="-122"/>
                    <a:ea typeface="华文新魏" panose="02010800040101010101" pitchFamily="2" charset="-122"/>
                  </a:rPr>
                  <a:t>全</a:t>
                </a:r>
              </a:p>
            </p:txBody>
          </p:sp>
          <p:grpSp>
            <p:nvGrpSpPr>
              <p:cNvPr id="51" name="组合 50"/>
              <p:cNvGrpSpPr/>
              <p:nvPr/>
            </p:nvGrpSpPr>
            <p:grpSpPr>
              <a:xfrm>
                <a:off x="1753956" y="1496113"/>
                <a:ext cx="812663" cy="815356"/>
                <a:chOff x="541020" y="993775"/>
                <a:chExt cx="1436688" cy="1441450"/>
              </a:xfrm>
              <a:solidFill>
                <a:schemeClr val="tx1">
                  <a:lumMod val="60000"/>
                  <a:lumOff val="40000"/>
                </a:schemeClr>
              </a:solidFill>
            </p:grpSpPr>
            <p:sp>
              <p:nvSpPr>
                <p:cNvPr id="52" name="Freeform 8"/>
                <p:cNvSpPr>
                  <a:spLocks noEditPoints="1"/>
                </p:cNvSpPr>
                <p:nvPr/>
              </p:nvSpPr>
              <p:spPr bwMode="auto">
                <a:xfrm>
                  <a:off x="593408" y="1047750"/>
                  <a:ext cx="1330325" cy="1335088"/>
                </a:xfrm>
                <a:custGeom>
                  <a:avLst/>
                  <a:gdLst>
                    <a:gd name="T0" fmla="*/ 831 w 838"/>
                    <a:gd name="T1" fmla="*/ 803 h 841"/>
                    <a:gd name="T2" fmla="*/ 831 w 838"/>
                    <a:gd name="T3" fmla="*/ 777 h 841"/>
                    <a:gd name="T4" fmla="*/ 838 w 838"/>
                    <a:gd name="T5" fmla="*/ 729 h 841"/>
                    <a:gd name="T6" fmla="*/ 838 w 838"/>
                    <a:gd name="T7" fmla="*/ 656 h 841"/>
                    <a:gd name="T8" fmla="*/ 831 w 838"/>
                    <a:gd name="T9" fmla="*/ 606 h 841"/>
                    <a:gd name="T10" fmla="*/ 831 w 838"/>
                    <a:gd name="T11" fmla="*/ 506 h 841"/>
                    <a:gd name="T12" fmla="*/ 831 w 838"/>
                    <a:gd name="T13" fmla="*/ 482 h 841"/>
                    <a:gd name="T14" fmla="*/ 838 w 838"/>
                    <a:gd name="T15" fmla="*/ 432 h 841"/>
                    <a:gd name="T16" fmla="*/ 838 w 838"/>
                    <a:gd name="T17" fmla="*/ 358 h 841"/>
                    <a:gd name="T18" fmla="*/ 831 w 838"/>
                    <a:gd name="T19" fmla="*/ 309 h 841"/>
                    <a:gd name="T20" fmla="*/ 831 w 838"/>
                    <a:gd name="T21" fmla="*/ 211 h 841"/>
                    <a:gd name="T22" fmla="*/ 831 w 838"/>
                    <a:gd name="T23" fmla="*/ 187 h 841"/>
                    <a:gd name="T24" fmla="*/ 838 w 838"/>
                    <a:gd name="T25" fmla="*/ 137 h 841"/>
                    <a:gd name="T26" fmla="*/ 838 w 838"/>
                    <a:gd name="T27" fmla="*/ 64 h 841"/>
                    <a:gd name="T28" fmla="*/ 831 w 838"/>
                    <a:gd name="T29" fmla="*/ 14 h 841"/>
                    <a:gd name="T30" fmla="*/ 748 w 838"/>
                    <a:gd name="T31" fmla="*/ 7 h 841"/>
                    <a:gd name="T32" fmla="*/ 722 w 838"/>
                    <a:gd name="T33" fmla="*/ 7 h 841"/>
                    <a:gd name="T34" fmla="*/ 673 w 838"/>
                    <a:gd name="T35" fmla="*/ 0 h 841"/>
                    <a:gd name="T36" fmla="*/ 599 w 838"/>
                    <a:gd name="T37" fmla="*/ 0 h 841"/>
                    <a:gd name="T38" fmla="*/ 552 w 838"/>
                    <a:gd name="T39" fmla="*/ 7 h 841"/>
                    <a:gd name="T40" fmla="*/ 452 w 838"/>
                    <a:gd name="T41" fmla="*/ 7 h 841"/>
                    <a:gd name="T42" fmla="*/ 429 w 838"/>
                    <a:gd name="T43" fmla="*/ 7 h 841"/>
                    <a:gd name="T44" fmla="*/ 379 w 838"/>
                    <a:gd name="T45" fmla="*/ 0 h 841"/>
                    <a:gd name="T46" fmla="*/ 306 w 838"/>
                    <a:gd name="T47" fmla="*/ 0 h 841"/>
                    <a:gd name="T48" fmla="*/ 256 w 838"/>
                    <a:gd name="T49" fmla="*/ 7 h 841"/>
                    <a:gd name="T50" fmla="*/ 159 w 838"/>
                    <a:gd name="T51" fmla="*/ 7 h 841"/>
                    <a:gd name="T52" fmla="*/ 133 w 838"/>
                    <a:gd name="T53" fmla="*/ 7 h 841"/>
                    <a:gd name="T54" fmla="*/ 85 w 838"/>
                    <a:gd name="T55" fmla="*/ 0 h 841"/>
                    <a:gd name="T56" fmla="*/ 12 w 838"/>
                    <a:gd name="T57" fmla="*/ 0 h 841"/>
                    <a:gd name="T58" fmla="*/ 7 w 838"/>
                    <a:gd name="T59" fmla="*/ 45 h 841"/>
                    <a:gd name="T60" fmla="*/ 7 w 838"/>
                    <a:gd name="T61" fmla="*/ 145 h 841"/>
                    <a:gd name="T62" fmla="*/ 7 w 838"/>
                    <a:gd name="T63" fmla="*/ 168 h 841"/>
                    <a:gd name="T64" fmla="*/ 0 w 838"/>
                    <a:gd name="T65" fmla="*/ 218 h 841"/>
                    <a:gd name="T66" fmla="*/ 0 w 838"/>
                    <a:gd name="T67" fmla="*/ 292 h 841"/>
                    <a:gd name="T68" fmla="*/ 7 w 838"/>
                    <a:gd name="T69" fmla="*/ 342 h 841"/>
                    <a:gd name="T70" fmla="*/ 7 w 838"/>
                    <a:gd name="T71" fmla="*/ 439 h 841"/>
                    <a:gd name="T72" fmla="*/ 7 w 838"/>
                    <a:gd name="T73" fmla="*/ 465 h 841"/>
                    <a:gd name="T74" fmla="*/ 0 w 838"/>
                    <a:gd name="T75" fmla="*/ 513 h 841"/>
                    <a:gd name="T76" fmla="*/ 0 w 838"/>
                    <a:gd name="T77" fmla="*/ 587 h 841"/>
                    <a:gd name="T78" fmla="*/ 7 w 838"/>
                    <a:gd name="T79" fmla="*/ 637 h 841"/>
                    <a:gd name="T80" fmla="*/ 7 w 838"/>
                    <a:gd name="T81" fmla="*/ 736 h 841"/>
                    <a:gd name="T82" fmla="*/ 7 w 838"/>
                    <a:gd name="T83" fmla="*/ 760 h 841"/>
                    <a:gd name="T84" fmla="*/ 0 w 838"/>
                    <a:gd name="T85" fmla="*/ 810 h 841"/>
                    <a:gd name="T86" fmla="*/ 50 w 838"/>
                    <a:gd name="T87" fmla="*/ 841 h 841"/>
                    <a:gd name="T88" fmla="*/ 100 w 838"/>
                    <a:gd name="T89" fmla="*/ 834 h 841"/>
                    <a:gd name="T90" fmla="*/ 197 w 838"/>
                    <a:gd name="T91" fmla="*/ 834 h 841"/>
                    <a:gd name="T92" fmla="*/ 220 w 838"/>
                    <a:gd name="T93" fmla="*/ 834 h 841"/>
                    <a:gd name="T94" fmla="*/ 270 w 838"/>
                    <a:gd name="T95" fmla="*/ 841 h 841"/>
                    <a:gd name="T96" fmla="*/ 344 w 838"/>
                    <a:gd name="T97" fmla="*/ 841 h 841"/>
                    <a:gd name="T98" fmla="*/ 393 w 838"/>
                    <a:gd name="T99" fmla="*/ 834 h 841"/>
                    <a:gd name="T100" fmla="*/ 490 w 838"/>
                    <a:gd name="T101" fmla="*/ 834 h 841"/>
                    <a:gd name="T102" fmla="*/ 516 w 838"/>
                    <a:gd name="T103" fmla="*/ 834 h 841"/>
                    <a:gd name="T104" fmla="*/ 564 w 838"/>
                    <a:gd name="T105" fmla="*/ 841 h 841"/>
                    <a:gd name="T106" fmla="*/ 639 w 838"/>
                    <a:gd name="T107" fmla="*/ 841 h 841"/>
                    <a:gd name="T108" fmla="*/ 687 w 838"/>
                    <a:gd name="T109" fmla="*/ 834 h 841"/>
                    <a:gd name="T110" fmla="*/ 786 w 838"/>
                    <a:gd name="T111" fmla="*/ 83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8" h="841">
                      <a:moveTo>
                        <a:pt x="836" y="834"/>
                      </a:moveTo>
                      <a:lnTo>
                        <a:pt x="810" y="834"/>
                      </a:lnTo>
                      <a:lnTo>
                        <a:pt x="810" y="841"/>
                      </a:lnTo>
                      <a:lnTo>
                        <a:pt x="836" y="841"/>
                      </a:lnTo>
                      <a:lnTo>
                        <a:pt x="836" y="834"/>
                      </a:lnTo>
                      <a:close/>
                      <a:moveTo>
                        <a:pt x="831" y="803"/>
                      </a:moveTo>
                      <a:lnTo>
                        <a:pt x="831" y="827"/>
                      </a:lnTo>
                      <a:lnTo>
                        <a:pt x="838" y="827"/>
                      </a:lnTo>
                      <a:lnTo>
                        <a:pt x="838" y="803"/>
                      </a:lnTo>
                      <a:lnTo>
                        <a:pt x="831" y="803"/>
                      </a:lnTo>
                      <a:close/>
                      <a:moveTo>
                        <a:pt x="831" y="753"/>
                      </a:moveTo>
                      <a:lnTo>
                        <a:pt x="831" y="777"/>
                      </a:lnTo>
                      <a:lnTo>
                        <a:pt x="838" y="777"/>
                      </a:lnTo>
                      <a:lnTo>
                        <a:pt x="838" y="753"/>
                      </a:lnTo>
                      <a:lnTo>
                        <a:pt x="831" y="753"/>
                      </a:lnTo>
                      <a:close/>
                      <a:moveTo>
                        <a:pt x="831" y="703"/>
                      </a:moveTo>
                      <a:lnTo>
                        <a:pt x="831" y="729"/>
                      </a:lnTo>
                      <a:lnTo>
                        <a:pt x="838" y="729"/>
                      </a:lnTo>
                      <a:lnTo>
                        <a:pt x="838" y="703"/>
                      </a:lnTo>
                      <a:lnTo>
                        <a:pt x="831" y="703"/>
                      </a:lnTo>
                      <a:close/>
                      <a:moveTo>
                        <a:pt x="831" y="656"/>
                      </a:moveTo>
                      <a:lnTo>
                        <a:pt x="831" y="679"/>
                      </a:lnTo>
                      <a:lnTo>
                        <a:pt x="838" y="679"/>
                      </a:lnTo>
                      <a:lnTo>
                        <a:pt x="838" y="656"/>
                      </a:lnTo>
                      <a:lnTo>
                        <a:pt x="831" y="656"/>
                      </a:lnTo>
                      <a:close/>
                      <a:moveTo>
                        <a:pt x="831" y="606"/>
                      </a:moveTo>
                      <a:lnTo>
                        <a:pt x="831" y="629"/>
                      </a:lnTo>
                      <a:lnTo>
                        <a:pt x="838" y="629"/>
                      </a:lnTo>
                      <a:lnTo>
                        <a:pt x="838" y="606"/>
                      </a:lnTo>
                      <a:lnTo>
                        <a:pt x="831" y="606"/>
                      </a:lnTo>
                      <a:close/>
                      <a:moveTo>
                        <a:pt x="831" y="556"/>
                      </a:moveTo>
                      <a:lnTo>
                        <a:pt x="831" y="582"/>
                      </a:lnTo>
                      <a:lnTo>
                        <a:pt x="838" y="582"/>
                      </a:lnTo>
                      <a:lnTo>
                        <a:pt x="838" y="556"/>
                      </a:lnTo>
                      <a:lnTo>
                        <a:pt x="831" y="556"/>
                      </a:lnTo>
                      <a:close/>
                      <a:moveTo>
                        <a:pt x="831" y="506"/>
                      </a:moveTo>
                      <a:lnTo>
                        <a:pt x="831" y="532"/>
                      </a:lnTo>
                      <a:lnTo>
                        <a:pt x="838" y="532"/>
                      </a:lnTo>
                      <a:lnTo>
                        <a:pt x="838" y="506"/>
                      </a:lnTo>
                      <a:lnTo>
                        <a:pt x="831" y="506"/>
                      </a:lnTo>
                      <a:close/>
                      <a:moveTo>
                        <a:pt x="831" y="458"/>
                      </a:moveTo>
                      <a:lnTo>
                        <a:pt x="831" y="482"/>
                      </a:lnTo>
                      <a:lnTo>
                        <a:pt x="838" y="482"/>
                      </a:lnTo>
                      <a:lnTo>
                        <a:pt x="838" y="458"/>
                      </a:lnTo>
                      <a:lnTo>
                        <a:pt x="831" y="458"/>
                      </a:lnTo>
                      <a:close/>
                      <a:moveTo>
                        <a:pt x="831" y="408"/>
                      </a:moveTo>
                      <a:lnTo>
                        <a:pt x="831" y="432"/>
                      </a:lnTo>
                      <a:lnTo>
                        <a:pt x="838" y="432"/>
                      </a:lnTo>
                      <a:lnTo>
                        <a:pt x="838" y="408"/>
                      </a:lnTo>
                      <a:lnTo>
                        <a:pt x="831" y="408"/>
                      </a:lnTo>
                      <a:close/>
                      <a:moveTo>
                        <a:pt x="831" y="358"/>
                      </a:moveTo>
                      <a:lnTo>
                        <a:pt x="831" y="385"/>
                      </a:lnTo>
                      <a:lnTo>
                        <a:pt x="838" y="385"/>
                      </a:lnTo>
                      <a:lnTo>
                        <a:pt x="838" y="358"/>
                      </a:lnTo>
                      <a:lnTo>
                        <a:pt x="831" y="358"/>
                      </a:lnTo>
                      <a:close/>
                      <a:moveTo>
                        <a:pt x="831" y="309"/>
                      </a:moveTo>
                      <a:lnTo>
                        <a:pt x="831" y="335"/>
                      </a:lnTo>
                      <a:lnTo>
                        <a:pt x="838" y="335"/>
                      </a:lnTo>
                      <a:lnTo>
                        <a:pt x="838" y="309"/>
                      </a:lnTo>
                      <a:lnTo>
                        <a:pt x="831" y="309"/>
                      </a:lnTo>
                      <a:close/>
                      <a:moveTo>
                        <a:pt x="831" y="261"/>
                      </a:moveTo>
                      <a:lnTo>
                        <a:pt x="831" y="285"/>
                      </a:lnTo>
                      <a:lnTo>
                        <a:pt x="838" y="285"/>
                      </a:lnTo>
                      <a:lnTo>
                        <a:pt x="838" y="261"/>
                      </a:lnTo>
                      <a:lnTo>
                        <a:pt x="831" y="261"/>
                      </a:lnTo>
                      <a:close/>
                      <a:moveTo>
                        <a:pt x="831" y="211"/>
                      </a:moveTo>
                      <a:lnTo>
                        <a:pt x="831" y="235"/>
                      </a:lnTo>
                      <a:lnTo>
                        <a:pt x="838" y="235"/>
                      </a:lnTo>
                      <a:lnTo>
                        <a:pt x="838" y="211"/>
                      </a:lnTo>
                      <a:lnTo>
                        <a:pt x="831" y="211"/>
                      </a:lnTo>
                      <a:close/>
                      <a:moveTo>
                        <a:pt x="831" y="161"/>
                      </a:moveTo>
                      <a:lnTo>
                        <a:pt x="831" y="187"/>
                      </a:lnTo>
                      <a:lnTo>
                        <a:pt x="838" y="187"/>
                      </a:lnTo>
                      <a:lnTo>
                        <a:pt x="838" y="161"/>
                      </a:lnTo>
                      <a:lnTo>
                        <a:pt x="831" y="161"/>
                      </a:lnTo>
                      <a:close/>
                      <a:moveTo>
                        <a:pt x="831" y="114"/>
                      </a:moveTo>
                      <a:lnTo>
                        <a:pt x="831" y="137"/>
                      </a:lnTo>
                      <a:lnTo>
                        <a:pt x="838" y="137"/>
                      </a:lnTo>
                      <a:lnTo>
                        <a:pt x="838" y="114"/>
                      </a:lnTo>
                      <a:lnTo>
                        <a:pt x="831" y="114"/>
                      </a:lnTo>
                      <a:close/>
                      <a:moveTo>
                        <a:pt x="831" y="64"/>
                      </a:moveTo>
                      <a:lnTo>
                        <a:pt x="831" y="87"/>
                      </a:lnTo>
                      <a:lnTo>
                        <a:pt x="838" y="87"/>
                      </a:lnTo>
                      <a:lnTo>
                        <a:pt x="838" y="64"/>
                      </a:lnTo>
                      <a:lnTo>
                        <a:pt x="831" y="64"/>
                      </a:lnTo>
                      <a:close/>
                      <a:moveTo>
                        <a:pt x="831" y="14"/>
                      </a:moveTo>
                      <a:lnTo>
                        <a:pt x="831" y="38"/>
                      </a:lnTo>
                      <a:lnTo>
                        <a:pt x="838" y="38"/>
                      </a:lnTo>
                      <a:lnTo>
                        <a:pt x="838" y="14"/>
                      </a:lnTo>
                      <a:lnTo>
                        <a:pt x="831" y="14"/>
                      </a:lnTo>
                      <a:close/>
                      <a:moveTo>
                        <a:pt x="796" y="7"/>
                      </a:moveTo>
                      <a:lnTo>
                        <a:pt x="822" y="7"/>
                      </a:lnTo>
                      <a:lnTo>
                        <a:pt x="822" y="0"/>
                      </a:lnTo>
                      <a:lnTo>
                        <a:pt x="796" y="0"/>
                      </a:lnTo>
                      <a:lnTo>
                        <a:pt x="796" y="7"/>
                      </a:lnTo>
                      <a:close/>
                      <a:moveTo>
                        <a:pt x="748" y="7"/>
                      </a:moveTo>
                      <a:lnTo>
                        <a:pt x="772" y="7"/>
                      </a:lnTo>
                      <a:lnTo>
                        <a:pt x="772" y="0"/>
                      </a:lnTo>
                      <a:lnTo>
                        <a:pt x="748" y="0"/>
                      </a:lnTo>
                      <a:lnTo>
                        <a:pt x="748" y="7"/>
                      </a:lnTo>
                      <a:close/>
                      <a:moveTo>
                        <a:pt x="699" y="7"/>
                      </a:moveTo>
                      <a:lnTo>
                        <a:pt x="722" y="7"/>
                      </a:lnTo>
                      <a:lnTo>
                        <a:pt x="722" y="0"/>
                      </a:lnTo>
                      <a:lnTo>
                        <a:pt x="699" y="0"/>
                      </a:lnTo>
                      <a:lnTo>
                        <a:pt x="699" y="7"/>
                      </a:lnTo>
                      <a:close/>
                      <a:moveTo>
                        <a:pt x="649" y="7"/>
                      </a:moveTo>
                      <a:lnTo>
                        <a:pt x="673" y="7"/>
                      </a:lnTo>
                      <a:lnTo>
                        <a:pt x="673" y="0"/>
                      </a:lnTo>
                      <a:lnTo>
                        <a:pt x="649" y="0"/>
                      </a:lnTo>
                      <a:lnTo>
                        <a:pt x="649" y="7"/>
                      </a:lnTo>
                      <a:close/>
                      <a:moveTo>
                        <a:pt x="599" y="7"/>
                      </a:moveTo>
                      <a:lnTo>
                        <a:pt x="625" y="7"/>
                      </a:lnTo>
                      <a:lnTo>
                        <a:pt x="625" y="0"/>
                      </a:lnTo>
                      <a:lnTo>
                        <a:pt x="599" y="0"/>
                      </a:lnTo>
                      <a:lnTo>
                        <a:pt x="599" y="7"/>
                      </a:lnTo>
                      <a:close/>
                      <a:moveTo>
                        <a:pt x="552" y="7"/>
                      </a:moveTo>
                      <a:lnTo>
                        <a:pt x="576" y="7"/>
                      </a:lnTo>
                      <a:lnTo>
                        <a:pt x="576" y="0"/>
                      </a:lnTo>
                      <a:lnTo>
                        <a:pt x="552" y="0"/>
                      </a:lnTo>
                      <a:lnTo>
                        <a:pt x="552" y="7"/>
                      </a:lnTo>
                      <a:close/>
                      <a:moveTo>
                        <a:pt x="502" y="7"/>
                      </a:moveTo>
                      <a:lnTo>
                        <a:pt x="526" y="7"/>
                      </a:lnTo>
                      <a:lnTo>
                        <a:pt x="526" y="0"/>
                      </a:lnTo>
                      <a:lnTo>
                        <a:pt x="502" y="0"/>
                      </a:lnTo>
                      <a:lnTo>
                        <a:pt x="502" y="7"/>
                      </a:lnTo>
                      <a:close/>
                      <a:moveTo>
                        <a:pt x="452" y="7"/>
                      </a:moveTo>
                      <a:lnTo>
                        <a:pt x="478" y="7"/>
                      </a:lnTo>
                      <a:lnTo>
                        <a:pt x="478" y="0"/>
                      </a:lnTo>
                      <a:lnTo>
                        <a:pt x="452" y="0"/>
                      </a:lnTo>
                      <a:lnTo>
                        <a:pt x="452" y="7"/>
                      </a:lnTo>
                      <a:close/>
                      <a:moveTo>
                        <a:pt x="403" y="7"/>
                      </a:moveTo>
                      <a:lnTo>
                        <a:pt x="429" y="7"/>
                      </a:lnTo>
                      <a:lnTo>
                        <a:pt x="429" y="0"/>
                      </a:lnTo>
                      <a:lnTo>
                        <a:pt x="403" y="0"/>
                      </a:lnTo>
                      <a:lnTo>
                        <a:pt x="403" y="7"/>
                      </a:lnTo>
                      <a:close/>
                      <a:moveTo>
                        <a:pt x="355" y="7"/>
                      </a:moveTo>
                      <a:lnTo>
                        <a:pt x="379" y="7"/>
                      </a:lnTo>
                      <a:lnTo>
                        <a:pt x="379" y="0"/>
                      </a:lnTo>
                      <a:lnTo>
                        <a:pt x="355" y="0"/>
                      </a:lnTo>
                      <a:lnTo>
                        <a:pt x="355" y="7"/>
                      </a:lnTo>
                      <a:close/>
                      <a:moveTo>
                        <a:pt x="306" y="7"/>
                      </a:moveTo>
                      <a:lnTo>
                        <a:pt x="329" y="7"/>
                      </a:lnTo>
                      <a:lnTo>
                        <a:pt x="329" y="0"/>
                      </a:lnTo>
                      <a:lnTo>
                        <a:pt x="306" y="0"/>
                      </a:lnTo>
                      <a:lnTo>
                        <a:pt x="306" y="7"/>
                      </a:lnTo>
                      <a:close/>
                      <a:moveTo>
                        <a:pt x="256" y="7"/>
                      </a:moveTo>
                      <a:lnTo>
                        <a:pt x="282" y="7"/>
                      </a:lnTo>
                      <a:lnTo>
                        <a:pt x="282" y="0"/>
                      </a:lnTo>
                      <a:lnTo>
                        <a:pt x="256" y="0"/>
                      </a:lnTo>
                      <a:lnTo>
                        <a:pt x="256" y="7"/>
                      </a:lnTo>
                      <a:close/>
                      <a:moveTo>
                        <a:pt x="206" y="7"/>
                      </a:moveTo>
                      <a:lnTo>
                        <a:pt x="232" y="7"/>
                      </a:lnTo>
                      <a:lnTo>
                        <a:pt x="232" y="0"/>
                      </a:lnTo>
                      <a:lnTo>
                        <a:pt x="206" y="0"/>
                      </a:lnTo>
                      <a:lnTo>
                        <a:pt x="206" y="7"/>
                      </a:lnTo>
                      <a:close/>
                      <a:moveTo>
                        <a:pt x="159" y="7"/>
                      </a:moveTo>
                      <a:lnTo>
                        <a:pt x="183" y="7"/>
                      </a:lnTo>
                      <a:lnTo>
                        <a:pt x="183" y="0"/>
                      </a:lnTo>
                      <a:lnTo>
                        <a:pt x="159" y="0"/>
                      </a:lnTo>
                      <a:lnTo>
                        <a:pt x="159" y="7"/>
                      </a:lnTo>
                      <a:close/>
                      <a:moveTo>
                        <a:pt x="109" y="7"/>
                      </a:moveTo>
                      <a:lnTo>
                        <a:pt x="133" y="7"/>
                      </a:lnTo>
                      <a:lnTo>
                        <a:pt x="133" y="0"/>
                      </a:lnTo>
                      <a:lnTo>
                        <a:pt x="109" y="0"/>
                      </a:lnTo>
                      <a:lnTo>
                        <a:pt x="109" y="7"/>
                      </a:lnTo>
                      <a:close/>
                      <a:moveTo>
                        <a:pt x="59" y="7"/>
                      </a:moveTo>
                      <a:lnTo>
                        <a:pt x="85" y="7"/>
                      </a:lnTo>
                      <a:lnTo>
                        <a:pt x="85" y="0"/>
                      </a:lnTo>
                      <a:lnTo>
                        <a:pt x="59" y="0"/>
                      </a:lnTo>
                      <a:lnTo>
                        <a:pt x="59" y="7"/>
                      </a:lnTo>
                      <a:close/>
                      <a:moveTo>
                        <a:pt x="12" y="7"/>
                      </a:moveTo>
                      <a:lnTo>
                        <a:pt x="36" y="7"/>
                      </a:lnTo>
                      <a:lnTo>
                        <a:pt x="36" y="0"/>
                      </a:lnTo>
                      <a:lnTo>
                        <a:pt x="12" y="0"/>
                      </a:lnTo>
                      <a:lnTo>
                        <a:pt x="12" y="7"/>
                      </a:lnTo>
                      <a:close/>
                      <a:moveTo>
                        <a:pt x="7" y="45"/>
                      </a:moveTo>
                      <a:lnTo>
                        <a:pt x="7" y="21"/>
                      </a:lnTo>
                      <a:lnTo>
                        <a:pt x="0" y="21"/>
                      </a:lnTo>
                      <a:lnTo>
                        <a:pt x="0" y="45"/>
                      </a:lnTo>
                      <a:lnTo>
                        <a:pt x="7" y="45"/>
                      </a:lnTo>
                      <a:close/>
                      <a:moveTo>
                        <a:pt x="7" y="95"/>
                      </a:moveTo>
                      <a:lnTo>
                        <a:pt x="7" y="71"/>
                      </a:lnTo>
                      <a:lnTo>
                        <a:pt x="0" y="71"/>
                      </a:lnTo>
                      <a:lnTo>
                        <a:pt x="0" y="95"/>
                      </a:lnTo>
                      <a:lnTo>
                        <a:pt x="7" y="95"/>
                      </a:lnTo>
                      <a:close/>
                      <a:moveTo>
                        <a:pt x="7" y="145"/>
                      </a:moveTo>
                      <a:lnTo>
                        <a:pt x="7" y="118"/>
                      </a:lnTo>
                      <a:lnTo>
                        <a:pt x="0" y="118"/>
                      </a:lnTo>
                      <a:lnTo>
                        <a:pt x="0" y="145"/>
                      </a:lnTo>
                      <a:lnTo>
                        <a:pt x="7" y="145"/>
                      </a:lnTo>
                      <a:close/>
                      <a:moveTo>
                        <a:pt x="7" y="194"/>
                      </a:moveTo>
                      <a:lnTo>
                        <a:pt x="7" y="168"/>
                      </a:lnTo>
                      <a:lnTo>
                        <a:pt x="0" y="168"/>
                      </a:lnTo>
                      <a:lnTo>
                        <a:pt x="0" y="194"/>
                      </a:lnTo>
                      <a:lnTo>
                        <a:pt x="7" y="194"/>
                      </a:lnTo>
                      <a:close/>
                      <a:moveTo>
                        <a:pt x="7" y="242"/>
                      </a:moveTo>
                      <a:lnTo>
                        <a:pt x="7" y="218"/>
                      </a:lnTo>
                      <a:lnTo>
                        <a:pt x="0" y="218"/>
                      </a:lnTo>
                      <a:lnTo>
                        <a:pt x="0" y="242"/>
                      </a:lnTo>
                      <a:lnTo>
                        <a:pt x="7" y="242"/>
                      </a:lnTo>
                      <a:close/>
                      <a:moveTo>
                        <a:pt x="7" y="292"/>
                      </a:moveTo>
                      <a:lnTo>
                        <a:pt x="7" y="268"/>
                      </a:lnTo>
                      <a:lnTo>
                        <a:pt x="0" y="268"/>
                      </a:lnTo>
                      <a:lnTo>
                        <a:pt x="0" y="292"/>
                      </a:lnTo>
                      <a:lnTo>
                        <a:pt x="7" y="292"/>
                      </a:lnTo>
                      <a:close/>
                      <a:moveTo>
                        <a:pt x="7" y="342"/>
                      </a:moveTo>
                      <a:lnTo>
                        <a:pt x="7" y="316"/>
                      </a:lnTo>
                      <a:lnTo>
                        <a:pt x="0" y="316"/>
                      </a:lnTo>
                      <a:lnTo>
                        <a:pt x="0" y="342"/>
                      </a:lnTo>
                      <a:lnTo>
                        <a:pt x="7" y="342"/>
                      </a:lnTo>
                      <a:close/>
                      <a:moveTo>
                        <a:pt x="7" y="389"/>
                      </a:moveTo>
                      <a:lnTo>
                        <a:pt x="7" y="366"/>
                      </a:lnTo>
                      <a:lnTo>
                        <a:pt x="0" y="366"/>
                      </a:lnTo>
                      <a:lnTo>
                        <a:pt x="0" y="389"/>
                      </a:lnTo>
                      <a:lnTo>
                        <a:pt x="7" y="389"/>
                      </a:lnTo>
                      <a:close/>
                      <a:moveTo>
                        <a:pt x="7" y="439"/>
                      </a:moveTo>
                      <a:lnTo>
                        <a:pt x="7" y="416"/>
                      </a:lnTo>
                      <a:lnTo>
                        <a:pt x="0" y="416"/>
                      </a:lnTo>
                      <a:lnTo>
                        <a:pt x="0" y="439"/>
                      </a:lnTo>
                      <a:lnTo>
                        <a:pt x="7" y="439"/>
                      </a:lnTo>
                      <a:close/>
                      <a:moveTo>
                        <a:pt x="7" y="489"/>
                      </a:moveTo>
                      <a:lnTo>
                        <a:pt x="7" y="465"/>
                      </a:lnTo>
                      <a:lnTo>
                        <a:pt x="0" y="465"/>
                      </a:lnTo>
                      <a:lnTo>
                        <a:pt x="0" y="489"/>
                      </a:lnTo>
                      <a:lnTo>
                        <a:pt x="7" y="489"/>
                      </a:lnTo>
                      <a:close/>
                      <a:moveTo>
                        <a:pt x="7" y="539"/>
                      </a:moveTo>
                      <a:lnTo>
                        <a:pt x="7" y="513"/>
                      </a:lnTo>
                      <a:lnTo>
                        <a:pt x="0" y="513"/>
                      </a:lnTo>
                      <a:lnTo>
                        <a:pt x="0" y="539"/>
                      </a:lnTo>
                      <a:lnTo>
                        <a:pt x="7" y="539"/>
                      </a:lnTo>
                      <a:close/>
                      <a:moveTo>
                        <a:pt x="7" y="587"/>
                      </a:moveTo>
                      <a:lnTo>
                        <a:pt x="7" y="563"/>
                      </a:lnTo>
                      <a:lnTo>
                        <a:pt x="0" y="563"/>
                      </a:lnTo>
                      <a:lnTo>
                        <a:pt x="0" y="587"/>
                      </a:lnTo>
                      <a:lnTo>
                        <a:pt x="7" y="587"/>
                      </a:lnTo>
                      <a:close/>
                      <a:moveTo>
                        <a:pt x="7" y="637"/>
                      </a:moveTo>
                      <a:lnTo>
                        <a:pt x="7" y="613"/>
                      </a:lnTo>
                      <a:lnTo>
                        <a:pt x="0" y="613"/>
                      </a:lnTo>
                      <a:lnTo>
                        <a:pt x="0" y="637"/>
                      </a:lnTo>
                      <a:lnTo>
                        <a:pt x="7" y="637"/>
                      </a:lnTo>
                      <a:close/>
                      <a:moveTo>
                        <a:pt x="7" y="686"/>
                      </a:moveTo>
                      <a:lnTo>
                        <a:pt x="7" y="660"/>
                      </a:lnTo>
                      <a:lnTo>
                        <a:pt x="0" y="660"/>
                      </a:lnTo>
                      <a:lnTo>
                        <a:pt x="0" y="686"/>
                      </a:lnTo>
                      <a:lnTo>
                        <a:pt x="7" y="686"/>
                      </a:lnTo>
                      <a:close/>
                      <a:moveTo>
                        <a:pt x="7" y="736"/>
                      </a:moveTo>
                      <a:lnTo>
                        <a:pt x="7" y="710"/>
                      </a:lnTo>
                      <a:lnTo>
                        <a:pt x="0" y="710"/>
                      </a:lnTo>
                      <a:lnTo>
                        <a:pt x="0" y="736"/>
                      </a:lnTo>
                      <a:lnTo>
                        <a:pt x="7" y="736"/>
                      </a:lnTo>
                      <a:close/>
                      <a:moveTo>
                        <a:pt x="7" y="784"/>
                      </a:moveTo>
                      <a:lnTo>
                        <a:pt x="7" y="760"/>
                      </a:lnTo>
                      <a:lnTo>
                        <a:pt x="0" y="760"/>
                      </a:lnTo>
                      <a:lnTo>
                        <a:pt x="0" y="784"/>
                      </a:lnTo>
                      <a:lnTo>
                        <a:pt x="7" y="784"/>
                      </a:lnTo>
                      <a:close/>
                      <a:moveTo>
                        <a:pt x="7" y="834"/>
                      </a:moveTo>
                      <a:lnTo>
                        <a:pt x="7" y="810"/>
                      </a:lnTo>
                      <a:lnTo>
                        <a:pt x="0" y="810"/>
                      </a:lnTo>
                      <a:lnTo>
                        <a:pt x="0" y="834"/>
                      </a:lnTo>
                      <a:lnTo>
                        <a:pt x="7" y="834"/>
                      </a:lnTo>
                      <a:close/>
                      <a:moveTo>
                        <a:pt x="50" y="834"/>
                      </a:moveTo>
                      <a:lnTo>
                        <a:pt x="24" y="834"/>
                      </a:lnTo>
                      <a:lnTo>
                        <a:pt x="24" y="841"/>
                      </a:lnTo>
                      <a:lnTo>
                        <a:pt x="50" y="841"/>
                      </a:lnTo>
                      <a:lnTo>
                        <a:pt x="50" y="834"/>
                      </a:lnTo>
                      <a:close/>
                      <a:moveTo>
                        <a:pt x="100" y="834"/>
                      </a:moveTo>
                      <a:lnTo>
                        <a:pt x="74" y="834"/>
                      </a:lnTo>
                      <a:lnTo>
                        <a:pt x="74" y="841"/>
                      </a:lnTo>
                      <a:lnTo>
                        <a:pt x="100" y="841"/>
                      </a:lnTo>
                      <a:lnTo>
                        <a:pt x="100" y="834"/>
                      </a:lnTo>
                      <a:close/>
                      <a:moveTo>
                        <a:pt x="147" y="834"/>
                      </a:moveTo>
                      <a:lnTo>
                        <a:pt x="123" y="834"/>
                      </a:lnTo>
                      <a:lnTo>
                        <a:pt x="123" y="841"/>
                      </a:lnTo>
                      <a:lnTo>
                        <a:pt x="147" y="841"/>
                      </a:lnTo>
                      <a:lnTo>
                        <a:pt x="147" y="834"/>
                      </a:lnTo>
                      <a:close/>
                      <a:moveTo>
                        <a:pt x="197" y="834"/>
                      </a:moveTo>
                      <a:lnTo>
                        <a:pt x="173" y="834"/>
                      </a:lnTo>
                      <a:lnTo>
                        <a:pt x="173" y="841"/>
                      </a:lnTo>
                      <a:lnTo>
                        <a:pt x="197" y="841"/>
                      </a:lnTo>
                      <a:lnTo>
                        <a:pt x="197" y="834"/>
                      </a:lnTo>
                      <a:close/>
                      <a:moveTo>
                        <a:pt x="246" y="834"/>
                      </a:moveTo>
                      <a:lnTo>
                        <a:pt x="220" y="834"/>
                      </a:lnTo>
                      <a:lnTo>
                        <a:pt x="220" y="841"/>
                      </a:lnTo>
                      <a:lnTo>
                        <a:pt x="246" y="841"/>
                      </a:lnTo>
                      <a:lnTo>
                        <a:pt x="246" y="834"/>
                      </a:lnTo>
                      <a:close/>
                      <a:moveTo>
                        <a:pt x="294" y="834"/>
                      </a:moveTo>
                      <a:lnTo>
                        <a:pt x="270" y="834"/>
                      </a:lnTo>
                      <a:lnTo>
                        <a:pt x="270" y="841"/>
                      </a:lnTo>
                      <a:lnTo>
                        <a:pt x="294" y="841"/>
                      </a:lnTo>
                      <a:lnTo>
                        <a:pt x="294" y="834"/>
                      </a:lnTo>
                      <a:close/>
                      <a:moveTo>
                        <a:pt x="344" y="834"/>
                      </a:moveTo>
                      <a:lnTo>
                        <a:pt x="320" y="834"/>
                      </a:lnTo>
                      <a:lnTo>
                        <a:pt x="320" y="841"/>
                      </a:lnTo>
                      <a:lnTo>
                        <a:pt x="344" y="841"/>
                      </a:lnTo>
                      <a:lnTo>
                        <a:pt x="344" y="834"/>
                      </a:lnTo>
                      <a:close/>
                      <a:moveTo>
                        <a:pt x="393" y="834"/>
                      </a:moveTo>
                      <a:lnTo>
                        <a:pt x="370" y="834"/>
                      </a:lnTo>
                      <a:lnTo>
                        <a:pt x="370" y="841"/>
                      </a:lnTo>
                      <a:lnTo>
                        <a:pt x="393" y="841"/>
                      </a:lnTo>
                      <a:lnTo>
                        <a:pt x="393" y="834"/>
                      </a:lnTo>
                      <a:close/>
                      <a:moveTo>
                        <a:pt x="443" y="834"/>
                      </a:moveTo>
                      <a:lnTo>
                        <a:pt x="417" y="834"/>
                      </a:lnTo>
                      <a:lnTo>
                        <a:pt x="417" y="841"/>
                      </a:lnTo>
                      <a:lnTo>
                        <a:pt x="443" y="841"/>
                      </a:lnTo>
                      <a:lnTo>
                        <a:pt x="443" y="834"/>
                      </a:lnTo>
                      <a:close/>
                      <a:moveTo>
                        <a:pt x="490" y="834"/>
                      </a:moveTo>
                      <a:lnTo>
                        <a:pt x="467" y="834"/>
                      </a:lnTo>
                      <a:lnTo>
                        <a:pt x="467" y="841"/>
                      </a:lnTo>
                      <a:lnTo>
                        <a:pt x="490" y="841"/>
                      </a:lnTo>
                      <a:lnTo>
                        <a:pt x="490" y="834"/>
                      </a:lnTo>
                      <a:close/>
                      <a:moveTo>
                        <a:pt x="540" y="834"/>
                      </a:moveTo>
                      <a:lnTo>
                        <a:pt x="516" y="834"/>
                      </a:lnTo>
                      <a:lnTo>
                        <a:pt x="516" y="841"/>
                      </a:lnTo>
                      <a:lnTo>
                        <a:pt x="540" y="841"/>
                      </a:lnTo>
                      <a:lnTo>
                        <a:pt x="540" y="834"/>
                      </a:lnTo>
                      <a:close/>
                      <a:moveTo>
                        <a:pt x="590" y="834"/>
                      </a:moveTo>
                      <a:lnTo>
                        <a:pt x="564" y="834"/>
                      </a:lnTo>
                      <a:lnTo>
                        <a:pt x="564" y="841"/>
                      </a:lnTo>
                      <a:lnTo>
                        <a:pt x="590" y="841"/>
                      </a:lnTo>
                      <a:lnTo>
                        <a:pt x="590" y="834"/>
                      </a:lnTo>
                      <a:close/>
                      <a:moveTo>
                        <a:pt x="639" y="834"/>
                      </a:moveTo>
                      <a:lnTo>
                        <a:pt x="613" y="834"/>
                      </a:lnTo>
                      <a:lnTo>
                        <a:pt x="613" y="841"/>
                      </a:lnTo>
                      <a:lnTo>
                        <a:pt x="639" y="841"/>
                      </a:lnTo>
                      <a:lnTo>
                        <a:pt x="639" y="834"/>
                      </a:lnTo>
                      <a:close/>
                      <a:moveTo>
                        <a:pt x="687" y="834"/>
                      </a:moveTo>
                      <a:lnTo>
                        <a:pt x="663" y="834"/>
                      </a:lnTo>
                      <a:lnTo>
                        <a:pt x="663" y="841"/>
                      </a:lnTo>
                      <a:lnTo>
                        <a:pt x="687" y="841"/>
                      </a:lnTo>
                      <a:lnTo>
                        <a:pt x="687" y="834"/>
                      </a:lnTo>
                      <a:close/>
                      <a:moveTo>
                        <a:pt x="737" y="834"/>
                      </a:moveTo>
                      <a:lnTo>
                        <a:pt x="713" y="834"/>
                      </a:lnTo>
                      <a:lnTo>
                        <a:pt x="713" y="841"/>
                      </a:lnTo>
                      <a:lnTo>
                        <a:pt x="737" y="841"/>
                      </a:lnTo>
                      <a:lnTo>
                        <a:pt x="737" y="834"/>
                      </a:lnTo>
                      <a:close/>
                      <a:moveTo>
                        <a:pt x="786" y="834"/>
                      </a:moveTo>
                      <a:lnTo>
                        <a:pt x="760" y="834"/>
                      </a:lnTo>
                      <a:lnTo>
                        <a:pt x="760" y="841"/>
                      </a:lnTo>
                      <a:lnTo>
                        <a:pt x="786" y="841"/>
                      </a:lnTo>
                      <a:lnTo>
                        <a:pt x="786" y="8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3" name="Rectangle 9"/>
                <p:cNvSpPr>
                  <a:spLocks noChangeArrowheads="1"/>
                </p:cNvSpPr>
                <p:nvPr/>
              </p:nvSpPr>
              <p:spPr bwMode="auto">
                <a:xfrm>
                  <a:off x="601345" y="1708150"/>
                  <a:ext cx="190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4" name="Freeform 10"/>
                <p:cNvSpPr/>
                <p:nvPr/>
              </p:nvSpPr>
              <p:spPr bwMode="auto">
                <a:xfrm>
                  <a:off x="601345" y="1708150"/>
                  <a:ext cx="19050" cy="14288"/>
                </a:xfrm>
                <a:custGeom>
                  <a:avLst/>
                  <a:gdLst>
                    <a:gd name="T0" fmla="*/ 0 w 12"/>
                    <a:gd name="T1" fmla="*/ 9 h 9"/>
                    <a:gd name="T2" fmla="*/ 12 w 12"/>
                    <a:gd name="T3" fmla="*/ 9 h 9"/>
                    <a:gd name="T4" fmla="*/ 12 w 12"/>
                    <a:gd name="T5" fmla="*/ 0 h 9"/>
                    <a:gd name="T6" fmla="*/ 0 w 12"/>
                    <a:gd name="T7" fmla="*/ 0 h 9"/>
                  </a:gdLst>
                  <a:ahLst/>
                  <a:cxnLst>
                    <a:cxn ang="0">
                      <a:pos x="T0" y="T1"/>
                    </a:cxn>
                    <a:cxn ang="0">
                      <a:pos x="T2" y="T3"/>
                    </a:cxn>
                    <a:cxn ang="0">
                      <a:pos x="T4" y="T5"/>
                    </a:cxn>
                    <a:cxn ang="0">
                      <a:pos x="T6" y="T7"/>
                    </a:cxn>
                  </a:cxnLst>
                  <a:rect l="0" t="0" r="r" b="b"/>
                  <a:pathLst>
                    <a:path w="12" h="9">
                      <a:moveTo>
                        <a:pt x="0" y="9"/>
                      </a:moveTo>
                      <a:lnTo>
                        <a:pt x="12" y="9"/>
                      </a:lnTo>
                      <a:lnTo>
                        <a:pt x="12"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5" name="Freeform 11"/>
                <p:cNvSpPr>
                  <a:spLocks noEditPoints="1"/>
                </p:cNvSpPr>
                <p:nvPr/>
              </p:nvSpPr>
              <p:spPr bwMode="auto">
                <a:xfrm>
                  <a:off x="656908" y="1708150"/>
                  <a:ext cx="1203325" cy="14288"/>
                </a:xfrm>
                <a:custGeom>
                  <a:avLst/>
                  <a:gdLst>
                    <a:gd name="T0" fmla="*/ 758 w 758"/>
                    <a:gd name="T1" fmla="*/ 9 h 9"/>
                    <a:gd name="T2" fmla="*/ 734 w 758"/>
                    <a:gd name="T3" fmla="*/ 0 h 9"/>
                    <a:gd name="T4" fmla="*/ 685 w 758"/>
                    <a:gd name="T5" fmla="*/ 9 h 9"/>
                    <a:gd name="T6" fmla="*/ 708 w 758"/>
                    <a:gd name="T7" fmla="*/ 0 h 9"/>
                    <a:gd name="T8" fmla="*/ 685 w 758"/>
                    <a:gd name="T9" fmla="*/ 9 h 9"/>
                    <a:gd name="T10" fmla="*/ 661 w 758"/>
                    <a:gd name="T11" fmla="*/ 9 h 9"/>
                    <a:gd name="T12" fmla="*/ 635 w 758"/>
                    <a:gd name="T13" fmla="*/ 0 h 9"/>
                    <a:gd name="T14" fmla="*/ 588 w 758"/>
                    <a:gd name="T15" fmla="*/ 9 h 9"/>
                    <a:gd name="T16" fmla="*/ 611 w 758"/>
                    <a:gd name="T17" fmla="*/ 0 h 9"/>
                    <a:gd name="T18" fmla="*/ 588 w 758"/>
                    <a:gd name="T19" fmla="*/ 9 h 9"/>
                    <a:gd name="T20" fmla="*/ 562 w 758"/>
                    <a:gd name="T21" fmla="*/ 9 h 9"/>
                    <a:gd name="T22" fmla="*/ 538 w 758"/>
                    <a:gd name="T23" fmla="*/ 0 h 9"/>
                    <a:gd name="T24" fmla="*/ 488 w 758"/>
                    <a:gd name="T25" fmla="*/ 9 h 9"/>
                    <a:gd name="T26" fmla="*/ 514 w 758"/>
                    <a:gd name="T27" fmla="*/ 0 h 9"/>
                    <a:gd name="T28" fmla="*/ 488 w 758"/>
                    <a:gd name="T29" fmla="*/ 9 h 9"/>
                    <a:gd name="T30" fmla="*/ 465 w 758"/>
                    <a:gd name="T31" fmla="*/ 9 h 9"/>
                    <a:gd name="T32" fmla="*/ 441 w 758"/>
                    <a:gd name="T33" fmla="*/ 0 h 9"/>
                    <a:gd name="T34" fmla="*/ 391 w 758"/>
                    <a:gd name="T35" fmla="*/ 9 h 9"/>
                    <a:gd name="T36" fmla="*/ 417 w 758"/>
                    <a:gd name="T37" fmla="*/ 0 h 9"/>
                    <a:gd name="T38" fmla="*/ 391 w 758"/>
                    <a:gd name="T39" fmla="*/ 9 h 9"/>
                    <a:gd name="T40" fmla="*/ 367 w 758"/>
                    <a:gd name="T41" fmla="*/ 9 h 9"/>
                    <a:gd name="T42" fmla="*/ 344 w 758"/>
                    <a:gd name="T43" fmla="*/ 0 h 9"/>
                    <a:gd name="T44" fmla="*/ 294 w 758"/>
                    <a:gd name="T45" fmla="*/ 9 h 9"/>
                    <a:gd name="T46" fmla="*/ 318 w 758"/>
                    <a:gd name="T47" fmla="*/ 0 h 9"/>
                    <a:gd name="T48" fmla="*/ 294 w 758"/>
                    <a:gd name="T49" fmla="*/ 9 h 9"/>
                    <a:gd name="T50" fmla="*/ 270 w 758"/>
                    <a:gd name="T51" fmla="*/ 9 h 9"/>
                    <a:gd name="T52" fmla="*/ 244 w 758"/>
                    <a:gd name="T53" fmla="*/ 0 h 9"/>
                    <a:gd name="T54" fmla="*/ 197 w 758"/>
                    <a:gd name="T55" fmla="*/ 9 h 9"/>
                    <a:gd name="T56" fmla="*/ 221 w 758"/>
                    <a:gd name="T57" fmla="*/ 0 h 9"/>
                    <a:gd name="T58" fmla="*/ 197 w 758"/>
                    <a:gd name="T59" fmla="*/ 9 h 9"/>
                    <a:gd name="T60" fmla="*/ 171 w 758"/>
                    <a:gd name="T61" fmla="*/ 9 h 9"/>
                    <a:gd name="T62" fmla="*/ 147 w 758"/>
                    <a:gd name="T63" fmla="*/ 0 h 9"/>
                    <a:gd name="T64" fmla="*/ 98 w 758"/>
                    <a:gd name="T65" fmla="*/ 9 h 9"/>
                    <a:gd name="T66" fmla="*/ 124 w 758"/>
                    <a:gd name="T67" fmla="*/ 0 h 9"/>
                    <a:gd name="T68" fmla="*/ 98 w 758"/>
                    <a:gd name="T69" fmla="*/ 9 h 9"/>
                    <a:gd name="T70" fmla="*/ 74 w 758"/>
                    <a:gd name="T71" fmla="*/ 9 h 9"/>
                    <a:gd name="T72" fmla="*/ 50 w 758"/>
                    <a:gd name="T73" fmla="*/ 0 h 9"/>
                    <a:gd name="T74" fmla="*/ 0 w 758"/>
                    <a:gd name="T75" fmla="*/ 9 h 9"/>
                    <a:gd name="T76" fmla="*/ 24 w 758"/>
                    <a:gd name="T77" fmla="*/ 0 h 9"/>
                    <a:gd name="T78" fmla="*/ 0 w 758"/>
                    <a:gd name="T7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8" h="9">
                      <a:moveTo>
                        <a:pt x="734" y="9"/>
                      </a:moveTo>
                      <a:lnTo>
                        <a:pt x="758" y="9"/>
                      </a:lnTo>
                      <a:lnTo>
                        <a:pt x="758" y="0"/>
                      </a:lnTo>
                      <a:lnTo>
                        <a:pt x="734" y="0"/>
                      </a:lnTo>
                      <a:lnTo>
                        <a:pt x="734" y="9"/>
                      </a:lnTo>
                      <a:close/>
                      <a:moveTo>
                        <a:pt x="685" y="9"/>
                      </a:moveTo>
                      <a:lnTo>
                        <a:pt x="708" y="9"/>
                      </a:lnTo>
                      <a:lnTo>
                        <a:pt x="708" y="0"/>
                      </a:lnTo>
                      <a:lnTo>
                        <a:pt x="685" y="0"/>
                      </a:lnTo>
                      <a:lnTo>
                        <a:pt x="685" y="9"/>
                      </a:lnTo>
                      <a:close/>
                      <a:moveTo>
                        <a:pt x="635" y="9"/>
                      </a:moveTo>
                      <a:lnTo>
                        <a:pt x="661" y="9"/>
                      </a:lnTo>
                      <a:lnTo>
                        <a:pt x="661" y="0"/>
                      </a:lnTo>
                      <a:lnTo>
                        <a:pt x="635" y="0"/>
                      </a:lnTo>
                      <a:lnTo>
                        <a:pt x="635" y="9"/>
                      </a:lnTo>
                      <a:close/>
                      <a:moveTo>
                        <a:pt x="588" y="9"/>
                      </a:moveTo>
                      <a:lnTo>
                        <a:pt x="611" y="9"/>
                      </a:lnTo>
                      <a:lnTo>
                        <a:pt x="611" y="0"/>
                      </a:lnTo>
                      <a:lnTo>
                        <a:pt x="588" y="0"/>
                      </a:lnTo>
                      <a:lnTo>
                        <a:pt x="588" y="9"/>
                      </a:lnTo>
                      <a:close/>
                      <a:moveTo>
                        <a:pt x="538" y="9"/>
                      </a:moveTo>
                      <a:lnTo>
                        <a:pt x="562" y="9"/>
                      </a:lnTo>
                      <a:lnTo>
                        <a:pt x="562" y="0"/>
                      </a:lnTo>
                      <a:lnTo>
                        <a:pt x="538" y="0"/>
                      </a:lnTo>
                      <a:lnTo>
                        <a:pt x="538" y="9"/>
                      </a:lnTo>
                      <a:close/>
                      <a:moveTo>
                        <a:pt x="488" y="9"/>
                      </a:moveTo>
                      <a:lnTo>
                        <a:pt x="514" y="9"/>
                      </a:lnTo>
                      <a:lnTo>
                        <a:pt x="514" y="0"/>
                      </a:lnTo>
                      <a:lnTo>
                        <a:pt x="488" y="0"/>
                      </a:lnTo>
                      <a:lnTo>
                        <a:pt x="488" y="9"/>
                      </a:lnTo>
                      <a:close/>
                      <a:moveTo>
                        <a:pt x="441" y="9"/>
                      </a:moveTo>
                      <a:lnTo>
                        <a:pt x="465" y="9"/>
                      </a:lnTo>
                      <a:lnTo>
                        <a:pt x="465" y="0"/>
                      </a:lnTo>
                      <a:lnTo>
                        <a:pt x="441" y="0"/>
                      </a:lnTo>
                      <a:lnTo>
                        <a:pt x="441" y="9"/>
                      </a:lnTo>
                      <a:close/>
                      <a:moveTo>
                        <a:pt x="391" y="9"/>
                      </a:moveTo>
                      <a:lnTo>
                        <a:pt x="417" y="9"/>
                      </a:lnTo>
                      <a:lnTo>
                        <a:pt x="417" y="0"/>
                      </a:lnTo>
                      <a:lnTo>
                        <a:pt x="391" y="0"/>
                      </a:lnTo>
                      <a:lnTo>
                        <a:pt x="391" y="9"/>
                      </a:lnTo>
                      <a:close/>
                      <a:moveTo>
                        <a:pt x="344" y="9"/>
                      </a:moveTo>
                      <a:lnTo>
                        <a:pt x="367" y="9"/>
                      </a:lnTo>
                      <a:lnTo>
                        <a:pt x="367" y="0"/>
                      </a:lnTo>
                      <a:lnTo>
                        <a:pt x="344" y="0"/>
                      </a:lnTo>
                      <a:lnTo>
                        <a:pt x="344" y="9"/>
                      </a:lnTo>
                      <a:close/>
                      <a:moveTo>
                        <a:pt x="294" y="9"/>
                      </a:moveTo>
                      <a:lnTo>
                        <a:pt x="318" y="9"/>
                      </a:lnTo>
                      <a:lnTo>
                        <a:pt x="318" y="0"/>
                      </a:lnTo>
                      <a:lnTo>
                        <a:pt x="294" y="0"/>
                      </a:lnTo>
                      <a:lnTo>
                        <a:pt x="294" y="9"/>
                      </a:lnTo>
                      <a:close/>
                      <a:moveTo>
                        <a:pt x="244" y="9"/>
                      </a:moveTo>
                      <a:lnTo>
                        <a:pt x="270" y="9"/>
                      </a:lnTo>
                      <a:lnTo>
                        <a:pt x="270" y="0"/>
                      </a:lnTo>
                      <a:lnTo>
                        <a:pt x="244" y="0"/>
                      </a:lnTo>
                      <a:lnTo>
                        <a:pt x="244" y="9"/>
                      </a:lnTo>
                      <a:close/>
                      <a:moveTo>
                        <a:pt x="197" y="9"/>
                      </a:moveTo>
                      <a:lnTo>
                        <a:pt x="221" y="9"/>
                      </a:lnTo>
                      <a:lnTo>
                        <a:pt x="221" y="0"/>
                      </a:lnTo>
                      <a:lnTo>
                        <a:pt x="197" y="0"/>
                      </a:lnTo>
                      <a:lnTo>
                        <a:pt x="197" y="9"/>
                      </a:lnTo>
                      <a:close/>
                      <a:moveTo>
                        <a:pt x="147" y="9"/>
                      </a:moveTo>
                      <a:lnTo>
                        <a:pt x="171" y="9"/>
                      </a:lnTo>
                      <a:lnTo>
                        <a:pt x="171" y="0"/>
                      </a:lnTo>
                      <a:lnTo>
                        <a:pt x="147" y="0"/>
                      </a:lnTo>
                      <a:lnTo>
                        <a:pt x="147" y="9"/>
                      </a:lnTo>
                      <a:close/>
                      <a:moveTo>
                        <a:pt x="98" y="9"/>
                      </a:moveTo>
                      <a:lnTo>
                        <a:pt x="124" y="9"/>
                      </a:lnTo>
                      <a:lnTo>
                        <a:pt x="124" y="0"/>
                      </a:lnTo>
                      <a:lnTo>
                        <a:pt x="98" y="0"/>
                      </a:lnTo>
                      <a:lnTo>
                        <a:pt x="98" y="9"/>
                      </a:lnTo>
                      <a:close/>
                      <a:moveTo>
                        <a:pt x="50" y="9"/>
                      </a:moveTo>
                      <a:lnTo>
                        <a:pt x="74" y="9"/>
                      </a:lnTo>
                      <a:lnTo>
                        <a:pt x="74" y="0"/>
                      </a:lnTo>
                      <a:lnTo>
                        <a:pt x="50" y="0"/>
                      </a:lnTo>
                      <a:lnTo>
                        <a:pt x="50" y="9"/>
                      </a:lnTo>
                      <a:close/>
                      <a:moveTo>
                        <a:pt x="0" y="9"/>
                      </a:moveTo>
                      <a:lnTo>
                        <a:pt x="24" y="9"/>
                      </a:lnTo>
                      <a:lnTo>
                        <a:pt x="24"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6" name="Rectangle 14"/>
                <p:cNvSpPr>
                  <a:spLocks noChangeArrowheads="1"/>
                </p:cNvSpPr>
                <p:nvPr/>
              </p:nvSpPr>
              <p:spPr bwMode="auto">
                <a:xfrm>
                  <a:off x="1252220" y="1054100"/>
                  <a:ext cx="142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7" name="Freeform 15"/>
                <p:cNvSpPr/>
                <p:nvPr/>
              </p:nvSpPr>
              <p:spPr bwMode="auto">
                <a:xfrm>
                  <a:off x="1252220" y="1054100"/>
                  <a:ext cx="14288" cy="19050"/>
                </a:xfrm>
                <a:custGeom>
                  <a:avLst/>
                  <a:gdLst>
                    <a:gd name="T0" fmla="*/ 0 w 9"/>
                    <a:gd name="T1" fmla="*/ 0 h 12"/>
                    <a:gd name="T2" fmla="*/ 0 w 9"/>
                    <a:gd name="T3" fmla="*/ 12 h 12"/>
                    <a:gd name="T4" fmla="*/ 9 w 9"/>
                    <a:gd name="T5" fmla="*/ 12 h 12"/>
                    <a:gd name="T6" fmla="*/ 9 w 9"/>
                    <a:gd name="T7" fmla="*/ 0 h 12"/>
                  </a:gdLst>
                  <a:ahLst/>
                  <a:cxnLst>
                    <a:cxn ang="0">
                      <a:pos x="T0" y="T1"/>
                    </a:cxn>
                    <a:cxn ang="0">
                      <a:pos x="T2" y="T3"/>
                    </a:cxn>
                    <a:cxn ang="0">
                      <a:pos x="T4" y="T5"/>
                    </a:cxn>
                    <a:cxn ang="0">
                      <a:pos x="T6" y="T7"/>
                    </a:cxn>
                  </a:cxnLst>
                  <a:rect l="0" t="0" r="r" b="b"/>
                  <a:pathLst>
                    <a:path w="9" h="12">
                      <a:moveTo>
                        <a:pt x="0" y="0"/>
                      </a:moveTo>
                      <a:lnTo>
                        <a:pt x="0" y="12"/>
                      </a:lnTo>
                      <a:lnTo>
                        <a:pt x="9" y="1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8" name="Freeform 16"/>
                <p:cNvSpPr>
                  <a:spLocks noEditPoints="1"/>
                </p:cNvSpPr>
                <p:nvPr/>
              </p:nvSpPr>
              <p:spPr bwMode="auto">
                <a:xfrm>
                  <a:off x="1252220" y="1111250"/>
                  <a:ext cx="14288" cy="1208088"/>
                </a:xfrm>
                <a:custGeom>
                  <a:avLst/>
                  <a:gdLst>
                    <a:gd name="T0" fmla="*/ 0 w 9"/>
                    <a:gd name="T1" fmla="*/ 761 h 761"/>
                    <a:gd name="T2" fmla="*/ 9 w 9"/>
                    <a:gd name="T3" fmla="*/ 737 h 761"/>
                    <a:gd name="T4" fmla="*/ 0 w 9"/>
                    <a:gd name="T5" fmla="*/ 687 h 761"/>
                    <a:gd name="T6" fmla="*/ 9 w 9"/>
                    <a:gd name="T7" fmla="*/ 711 h 761"/>
                    <a:gd name="T8" fmla="*/ 0 w 9"/>
                    <a:gd name="T9" fmla="*/ 687 h 761"/>
                    <a:gd name="T10" fmla="*/ 0 w 9"/>
                    <a:gd name="T11" fmla="*/ 663 h 761"/>
                    <a:gd name="T12" fmla="*/ 9 w 9"/>
                    <a:gd name="T13" fmla="*/ 637 h 761"/>
                    <a:gd name="T14" fmla="*/ 0 w 9"/>
                    <a:gd name="T15" fmla="*/ 589 h 761"/>
                    <a:gd name="T16" fmla="*/ 9 w 9"/>
                    <a:gd name="T17" fmla="*/ 613 h 761"/>
                    <a:gd name="T18" fmla="*/ 0 w 9"/>
                    <a:gd name="T19" fmla="*/ 589 h 761"/>
                    <a:gd name="T20" fmla="*/ 0 w 9"/>
                    <a:gd name="T21" fmla="*/ 563 h 761"/>
                    <a:gd name="T22" fmla="*/ 9 w 9"/>
                    <a:gd name="T23" fmla="*/ 540 h 761"/>
                    <a:gd name="T24" fmla="*/ 0 w 9"/>
                    <a:gd name="T25" fmla="*/ 492 h 761"/>
                    <a:gd name="T26" fmla="*/ 9 w 9"/>
                    <a:gd name="T27" fmla="*/ 516 h 761"/>
                    <a:gd name="T28" fmla="*/ 0 w 9"/>
                    <a:gd name="T29" fmla="*/ 492 h 761"/>
                    <a:gd name="T30" fmla="*/ 0 w 9"/>
                    <a:gd name="T31" fmla="*/ 466 h 761"/>
                    <a:gd name="T32" fmla="*/ 9 w 9"/>
                    <a:gd name="T33" fmla="*/ 442 h 761"/>
                    <a:gd name="T34" fmla="*/ 0 w 9"/>
                    <a:gd name="T35" fmla="*/ 392 h 761"/>
                    <a:gd name="T36" fmla="*/ 9 w 9"/>
                    <a:gd name="T37" fmla="*/ 418 h 761"/>
                    <a:gd name="T38" fmla="*/ 0 w 9"/>
                    <a:gd name="T39" fmla="*/ 392 h 761"/>
                    <a:gd name="T40" fmla="*/ 0 w 9"/>
                    <a:gd name="T41" fmla="*/ 368 h 761"/>
                    <a:gd name="T42" fmla="*/ 9 w 9"/>
                    <a:gd name="T43" fmla="*/ 345 h 761"/>
                    <a:gd name="T44" fmla="*/ 0 w 9"/>
                    <a:gd name="T45" fmla="*/ 295 h 761"/>
                    <a:gd name="T46" fmla="*/ 9 w 9"/>
                    <a:gd name="T47" fmla="*/ 318 h 761"/>
                    <a:gd name="T48" fmla="*/ 0 w 9"/>
                    <a:gd name="T49" fmla="*/ 295 h 761"/>
                    <a:gd name="T50" fmla="*/ 0 w 9"/>
                    <a:gd name="T51" fmla="*/ 271 h 761"/>
                    <a:gd name="T52" fmla="*/ 9 w 9"/>
                    <a:gd name="T53" fmla="*/ 245 h 761"/>
                    <a:gd name="T54" fmla="*/ 0 w 9"/>
                    <a:gd name="T55" fmla="*/ 197 h 761"/>
                    <a:gd name="T56" fmla="*/ 9 w 9"/>
                    <a:gd name="T57" fmla="*/ 221 h 761"/>
                    <a:gd name="T58" fmla="*/ 0 w 9"/>
                    <a:gd name="T59" fmla="*/ 197 h 761"/>
                    <a:gd name="T60" fmla="*/ 0 w 9"/>
                    <a:gd name="T61" fmla="*/ 171 h 761"/>
                    <a:gd name="T62" fmla="*/ 9 w 9"/>
                    <a:gd name="T63" fmla="*/ 147 h 761"/>
                    <a:gd name="T64" fmla="*/ 0 w 9"/>
                    <a:gd name="T65" fmla="*/ 97 h 761"/>
                    <a:gd name="T66" fmla="*/ 9 w 9"/>
                    <a:gd name="T67" fmla="*/ 124 h 761"/>
                    <a:gd name="T68" fmla="*/ 0 w 9"/>
                    <a:gd name="T69" fmla="*/ 97 h 761"/>
                    <a:gd name="T70" fmla="*/ 0 w 9"/>
                    <a:gd name="T71" fmla="*/ 74 h 761"/>
                    <a:gd name="T72" fmla="*/ 9 w 9"/>
                    <a:gd name="T73" fmla="*/ 50 h 761"/>
                    <a:gd name="T74" fmla="*/ 0 w 9"/>
                    <a:gd name="T75" fmla="*/ 0 h 761"/>
                    <a:gd name="T76" fmla="*/ 9 w 9"/>
                    <a:gd name="T77" fmla="*/ 24 h 761"/>
                    <a:gd name="T78" fmla="*/ 0 w 9"/>
                    <a:gd name="T7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761">
                      <a:moveTo>
                        <a:pt x="0" y="737"/>
                      </a:moveTo>
                      <a:lnTo>
                        <a:pt x="0" y="761"/>
                      </a:lnTo>
                      <a:lnTo>
                        <a:pt x="9" y="761"/>
                      </a:lnTo>
                      <a:lnTo>
                        <a:pt x="9" y="737"/>
                      </a:lnTo>
                      <a:lnTo>
                        <a:pt x="0" y="737"/>
                      </a:lnTo>
                      <a:close/>
                      <a:moveTo>
                        <a:pt x="0" y="687"/>
                      </a:moveTo>
                      <a:lnTo>
                        <a:pt x="0" y="711"/>
                      </a:lnTo>
                      <a:lnTo>
                        <a:pt x="9" y="711"/>
                      </a:lnTo>
                      <a:lnTo>
                        <a:pt x="9" y="687"/>
                      </a:lnTo>
                      <a:lnTo>
                        <a:pt x="0" y="687"/>
                      </a:lnTo>
                      <a:close/>
                      <a:moveTo>
                        <a:pt x="0" y="637"/>
                      </a:moveTo>
                      <a:lnTo>
                        <a:pt x="0" y="663"/>
                      </a:lnTo>
                      <a:lnTo>
                        <a:pt x="9" y="663"/>
                      </a:lnTo>
                      <a:lnTo>
                        <a:pt x="9" y="637"/>
                      </a:lnTo>
                      <a:lnTo>
                        <a:pt x="0" y="637"/>
                      </a:lnTo>
                      <a:close/>
                      <a:moveTo>
                        <a:pt x="0" y="589"/>
                      </a:moveTo>
                      <a:lnTo>
                        <a:pt x="0" y="613"/>
                      </a:lnTo>
                      <a:lnTo>
                        <a:pt x="9" y="613"/>
                      </a:lnTo>
                      <a:lnTo>
                        <a:pt x="9" y="589"/>
                      </a:lnTo>
                      <a:lnTo>
                        <a:pt x="0" y="589"/>
                      </a:lnTo>
                      <a:close/>
                      <a:moveTo>
                        <a:pt x="0" y="540"/>
                      </a:moveTo>
                      <a:lnTo>
                        <a:pt x="0" y="563"/>
                      </a:lnTo>
                      <a:lnTo>
                        <a:pt x="9" y="563"/>
                      </a:lnTo>
                      <a:lnTo>
                        <a:pt x="9" y="540"/>
                      </a:lnTo>
                      <a:lnTo>
                        <a:pt x="0" y="540"/>
                      </a:lnTo>
                      <a:close/>
                      <a:moveTo>
                        <a:pt x="0" y="492"/>
                      </a:moveTo>
                      <a:lnTo>
                        <a:pt x="0" y="516"/>
                      </a:lnTo>
                      <a:lnTo>
                        <a:pt x="9" y="516"/>
                      </a:lnTo>
                      <a:lnTo>
                        <a:pt x="9" y="492"/>
                      </a:lnTo>
                      <a:lnTo>
                        <a:pt x="0" y="492"/>
                      </a:lnTo>
                      <a:close/>
                      <a:moveTo>
                        <a:pt x="0" y="442"/>
                      </a:moveTo>
                      <a:lnTo>
                        <a:pt x="0" y="466"/>
                      </a:lnTo>
                      <a:lnTo>
                        <a:pt x="9" y="466"/>
                      </a:lnTo>
                      <a:lnTo>
                        <a:pt x="9" y="442"/>
                      </a:lnTo>
                      <a:lnTo>
                        <a:pt x="0" y="442"/>
                      </a:lnTo>
                      <a:close/>
                      <a:moveTo>
                        <a:pt x="0" y="392"/>
                      </a:moveTo>
                      <a:lnTo>
                        <a:pt x="0" y="418"/>
                      </a:lnTo>
                      <a:lnTo>
                        <a:pt x="9" y="418"/>
                      </a:lnTo>
                      <a:lnTo>
                        <a:pt x="9" y="392"/>
                      </a:lnTo>
                      <a:lnTo>
                        <a:pt x="0" y="392"/>
                      </a:lnTo>
                      <a:close/>
                      <a:moveTo>
                        <a:pt x="0" y="345"/>
                      </a:moveTo>
                      <a:lnTo>
                        <a:pt x="0" y="368"/>
                      </a:lnTo>
                      <a:lnTo>
                        <a:pt x="9" y="368"/>
                      </a:lnTo>
                      <a:lnTo>
                        <a:pt x="9" y="345"/>
                      </a:lnTo>
                      <a:lnTo>
                        <a:pt x="0" y="345"/>
                      </a:lnTo>
                      <a:close/>
                      <a:moveTo>
                        <a:pt x="0" y="295"/>
                      </a:moveTo>
                      <a:lnTo>
                        <a:pt x="0" y="318"/>
                      </a:lnTo>
                      <a:lnTo>
                        <a:pt x="9" y="318"/>
                      </a:lnTo>
                      <a:lnTo>
                        <a:pt x="9" y="295"/>
                      </a:lnTo>
                      <a:lnTo>
                        <a:pt x="0" y="295"/>
                      </a:lnTo>
                      <a:close/>
                      <a:moveTo>
                        <a:pt x="0" y="245"/>
                      </a:moveTo>
                      <a:lnTo>
                        <a:pt x="0" y="271"/>
                      </a:lnTo>
                      <a:lnTo>
                        <a:pt x="9" y="271"/>
                      </a:lnTo>
                      <a:lnTo>
                        <a:pt x="9" y="245"/>
                      </a:lnTo>
                      <a:lnTo>
                        <a:pt x="0" y="245"/>
                      </a:lnTo>
                      <a:close/>
                      <a:moveTo>
                        <a:pt x="0" y="197"/>
                      </a:moveTo>
                      <a:lnTo>
                        <a:pt x="0" y="221"/>
                      </a:lnTo>
                      <a:lnTo>
                        <a:pt x="9" y="221"/>
                      </a:lnTo>
                      <a:lnTo>
                        <a:pt x="9" y="197"/>
                      </a:lnTo>
                      <a:lnTo>
                        <a:pt x="0" y="197"/>
                      </a:lnTo>
                      <a:close/>
                      <a:moveTo>
                        <a:pt x="0" y="147"/>
                      </a:moveTo>
                      <a:lnTo>
                        <a:pt x="0" y="171"/>
                      </a:lnTo>
                      <a:lnTo>
                        <a:pt x="9" y="171"/>
                      </a:lnTo>
                      <a:lnTo>
                        <a:pt x="9" y="147"/>
                      </a:lnTo>
                      <a:lnTo>
                        <a:pt x="0" y="147"/>
                      </a:lnTo>
                      <a:close/>
                      <a:moveTo>
                        <a:pt x="0" y="97"/>
                      </a:moveTo>
                      <a:lnTo>
                        <a:pt x="0" y="124"/>
                      </a:lnTo>
                      <a:lnTo>
                        <a:pt x="9" y="124"/>
                      </a:lnTo>
                      <a:lnTo>
                        <a:pt x="9" y="97"/>
                      </a:lnTo>
                      <a:lnTo>
                        <a:pt x="0" y="97"/>
                      </a:lnTo>
                      <a:close/>
                      <a:moveTo>
                        <a:pt x="0" y="50"/>
                      </a:moveTo>
                      <a:lnTo>
                        <a:pt x="0" y="74"/>
                      </a:lnTo>
                      <a:lnTo>
                        <a:pt x="9" y="74"/>
                      </a:lnTo>
                      <a:lnTo>
                        <a:pt x="9" y="50"/>
                      </a:lnTo>
                      <a:lnTo>
                        <a:pt x="0" y="50"/>
                      </a:lnTo>
                      <a:close/>
                      <a:moveTo>
                        <a:pt x="0" y="0"/>
                      </a:moveTo>
                      <a:lnTo>
                        <a:pt x="0" y="24"/>
                      </a:lnTo>
                      <a:lnTo>
                        <a:pt x="9" y="24"/>
                      </a:lnTo>
                      <a:lnTo>
                        <a:pt x="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59" name="Rectangle 17"/>
                <p:cNvSpPr>
                  <a:spLocks noChangeArrowheads="1"/>
                </p:cNvSpPr>
                <p:nvPr/>
              </p:nvSpPr>
              <p:spPr bwMode="auto">
                <a:xfrm>
                  <a:off x="1252220" y="2355850"/>
                  <a:ext cx="14288"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0" name="Freeform 18"/>
                <p:cNvSpPr/>
                <p:nvPr/>
              </p:nvSpPr>
              <p:spPr bwMode="auto">
                <a:xfrm>
                  <a:off x="1252220" y="2355850"/>
                  <a:ext cx="14288" cy="23813"/>
                </a:xfrm>
                <a:custGeom>
                  <a:avLst/>
                  <a:gdLst>
                    <a:gd name="T0" fmla="*/ 0 w 9"/>
                    <a:gd name="T1" fmla="*/ 0 h 15"/>
                    <a:gd name="T2" fmla="*/ 0 w 9"/>
                    <a:gd name="T3" fmla="*/ 15 h 15"/>
                    <a:gd name="T4" fmla="*/ 9 w 9"/>
                    <a:gd name="T5" fmla="*/ 15 h 15"/>
                    <a:gd name="T6" fmla="*/ 9 w 9"/>
                    <a:gd name="T7" fmla="*/ 0 h 15"/>
                  </a:gdLst>
                  <a:ahLst/>
                  <a:cxnLst>
                    <a:cxn ang="0">
                      <a:pos x="T0" y="T1"/>
                    </a:cxn>
                    <a:cxn ang="0">
                      <a:pos x="T2" y="T3"/>
                    </a:cxn>
                    <a:cxn ang="0">
                      <a:pos x="T4" y="T5"/>
                    </a:cxn>
                    <a:cxn ang="0">
                      <a:pos x="T6" y="T7"/>
                    </a:cxn>
                  </a:cxnLst>
                  <a:rect l="0" t="0" r="r" b="b"/>
                  <a:pathLst>
                    <a:path w="9" h="15">
                      <a:moveTo>
                        <a:pt x="0" y="0"/>
                      </a:moveTo>
                      <a:lnTo>
                        <a:pt x="0" y="15"/>
                      </a:lnTo>
                      <a:lnTo>
                        <a:pt x="9" y="15"/>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2" name="Freeform 22"/>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 name="T8" fmla="*/ 14 w 14"/>
                    <a:gd name="T9" fmla="*/ 9 h 14"/>
                  </a:gdLst>
                  <a:ahLst/>
                  <a:cxnLst>
                    <a:cxn ang="0">
                      <a:pos x="T0" y="T1"/>
                    </a:cxn>
                    <a:cxn ang="0">
                      <a:pos x="T2" y="T3"/>
                    </a:cxn>
                    <a:cxn ang="0">
                      <a:pos x="T4" y="T5"/>
                    </a:cxn>
                    <a:cxn ang="0">
                      <a:pos x="T6" y="T7"/>
                    </a:cxn>
                    <a:cxn ang="0">
                      <a:pos x="T8" y="T9"/>
                    </a:cxn>
                  </a:cxnLst>
                  <a:rect l="0" t="0" r="r" b="b"/>
                  <a:pathLst>
                    <a:path w="14" h="14">
                      <a:moveTo>
                        <a:pt x="14" y="9"/>
                      </a:moveTo>
                      <a:lnTo>
                        <a:pt x="7" y="0"/>
                      </a:lnTo>
                      <a:lnTo>
                        <a:pt x="0" y="7"/>
                      </a:lnTo>
                      <a:lnTo>
                        <a:pt x="10" y="14"/>
                      </a:lnTo>
                      <a:lnTo>
                        <a:pt x="14"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3" name="Freeform 23"/>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Lst>
                  <a:ahLst/>
                  <a:cxnLst>
                    <a:cxn ang="0">
                      <a:pos x="T0" y="T1"/>
                    </a:cxn>
                    <a:cxn ang="0">
                      <a:pos x="T2" y="T3"/>
                    </a:cxn>
                    <a:cxn ang="0">
                      <a:pos x="T4" y="T5"/>
                    </a:cxn>
                    <a:cxn ang="0">
                      <a:pos x="T6" y="T7"/>
                    </a:cxn>
                  </a:cxnLst>
                  <a:rect l="0" t="0" r="r" b="b"/>
                  <a:pathLst>
                    <a:path w="14" h="14">
                      <a:moveTo>
                        <a:pt x="14" y="9"/>
                      </a:moveTo>
                      <a:lnTo>
                        <a:pt x="7" y="0"/>
                      </a:lnTo>
                      <a:lnTo>
                        <a:pt x="0" y="7"/>
                      </a:lnTo>
                      <a:lnTo>
                        <a:pt x="10" y="1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5" name="Freeform 27"/>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 name="T8" fmla="*/ 10 w 14"/>
                    <a:gd name="T9" fmla="*/ 0 h 14"/>
                  </a:gdLst>
                  <a:ahLst/>
                  <a:cxnLst>
                    <a:cxn ang="0">
                      <a:pos x="T0" y="T1"/>
                    </a:cxn>
                    <a:cxn ang="0">
                      <a:pos x="T2" y="T3"/>
                    </a:cxn>
                    <a:cxn ang="0">
                      <a:pos x="T4" y="T5"/>
                    </a:cxn>
                    <a:cxn ang="0">
                      <a:pos x="T6" y="T7"/>
                    </a:cxn>
                    <a:cxn ang="0">
                      <a:pos x="T8" y="T9"/>
                    </a:cxn>
                  </a:cxnLst>
                  <a:rect l="0" t="0" r="r" b="b"/>
                  <a:pathLst>
                    <a:path w="14" h="14">
                      <a:moveTo>
                        <a:pt x="10" y="0"/>
                      </a:moveTo>
                      <a:lnTo>
                        <a:pt x="0" y="7"/>
                      </a:lnTo>
                      <a:lnTo>
                        <a:pt x="7" y="14"/>
                      </a:lnTo>
                      <a:lnTo>
                        <a:pt x="14" y="4"/>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6" name="Freeform 28"/>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Lst>
                  <a:ahLst/>
                  <a:cxnLst>
                    <a:cxn ang="0">
                      <a:pos x="T0" y="T1"/>
                    </a:cxn>
                    <a:cxn ang="0">
                      <a:pos x="T2" y="T3"/>
                    </a:cxn>
                    <a:cxn ang="0">
                      <a:pos x="T4" y="T5"/>
                    </a:cxn>
                    <a:cxn ang="0">
                      <a:pos x="T6" y="T7"/>
                    </a:cxn>
                  </a:cxnLst>
                  <a:rect l="0" t="0" r="r" b="b"/>
                  <a:pathLst>
                    <a:path w="14" h="14">
                      <a:moveTo>
                        <a:pt x="10" y="0"/>
                      </a:moveTo>
                      <a:lnTo>
                        <a:pt x="0" y="7"/>
                      </a:lnTo>
                      <a:lnTo>
                        <a:pt x="7" y="14"/>
                      </a:lnTo>
                      <a:lnTo>
                        <a:pt x="14" y="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67" name="Freeform 29"/>
                <p:cNvSpPr/>
                <p:nvPr/>
              </p:nvSpPr>
              <p:spPr bwMode="auto">
                <a:xfrm>
                  <a:off x="541020" y="993775"/>
                  <a:ext cx="1436688" cy="1441450"/>
                </a:xfrm>
                <a:custGeom>
                  <a:avLst/>
                  <a:gdLst>
                    <a:gd name="T0" fmla="*/ 900 w 905"/>
                    <a:gd name="T1" fmla="*/ 904 h 908"/>
                    <a:gd name="T2" fmla="*/ 900 w 905"/>
                    <a:gd name="T3" fmla="*/ 899 h 908"/>
                    <a:gd name="T4" fmla="*/ 10 w 905"/>
                    <a:gd name="T5" fmla="*/ 899 h 908"/>
                    <a:gd name="T6" fmla="*/ 10 w 905"/>
                    <a:gd name="T7" fmla="*/ 10 h 908"/>
                    <a:gd name="T8" fmla="*/ 895 w 905"/>
                    <a:gd name="T9" fmla="*/ 10 h 908"/>
                    <a:gd name="T10" fmla="*/ 895 w 905"/>
                    <a:gd name="T11" fmla="*/ 904 h 908"/>
                    <a:gd name="T12" fmla="*/ 900 w 905"/>
                    <a:gd name="T13" fmla="*/ 904 h 908"/>
                    <a:gd name="T14" fmla="*/ 900 w 905"/>
                    <a:gd name="T15" fmla="*/ 899 h 908"/>
                    <a:gd name="T16" fmla="*/ 900 w 905"/>
                    <a:gd name="T17" fmla="*/ 904 h 908"/>
                    <a:gd name="T18" fmla="*/ 905 w 905"/>
                    <a:gd name="T19" fmla="*/ 904 h 908"/>
                    <a:gd name="T20" fmla="*/ 905 w 905"/>
                    <a:gd name="T21" fmla="*/ 0 h 908"/>
                    <a:gd name="T22" fmla="*/ 0 w 905"/>
                    <a:gd name="T23" fmla="*/ 0 h 908"/>
                    <a:gd name="T24" fmla="*/ 0 w 905"/>
                    <a:gd name="T25" fmla="*/ 908 h 908"/>
                    <a:gd name="T26" fmla="*/ 905 w 905"/>
                    <a:gd name="T27" fmla="*/ 908 h 908"/>
                    <a:gd name="T28" fmla="*/ 905 w 905"/>
                    <a:gd name="T29" fmla="*/ 904 h 908"/>
                    <a:gd name="T30" fmla="*/ 900 w 905"/>
                    <a:gd name="T31" fmla="*/ 904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5" h="908">
                      <a:moveTo>
                        <a:pt x="900" y="904"/>
                      </a:moveTo>
                      <a:lnTo>
                        <a:pt x="900" y="899"/>
                      </a:lnTo>
                      <a:lnTo>
                        <a:pt x="10" y="899"/>
                      </a:lnTo>
                      <a:lnTo>
                        <a:pt x="10" y="10"/>
                      </a:lnTo>
                      <a:lnTo>
                        <a:pt x="895" y="10"/>
                      </a:lnTo>
                      <a:lnTo>
                        <a:pt x="895" y="904"/>
                      </a:lnTo>
                      <a:lnTo>
                        <a:pt x="900" y="904"/>
                      </a:lnTo>
                      <a:lnTo>
                        <a:pt x="900" y="899"/>
                      </a:lnTo>
                      <a:lnTo>
                        <a:pt x="900" y="904"/>
                      </a:lnTo>
                      <a:lnTo>
                        <a:pt x="905" y="904"/>
                      </a:lnTo>
                      <a:lnTo>
                        <a:pt x="905" y="0"/>
                      </a:lnTo>
                      <a:lnTo>
                        <a:pt x="0" y="0"/>
                      </a:lnTo>
                      <a:lnTo>
                        <a:pt x="0" y="908"/>
                      </a:lnTo>
                      <a:lnTo>
                        <a:pt x="905" y="908"/>
                      </a:lnTo>
                      <a:lnTo>
                        <a:pt x="905" y="904"/>
                      </a:lnTo>
                      <a:lnTo>
                        <a:pt x="900" y="9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grpSp>
          <p:nvGrpSpPr>
            <p:cNvPr id="68" name="组合 67"/>
            <p:cNvGrpSpPr/>
            <p:nvPr/>
          </p:nvGrpSpPr>
          <p:grpSpPr>
            <a:xfrm>
              <a:off x="1357827" y="593031"/>
              <a:ext cx="944880" cy="1014730"/>
              <a:chOff x="1679192" y="1351165"/>
              <a:chExt cx="944880" cy="1014730"/>
            </a:xfrm>
          </p:grpSpPr>
          <p:sp>
            <p:nvSpPr>
              <p:cNvPr id="69" name="文本框 68"/>
              <p:cNvSpPr txBox="1"/>
              <p:nvPr/>
            </p:nvSpPr>
            <p:spPr>
              <a:xfrm>
                <a:off x="1679192" y="1351165"/>
                <a:ext cx="944880" cy="1014730"/>
              </a:xfrm>
              <a:prstGeom prst="rect">
                <a:avLst/>
              </a:prstGeom>
              <a:noFill/>
              <a:ln w="12700">
                <a:noFill/>
              </a:ln>
            </p:spPr>
            <p:txBody>
              <a:bodyPr wrap="none" rtlCol="0">
                <a:spAutoFit/>
              </a:bodyPr>
              <a:lstStyle/>
              <a:p>
                <a:r>
                  <a:rPr lang="zh-CN" altLang="en-US" sz="6000" dirty="0">
                    <a:solidFill>
                      <a:srgbClr val="C00000"/>
                    </a:solidFill>
                    <a:latin typeface="华文新魏" panose="02010800040101010101" pitchFamily="2" charset="-122"/>
                    <a:ea typeface="华文新魏" panose="02010800040101010101" pitchFamily="2" charset="-122"/>
                  </a:rPr>
                  <a:t>球</a:t>
                </a:r>
              </a:p>
            </p:txBody>
          </p:sp>
          <p:grpSp>
            <p:nvGrpSpPr>
              <p:cNvPr id="70" name="组合 69"/>
              <p:cNvGrpSpPr/>
              <p:nvPr/>
            </p:nvGrpSpPr>
            <p:grpSpPr>
              <a:xfrm>
                <a:off x="1753956" y="1496113"/>
                <a:ext cx="812663" cy="815356"/>
                <a:chOff x="541020" y="993775"/>
                <a:chExt cx="1436688" cy="1441450"/>
              </a:xfrm>
              <a:solidFill>
                <a:schemeClr val="tx1">
                  <a:lumMod val="60000"/>
                  <a:lumOff val="40000"/>
                </a:schemeClr>
              </a:solidFill>
            </p:grpSpPr>
            <p:sp>
              <p:nvSpPr>
                <p:cNvPr id="71" name="Freeform 8"/>
                <p:cNvSpPr>
                  <a:spLocks noEditPoints="1"/>
                </p:cNvSpPr>
                <p:nvPr/>
              </p:nvSpPr>
              <p:spPr bwMode="auto">
                <a:xfrm>
                  <a:off x="593408" y="1047750"/>
                  <a:ext cx="1330325" cy="1335088"/>
                </a:xfrm>
                <a:custGeom>
                  <a:avLst/>
                  <a:gdLst>
                    <a:gd name="T0" fmla="*/ 831 w 838"/>
                    <a:gd name="T1" fmla="*/ 803 h 841"/>
                    <a:gd name="T2" fmla="*/ 831 w 838"/>
                    <a:gd name="T3" fmla="*/ 777 h 841"/>
                    <a:gd name="T4" fmla="*/ 838 w 838"/>
                    <a:gd name="T5" fmla="*/ 729 h 841"/>
                    <a:gd name="T6" fmla="*/ 838 w 838"/>
                    <a:gd name="T7" fmla="*/ 656 h 841"/>
                    <a:gd name="T8" fmla="*/ 831 w 838"/>
                    <a:gd name="T9" fmla="*/ 606 h 841"/>
                    <a:gd name="T10" fmla="*/ 831 w 838"/>
                    <a:gd name="T11" fmla="*/ 506 h 841"/>
                    <a:gd name="T12" fmla="*/ 831 w 838"/>
                    <a:gd name="T13" fmla="*/ 482 h 841"/>
                    <a:gd name="T14" fmla="*/ 838 w 838"/>
                    <a:gd name="T15" fmla="*/ 432 h 841"/>
                    <a:gd name="T16" fmla="*/ 838 w 838"/>
                    <a:gd name="T17" fmla="*/ 358 h 841"/>
                    <a:gd name="T18" fmla="*/ 831 w 838"/>
                    <a:gd name="T19" fmla="*/ 309 h 841"/>
                    <a:gd name="T20" fmla="*/ 831 w 838"/>
                    <a:gd name="T21" fmla="*/ 211 h 841"/>
                    <a:gd name="T22" fmla="*/ 831 w 838"/>
                    <a:gd name="T23" fmla="*/ 187 h 841"/>
                    <a:gd name="T24" fmla="*/ 838 w 838"/>
                    <a:gd name="T25" fmla="*/ 137 h 841"/>
                    <a:gd name="T26" fmla="*/ 838 w 838"/>
                    <a:gd name="T27" fmla="*/ 64 h 841"/>
                    <a:gd name="T28" fmla="*/ 831 w 838"/>
                    <a:gd name="T29" fmla="*/ 14 h 841"/>
                    <a:gd name="T30" fmla="*/ 748 w 838"/>
                    <a:gd name="T31" fmla="*/ 7 h 841"/>
                    <a:gd name="T32" fmla="*/ 722 w 838"/>
                    <a:gd name="T33" fmla="*/ 7 h 841"/>
                    <a:gd name="T34" fmla="*/ 673 w 838"/>
                    <a:gd name="T35" fmla="*/ 0 h 841"/>
                    <a:gd name="T36" fmla="*/ 599 w 838"/>
                    <a:gd name="T37" fmla="*/ 0 h 841"/>
                    <a:gd name="T38" fmla="*/ 552 w 838"/>
                    <a:gd name="T39" fmla="*/ 7 h 841"/>
                    <a:gd name="T40" fmla="*/ 452 w 838"/>
                    <a:gd name="T41" fmla="*/ 7 h 841"/>
                    <a:gd name="T42" fmla="*/ 429 w 838"/>
                    <a:gd name="T43" fmla="*/ 7 h 841"/>
                    <a:gd name="T44" fmla="*/ 379 w 838"/>
                    <a:gd name="T45" fmla="*/ 0 h 841"/>
                    <a:gd name="T46" fmla="*/ 306 w 838"/>
                    <a:gd name="T47" fmla="*/ 0 h 841"/>
                    <a:gd name="T48" fmla="*/ 256 w 838"/>
                    <a:gd name="T49" fmla="*/ 7 h 841"/>
                    <a:gd name="T50" fmla="*/ 159 w 838"/>
                    <a:gd name="T51" fmla="*/ 7 h 841"/>
                    <a:gd name="T52" fmla="*/ 133 w 838"/>
                    <a:gd name="T53" fmla="*/ 7 h 841"/>
                    <a:gd name="T54" fmla="*/ 85 w 838"/>
                    <a:gd name="T55" fmla="*/ 0 h 841"/>
                    <a:gd name="T56" fmla="*/ 12 w 838"/>
                    <a:gd name="T57" fmla="*/ 0 h 841"/>
                    <a:gd name="T58" fmla="*/ 7 w 838"/>
                    <a:gd name="T59" fmla="*/ 45 h 841"/>
                    <a:gd name="T60" fmla="*/ 7 w 838"/>
                    <a:gd name="T61" fmla="*/ 145 h 841"/>
                    <a:gd name="T62" fmla="*/ 7 w 838"/>
                    <a:gd name="T63" fmla="*/ 168 h 841"/>
                    <a:gd name="T64" fmla="*/ 0 w 838"/>
                    <a:gd name="T65" fmla="*/ 218 h 841"/>
                    <a:gd name="T66" fmla="*/ 0 w 838"/>
                    <a:gd name="T67" fmla="*/ 292 h 841"/>
                    <a:gd name="T68" fmla="*/ 7 w 838"/>
                    <a:gd name="T69" fmla="*/ 342 h 841"/>
                    <a:gd name="T70" fmla="*/ 7 w 838"/>
                    <a:gd name="T71" fmla="*/ 439 h 841"/>
                    <a:gd name="T72" fmla="*/ 7 w 838"/>
                    <a:gd name="T73" fmla="*/ 465 h 841"/>
                    <a:gd name="T74" fmla="*/ 0 w 838"/>
                    <a:gd name="T75" fmla="*/ 513 h 841"/>
                    <a:gd name="T76" fmla="*/ 0 w 838"/>
                    <a:gd name="T77" fmla="*/ 587 h 841"/>
                    <a:gd name="T78" fmla="*/ 7 w 838"/>
                    <a:gd name="T79" fmla="*/ 637 h 841"/>
                    <a:gd name="T80" fmla="*/ 7 w 838"/>
                    <a:gd name="T81" fmla="*/ 736 h 841"/>
                    <a:gd name="T82" fmla="*/ 7 w 838"/>
                    <a:gd name="T83" fmla="*/ 760 h 841"/>
                    <a:gd name="T84" fmla="*/ 0 w 838"/>
                    <a:gd name="T85" fmla="*/ 810 h 841"/>
                    <a:gd name="T86" fmla="*/ 50 w 838"/>
                    <a:gd name="T87" fmla="*/ 841 h 841"/>
                    <a:gd name="T88" fmla="*/ 100 w 838"/>
                    <a:gd name="T89" fmla="*/ 834 h 841"/>
                    <a:gd name="T90" fmla="*/ 197 w 838"/>
                    <a:gd name="T91" fmla="*/ 834 h 841"/>
                    <a:gd name="T92" fmla="*/ 220 w 838"/>
                    <a:gd name="T93" fmla="*/ 834 h 841"/>
                    <a:gd name="T94" fmla="*/ 270 w 838"/>
                    <a:gd name="T95" fmla="*/ 841 h 841"/>
                    <a:gd name="T96" fmla="*/ 344 w 838"/>
                    <a:gd name="T97" fmla="*/ 841 h 841"/>
                    <a:gd name="T98" fmla="*/ 393 w 838"/>
                    <a:gd name="T99" fmla="*/ 834 h 841"/>
                    <a:gd name="T100" fmla="*/ 490 w 838"/>
                    <a:gd name="T101" fmla="*/ 834 h 841"/>
                    <a:gd name="T102" fmla="*/ 516 w 838"/>
                    <a:gd name="T103" fmla="*/ 834 h 841"/>
                    <a:gd name="T104" fmla="*/ 564 w 838"/>
                    <a:gd name="T105" fmla="*/ 841 h 841"/>
                    <a:gd name="T106" fmla="*/ 639 w 838"/>
                    <a:gd name="T107" fmla="*/ 841 h 841"/>
                    <a:gd name="T108" fmla="*/ 687 w 838"/>
                    <a:gd name="T109" fmla="*/ 834 h 841"/>
                    <a:gd name="T110" fmla="*/ 786 w 838"/>
                    <a:gd name="T111" fmla="*/ 83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8" h="841">
                      <a:moveTo>
                        <a:pt x="836" y="834"/>
                      </a:moveTo>
                      <a:lnTo>
                        <a:pt x="810" y="834"/>
                      </a:lnTo>
                      <a:lnTo>
                        <a:pt x="810" y="841"/>
                      </a:lnTo>
                      <a:lnTo>
                        <a:pt x="836" y="841"/>
                      </a:lnTo>
                      <a:lnTo>
                        <a:pt x="836" y="834"/>
                      </a:lnTo>
                      <a:close/>
                      <a:moveTo>
                        <a:pt x="831" y="803"/>
                      </a:moveTo>
                      <a:lnTo>
                        <a:pt x="831" y="827"/>
                      </a:lnTo>
                      <a:lnTo>
                        <a:pt x="838" y="827"/>
                      </a:lnTo>
                      <a:lnTo>
                        <a:pt x="838" y="803"/>
                      </a:lnTo>
                      <a:lnTo>
                        <a:pt x="831" y="803"/>
                      </a:lnTo>
                      <a:close/>
                      <a:moveTo>
                        <a:pt x="831" y="753"/>
                      </a:moveTo>
                      <a:lnTo>
                        <a:pt x="831" y="777"/>
                      </a:lnTo>
                      <a:lnTo>
                        <a:pt x="838" y="777"/>
                      </a:lnTo>
                      <a:lnTo>
                        <a:pt x="838" y="753"/>
                      </a:lnTo>
                      <a:lnTo>
                        <a:pt x="831" y="753"/>
                      </a:lnTo>
                      <a:close/>
                      <a:moveTo>
                        <a:pt x="831" y="703"/>
                      </a:moveTo>
                      <a:lnTo>
                        <a:pt x="831" y="729"/>
                      </a:lnTo>
                      <a:lnTo>
                        <a:pt x="838" y="729"/>
                      </a:lnTo>
                      <a:lnTo>
                        <a:pt x="838" y="703"/>
                      </a:lnTo>
                      <a:lnTo>
                        <a:pt x="831" y="703"/>
                      </a:lnTo>
                      <a:close/>
                      <a:moveTo>
                        <a:pt x="831" y="656"/>
                      </a:moveTo>
                      <a:lnTo>
                        <a:pt x="831" y="679"/>
                      </a:lnTo>
                      <a:lnTo>
                        <a:pt x="838" y="679"/>
                      </a:lnTo>
                      <a:lnTo>
                        <a:pt x="838" y="656"/>
                      </a:lnTo>
                      <a:lnTo>
                        <a:pt x="831" y="656"/>
                      </a:lnTo>
                      <a:close/>
                      <a:moveTo>
                        <a:pt x="831" y="606"/>
                      </a:moveTo>
                      <a:lnTo>
                        <a:pt x="831" y="629"/>
                      </a:lnTo>
                      <a:lnTo>
                        <a:pt x="838" y="629"/>
                      </a:lnTo>
                      <a:lnTo>
                        <a:pt x="838" y="606"/>
                      </a:lnTo>
                      <a:lnTo>
                        <a:pt x="831" y="606"/>
                      </a:lnTo>
                      <a:close/>
                      <a:moveTo>
                        <a:pt x="831" y="556"/>
                      </a:moveTo>
                      <a:lnTo>
                        <a:pt x="831" y="582"/>
                      </a:lnTo>
                      <a:lnTo>
                        <a:pt x="838" y="582"/>
                      </a:lnTo>
                      <a:lnTo>
                        <a:pt x="838" y="556"/>
                      </a:lnTo>
                      <a:lnTo>
                        <a:pt x="831" y="556"/>
                      </a:lnTo>
                      <a:close/>
                      <a:moveTo>
                        <a:pt x="831" y="506"/>
                      </a:moveTo>
                      <a:lnTo>
                        <a:pt x="831" y="532"/>
                      </a:lnTo>
                      <a:lnTo>
                        <a:pt x="838" y="532"/>
                      </a:lnTo>
                      <a:lnTo>
                        <a:pt x="838" y="506"/>
                      </a:lnTo>
                      <a:lnTo>
                        <a:pt x="831" y="506"/>
                      </a:lnTo>
                      <a:close/>
                      <a:moveTo>
                        <a:pt x="831" y="458"/>
                      </a:moveTo>
                      <a:lnTo>
                        <a:pt x="831" y="482"/>
                      </a:lnTo>
                      <a:lnTo>
                        <a:pt x="838" y="482"/>
                      </a:lnTo>
                      <a:lnTo>
                        <a:pt x="838" y="458"/>
                      </a:lnTo>
                      <a:lnTo>
                        <a:pt x="831" y="458"/>
                      </a:lnTo>
                      <a:close/>
                      <a:moveTo>
                        <a:pt x="831" y="408"/>
                      </a:moveTo>
                      <a:lnTo>
                        <a:pt x="831" y="432"/>
                      </a:lnTo>
                      <a:lnTo>
                        <a:pt x="838" y="432"/>
                      </a:lnTo>
                      <a:lnTo>
                        <a:pt x="838" y="408"/>
                      </a:lnTo>
                      <a:lnTo>
                        <a:pt x="831" y="408"/>
                      </a:lnTo>
                      <a:close/>
                      <a:moveTo>
                        <a:pt x="831" y="358"/>
                      </a:moveTo>
                      <a:lnTo>
                        <a:pt x="831" y="385"/>
                      </a:lnTo>
                      <a:lnTo>
                        <a:pt x="838" y="385"/>
                      </a:lnTo>
                      <a:lnTo>
                        <a:pt x="838" y="358"/>
                      </a:lnTo>
                      <a:lnTo>
                        <a:pt x="831" y="358"/>
                      </a:lnTo>
                      <a:close/>
                      <a:moveTo>
                        <a:pt x="831" y="309"/>
                      </a:moveTo>
                      <a:lnTo>
                        <a:pt x="831" y="335"/>
                      </a:lnTo>
                      <a:lnTo>
                        <a:pt x="838" y="335"/>
                      </a:lnTo>
                      <a:lnTo>
                        <a:pt x="838" y="309"/>
                      </a:lnTo>
                      <a:lnTo>
                        <a:pt x="831" y="309"/>
                      </a:lnTo>
                      <a:close/>
                      <a:moveTo>
                        <a:pt x="831" y="261"/>
                      </a:moveTo>
                      <a:lnTo>
                        <a:pt x="831" y="285"/>
                      </a:lnTo>
                      <a:lnTo>
                        <a:pt x="838" y="285"/>
                      </a:lnTo>
                      <a:lnTo>
                        <a:pt x="838" y="261"/>
                      </a:lnTo>
                      <a:lnTo>
                        <a:pt x="831" y="261"/>
                      </a:lnTo>
                      <a:close/>
                      <a:moveTo>
                        <a:pt x="831" y="211"/>
                      </a:moveTo>
                      <a:lnTo>
                        <a:pt x="831" y="235"/>
                      </a:lnTo>
                      <a:lnTo>
                        <a:pt x="838" y="235"/>
                      </a:lnTo>
                      <a:lnTo>
                        <a:pt x="838" y="211"/>
                      </a:lnTo>
                      <a:lnTo>
                        <a:pt x="831" y="211"/>
                      </a:lnTo>
                      <a:close/>
                      <a:moveTo>
                        <a:pt x="831" y="161"/>
                      </a:moveTo>
                      <a:lnTo>
                        <a:pt x="831" y="187"/>
                      </a:lnTo>
                      <a:lnTo>
                        <a:pt x="838" y="187"/>
                      </a:lnTo>
                      <a:lnTo>
                        <a:pt x="838" y="161"/>
                      </a:lnTo>
                      <a:lnTo>
                        <a:pt x="831" y="161"/>
                      </a:lnTo>
                      <a:close/>
                      <a:moveTo>
                        <a:pt x="831" y="114"/>
                      </a:moveTo>
                      <a:lnTo>
                        <a:pt x="831" y="137"/>
                      </a:lnTo>
                      <a:lnTo>
                        <a:pt x="838" y="137"/>
                      </a:lnTo>
                      <a:lnTo>
                        <a:pt x="838" y="114"/>
                      </a:lnTo>
                      <a:lnTo>
                        <a:pt x="831" y="114"/>
                      </a:lnTo>
                      <a:close/>
                      <a:moveTo>
                        <a:pt x="831" y="64"/>
                      </a:moveTo>
                      <a:lnTo>
                        <a:pt x="831" y="87"/>
                      </a:lnTo>
                      <a:lnTo>
                        <a:pt x="838" y="87"/>
                      </a:lnTo>
                      <a:lnTo>
                        <a:pt x="838" y="64"/>
                      </a:lnTo>
                      <a:lnTo>
                        <a:pt x="831" y="64"/>
                      </a:lnTo>
                      <a:close/>
                      <a:moveTo>
                        <a:pt x="831" y="14"/>
                      </a:moveTo>
                      <a:lnTo>
                        <a:pt x="831" y="38"/>
                      </a:lnTo>
                      <a:lnTo>
                        <a:pt x="838" y="38"/>
                      </a:lnTo>
                      <a:lnTo>
                        <a:pt x="838" y="14"/>
                      </a:lnTo>
                      <a:lnTo>
                        <a:pt x="831" y="14"/>
                      </a:lnTo>
                      <a:close/>
                      <a:moveTo>
                        <a:pt x="796" y="7"/>
                      </a:moveTo>
                      <a:lnTo>
                        <a:pt x="822" y="7"/>
                      </a:lnTo>
                      <a:lnTo>
                        <a:pt x="822" y="0"/>
                      </a:lnTo>
                      <a:lnTo>
                        <a:pt x="796" y="0"/>
                      </a:lnTo>
                      <a:lnTo>
                        <a:pt x="796" y="7"/>
                      </a:lnTo>
                      <a:close/>
                      <a:moveTo>
                        <a:pt x="748" y="7"/>
                      </a:moveTo>
                      <a:lnTo>
                        <a:pt x="772" y="7"/>
                      </a:lnTo>
                      <a:lnTo>
                        <a:pt x="772" y="0"/>
                      </a:lnTo>
                      <a:lnTo>
                        <a:pt x="748" y="0"/>
                      </a:lnTo>
                      <a:lnTo>
                        <a:pt x="748" y="7"/>
                      </a:lnTo>
                      <a:close/>
                      <a:moveTo>
                        <a:pt x="699" y="7"/>
                      </a:moveTo>
                      <a:lnTo>
                        <a:pt x="722" y="7"/>
                      </a:lnTo>
                      <a:lnTo>
                        <a:pt x="722" y="0"/>
                      </a:lnTo>
                      <a:lnTo>
                        <a:pt x="699" y="0"/>
                      </a:lnTo>
                      <a:lnTo>
                        <a:pt x="699" y="7"/>
                      </a:lnTo>
                      <a:close/>
                      <a:moveTo>
                        <a:pt x="649" y="7"/>
                      </a:moveTo>
                      <a:lnTo>
                        <a:pt x="673" y="7"/>
                      </a:lnTo>
                      <a:lnTo>
                        <a:pt x="673" y="0"/>
                      </a:lnTo>
                      <a:lnTo>
                        <a:pt x="649" y="0"/>
                      </a:lnTo>
                      <a:lnTo>
                        <a:pt x="649" y="7"/>
                      </a:lnTo>
                      <a:close/>
                      <a:moveTo>
                        <a:pt x="599" y="7"/>
                      </a:moveTo>
                      <a:lnTo>
                        <a:pt x="625" y="7"/>
                      </a:lnTo>
                      <a:lnTo>
                        <a:pt x="625" y="0"/>
                      </a:lnTo>
                      <a:lnTo>
                        <a:pt x="599" y="0"/>
                      </a:lnTo>
                      <a:lnTo>
                        <a:pt x="599" y="7"/>
                      </a:lnTo>
                      <a:close/>
                      <a:moveTo>
                        <a:pt x="552" y="7"/>
                      </a:moveTo>
                      <a:lnTo>
                        <a:pt x="576" y="7"/>
                      </a:lnTo>
                      <a:lnTo>
                        <a:pt x="576" y="0"/>
                      </a:lnTo>
                      <a:lnTo>
                        <a:pt x="552" y="0"/>
                      </a:lnTo>
                      <a:lnTo>
                        <a:pt x="552" y="7"/>
                      </a:lnTo>
                      <a:close/>
                      <a:moveTo>
                        <a:pt x="502" y="7"/>
                      </a:moveTo>
                      <a:lnTo>
                        <a:pt x="526" y="7"/>
                      </a:lnTo>
                      <a:lnTo>
                        <a:pt x="526" y="0"/>
                      </a:lnTo>
                      <a:lnTo>
                        <a:pt x="502" y="0"/>
                      </a:lnTo>
                      <a:lnTo>
                        <a:pt x="502" y="7"/>
                      </a:lnTo>
                      <a:close/>
                      <a:moveTo>
                        <a:pt x="452" y="7"/>
                      </a:moveTo>
                      <a:lnTo>
                        <a:pt x="478" y="7"/>
                      </a:lnTo>
                      <a:lnTo>
                        <a:pt x="478" y="0"/>
                      </a:lnTo>
                      <a:lnTo>
                        <a:pt x="452" y="0"/>
                      </a:lnTo>
                      <a:lnTo>
                        <a:pt x="452" y="7"/>
                      </a:lnTo>
                      <a:close/>
                      <a:moveTo>
                        <a:pt x="403" y="7"/>
                      </a:moveTo>
                      <a:lnTo>
                        <a:pt x="429" y="7"/>
                      </a:lnTo>
                      <a:lnTo>
                        <a:pt x="429" y="0"/>
                      </a:lnTo>
                      <a:lnTo>
                        <a:pt x="403" y="0"/>
                      </a:lnTo>
                      <a:lnTo>
                        <a:pt x="403" y="7"/>
                      </a:lnTo>
                      <a:close/>
                      <a:moveTo>
                        <a:pt x="355" y="7"/>
                      </a:moveTo>
                      <a:lnTo>
                        <a:pt x="379" y="7"/>
                      </a:lnTo>
                      <a:lnTo>
                        <a:pt x="379" y="0"/>
                      </a:lnTo>
                      <a:lnTo>
                        <a:pt x="355" y="0"/>
                      </a:lnTo>
                      <a:lnTo>
                        <a:pt x="355" y="7"/>
                      </a:lnTo>
                      <a:close/>
                      <a:moveTo>
                        <a:pt x="306" y="7"/>
                      </a:moveTo>
                      <a:lnTo>
                        <a:pt x="329" y="7"/>
                      </a:lnTo>
                      <a:lnTo>
                        <a:pt x="329" y="0"/>
                      </a:lnTo>
                      <a:lnTo>
                        <a:pt x="306" y="0"/>
                      </a:lnTo>
                      <a:lnTo>
                        <a:pt x="306" y="7"/>
                      </a:lnTo>
                      <a:close/>
                      <a:moveTo>
                        <a:pt x="256" y="7"/>
                      </a:moveTo>
                      <a:lnTo>
                        <a:pt x="282" y="7"/>
                      </a:lnTo>
                      <a:lnTo>
                        <a:pt x="282" y="0"/>
                      </a:lnTo>
                      <a:lnTo>
                        <a:pt x="256" y="0"/>
                      </a:lnTo>
                      <a:lnTo>
                        <a:pt x="256" y="7"/>
                      </a:lnTo>
                      <a:close/>
                      <a:moveTo>
                        <a:pt x="206" y="7"/>
                      </a:moveTo>
                      <a:lnTo>
                        <a:pt x="232" y="7"/>
                      </a:lnTo>
                      <a:lnTo>
                        <a:pt x="232" y="0"/>
                      </a:lnTo>
                      <a:lnTo>
                        <a:pt x="206" y="0"/>
                      </a:lnTo>
                      <a:lnTo>
                        <a:pt x="206" y="7"/>
                      </a:lnTo>
                      <a:close/>
                      <a:moveTo>
                        <a:pt x="159" y="7"/>
                      </a:moveTo>
                      <a:lnTo>
                        <a:pt x="183" y="7"/>
                      </a:lnTo>
                      <a:lnTo>
                        <a:pt x="183" y="0"/>
                      </a:lnTo>
                      <a:lnTo>
                        <a:pt x="159" y="0"/>
                      </a:lnTo>
                      <a:lnTo>
                        <a:pt x="159" y="7"/>
                      </a:lnTo>
                      <a:close/>
                      <a:moveTo>
                        <a:pt x="109" y="7"/>
                      </a:moveTo>
                      <a:lnTo>
                        <a:pt x="133" y="7"/>
                      </a:lnTo>
                      <a:lnTo>
                        <a:pt x="133" y="0"/>
                      </a:lnTo>
                      <a:lnTo>
                        <a:pt x="109" y="0"/>
                      </a:lnTo>
                      <a:lnTo>
                        <a:pt x="109" y="7"/>
                      </a:lnTo>
                      <a:close/>
                      <a:moveTo>
                        <a:pt x="59" y="7"/>
                      </a:moveTo>
                      <a:lnTo>
                        <a:pt x="85" y="7"/>
                      </a:lnTo>
                      <a:lnTo>
                        <a:pt x="85" y="0"/>
                      </a:lnTo>
                      <a:lnTo>
                        <a:pt x="59" y="0"/>
                      </a:lnTo>
                      <a:lnTo>
                        <a:pt x="59" y="7"/>
                      </a:lnTo>
                      <a:close/>
                      <a:moveTo>
                        <a:pt x="12" y="7"/>
                      </a:moveTo>
                      <a:lnTo>
                        <a:pt x="36" y="7"/>
                      </a:lnTo>
                      <a:lnTo>
                        <a:pt x="36" y="0"/>
                      </a:lnTo>
                      <a:lnTo>
                        <a:pt x="12" y="0"/>
                      </a:lnTo>
                      <a:lnTo>
                        <a:pt x="12" y="7"/>
                      </a:lnTo>
                      <a:close/>
                      <a:moveTo>
                        <a:pt x="7" y="45"/>
                      </a:moveTo>
                      <a:lnTo>
                        <a:pt x="7" y="21"/>
                      </a:lnTo>
                      <a:lnTo>
                        <a:pt x="0" y="21"/>
                      </a:lnTo>
                      <a:lnTo>
                        <a:pt x="0" y="45"/>
                      </a:lnTo>
                      <a:lnTo>
                        <a:pt x="7" y="45"/>
                      </a:lnTo>
                      <a:close/>
                      <a:moveTo>
                        <a:pt x="7" y="95"/>
                      </a:moveTo>
                      <a:lnTo>
                        <a:pt x="7" y="71"/>
                      </a:lnTo>
                      <a:lnTo>
                        <a:pt x="0" y="71"/>
                      </a:lnTo>
                      <a:lnTo>
                        <a:pt x="0" y="95"/>
                      </a:lnTo>
                      <a:lnTo>
                        <a:pt x="7" y="95"/>
                      </a:lnTo>
                      <a:close/>
                      <a:moveTo>
                        <a:pt x="7" y="145"/>
                      </a:moveTo>
                      <a:lnTo>
                        <a:pt x="7" y="118"/>
                      </a:lnTo>
                      <a:lnTo>
                        <a:pt x="0" y="118"/>
                      </a:lnTo>
                      <a:lnTo>
                        <a:pt x="0" y="145"/>
                      </a:lnTo>
                      <a:lnTo>
                        <a:pt x="7" y="145"/>
                      </a:lnTo>
                      <a:close/>
                      <a:moveTo>
                        <a:pt x="7" y="194"/>
                      </a:moveTo>
                      <a:lnTo>
                        <a:pt x="7" y="168"/>
                      </a:lnTo>
                      <a:lnTo>
                        <a:pt x="0" y="168"/>
                      </a:lnTo>
                      <a:lnTo>
                        <a:pt x="0" y="194"/>
                      </a:lnTo>
                      <a:lnTo>
                        <a:pt x="7" y="194"/>
                      </a:lnTo>
                      <a:close/>
                      <a:moveTo>
                        <a:pt x="7" y="242"/>
                      </a:moveTo>
                      <a:lnTo>
                        <a:pt x="7" y="218"/>
                      </a:lnTo>
                      <a:lnTo>
                        <a:pt x="0" y="218"/>
                      </a:lnTo>
                      <a:lnTo>
                        <a:pt x="0" y="242"/>
                      </a:lnTo>
                      <a:lnTo>
                        <a:pt x="7" y="242"/>
                      </a:lnTo>
                      <a:close/>
                      <a:moveTo>
                        <a:pt x="7" y="292"/>
                      </a:moveTo>
                      <a:lnTo>
                        <a:pt x="7" y="268"/>
                      </a:lnTo>
                      <a:lnTo>
                        <a:pt x="0" y="268"/>
                      </a:lnTo>
                      <a:lnTo>
                        <a:pt x="0" y="292"/>
                      </a:lnTo>
                      <a:lnTo>
                        <a:pt x="7" y="292"/>
                      </a:lnTo>
                      <a:close/>
                      <a:moveTo>
                        <a:pt x="7" y="342"/>
                      </a:moveTo>
                      <a:lnTo>
                        <a:pt x="7" y="316"/>
                      </a:lnTo>
                      <a:lnTo>
                        <a:pt x="0" y="316"/>
                      </a:lnTo>
                      <a:lnTo>
                        <a:pt x="0" y="342"/>
                      </a:lnTo>
                      <a:lnTo>
                        <a:pt x="7" y="342"/>
                      </a:lnTo>
                      <a:close/>
                      <a:moveTo>
                        <a:pt x="7" y="389"/>
                      </a:moveTo>
                      <a:lnTo>
                        <a:pt x="7" y="366"/>
                      </a:lnTo>
                      <a:lnTo>
                        <a:pt x="0" y="366"/>
                      </a:lnTo>
                      <a:lnTo>
                        <a:pt x="0" y="389"/>
                      </a:lnTo>
                      <a:lnTo>
                        <a:pt x="7" y="389"/>
                      </a:lnTo>
                      <a:close/>
                      <a:moveTo>
                        <a:pt x="7" y="439"/>
                      </a:moveTo>
                      <a:lnTo>
                        <a:pt x="7" y="416"/>
                      </a:lnTo>
                      <a:lnTo>
                        <a:pt x="0" y="416"/>
                      </a:lnTo>
                      <a:lnTo>
                        <a:pt x="0" y="439"/>
                      </a:lnTo>
                      <a:lnTo>
                        <a:pt x="7" y="439"/>
                      </a:lnTo>
                      <a:close/>
                      <a:moveTo>
                        <a:pt x="7" y="489"/>
                      </a:moveTo>
                      <a:lnTo>
                        <a:pt x="7" y="465"/>
                      </a:lnTo>
                      <a:lnTo>
                        <a:pt x="0" y="465"/>
                      </a:lnTo>
                      <a:lnTo>
                        <a:pt x="0" y="489"/>
                      </a:lnTo>
                      <a:lnTo>
                        <a:pt x="7" y="489"/>
                      </a:lnTo>
                      <a:close/>
                      <a:moveTo>
                        <a:pt x="7" y="539"/>
                      </a:moveTo>
                      <a:lnTo>
                        <a:pt x="7" y="513"/>
                      </a:lnTo>
                      <a:lnTo>
                        <a:pt x="0" y="513"/>
                      </a:lnTo>
                      <a:lnTo>
                        <a:pt x="0" y="539"/>
                      </a:lnTo>
                      <a:lnTo>
                        <a:pt x="7" y="539"/>
                      </a:lnTo>
                      <a:close/>
                      <a:moveTo>
                        <a:pt x="7" y="587"/>
                      </a:moveTo>
                      <a:lnTo>
                        <a:pt x="7" y="563"/>
                      </a:lnTo>
                      <a:lnTo>
                        <a:pt x="0" y="563"/>
                      </a:lnTo>
                      <a:lnTo>
                        <a:pt x="0" y="587"/>
                      </a:lnTo>
                      <a:lnTo>
                        <a:pt x="7" y="587"/>
                      </a:lnTo>
                      <a:close/>
                      <a:moveTo>
                        <a:pt x="7" y="637"/>
                      </a:moveTo>
                      <a:lnTo>
                        <a:pt x="7" y="613"/>
                      </a:lnTo>
                      <a:lnTo>
                        <a:pt x="0" y="613"/>
                      </a:lnTo>
                      <a:lnTo>
                        <a:pt x="0" y="637"/>
                      </a:lnTo>
                      <a:lnTo>
                        <a:pt x="7" y="637"/>
                      </a:lnTo>
                      <a:close/>
                      <a:moveTo>
                        <a:pt x="7" y="686"/>
                      </a:moveTo>
                      <a:lnTo>
                        <a:pt x="7" y="660"/>
                      </a:lnTo>
                      <a:lnTo>
                        <a:pt x="0" y="660"/>
                      </a:lnTo>
                      <a:lnTo>
                        <a:pt x="0" y="686"/>
                      </a:lnTo>
                      <a:lnTo>
                        <a:pt x="7" y="686"/>
                      </a:lnTo>
                      <a:close/>
                      <a:moveTo>
                        <a:pt x="7" y="736"/>
                      </a:moveTo>
                      <a:lnTo>
                        <a:pt x="7" y="710"/>
                      </a:lnTo>
                      <a:lnTo>
                        <a:pt x="0" y="710"/>
                      </a:lnTo>
                      <a:lnTo>
                        <a:pt x="0" y="736"/>
                      </a:lnTo>
                      <a:lnTo>
                        <a:pt x="7" y="736"/>
                      </a:lnTo>
                      <a:close/>
                      <a:moveTo>
                        <a:pt x="7" y="784"/>
                      </a:moveTo>
                      <a:lnTo>
                        <a:pt x="7" y="760"/>
                      </a:lnTo>
                      <a:lnTo>
                        <a:pt x="0" y="760"/>
                      </a:lnTo>
                      <a:lnTo>
                        <a:pt x="0" y="784"/>
                      </a:lnTo>
                      <a:lnTo>
                        <a:pt x="7" y="784"/>
                      </a:lnTo>
                      <a:close/>
                      <a:moveTo>
                        <a:pt x="7" y="834"/>
                      </a:moveTo>
                      <a:lnTo>
                        <a:pt x="7" y="810"/>
                      </a:lnTo>
                      <a:lnTo>
                        <a:pt x="0" y="810"/>
                      </a:lnTo>
                      <a:lnTo>
                        <a:pt x="0" y="834"/>
                      </a:lnTo>
                      <a:lnTo>
                        <a:pt x="7" y="834"/>
                      </a:lnTo>
                      <a:close/>
                      <a:moveTo>
                        <a:pt x="50" y="834"/>
                      </a:moveTo>
                      <a:lnTo>
                        <a:pt x="24" y="834"/>
                      </a:lnTo>
                      <a:lnTo>
                        <a:pt x="24" y="841"/>
                      </a:lnTo>
                      <a:lnTo>
                        <a:pt x="50" y="841"/>
                      </a:lnTo>
                      <a:lnTo>
                        <a:pt x="50" y="834"/>
                      </a:lnTo>
                      <a:close/>
                      <a:moveTo>
                        <a:pt x="100" y="834"/>
                      </a:moveTo>
                      <a:lnTo>
                        <a:pt x="74" y="834"/>
                      </a:lnTo>
                      <a:lnTo>
                        <a:pt x="74" y="841"/>
                      </a:lnTo>
                      <a:lnTo>
                        <a:pt x="100" y="841"/>
                      </a:lnTo>
                      <a:lnTo>
                        <a:pt x="100" y="834"/>
                      </a:lnTo>
                      <a:close/>
                      <a:moveTo>
                        <a:pt x="147" y="834"/>
                      </a:moveTo>
                      <a:lnTo>
                        <a:pt x="123" y="834"/>
                      </a:lnTo>
                      <a:lnTo>
                        <a:pt x="123" y="841"/>
                      </a:lnTo>
                      <a:lnTo>
                        <a:pt x="147" y="841"/>
                      </a:lnTo>
                      <a:lnTo>
                        <a:pt x="147" y="834"/>
                      </a:lnTo>
                      <a:close/>
                      <a:moveTo>
                        <a:pt x="197" y="834"/>
                      </a:moveTo>
                      <a:lnTo>
                        <a:pt x="173" y="834"/>
                      </a:lnTo>
                      <a:lnTo>
                        <a:pt x="173" y="841"/>
                      </a:lnTo>
                      <a:lnTo>
                        <a:pt x="197" y="841"/>
                      </a:lnTo>
                      <a:lnTo>
                        <a:pt x="197" y="834"/>
                      </a:lnTo>
                      <a:close/>
                      <a:moveTo>
                        <a:pt x="246" y="834"/>
                      </a:moveTo>
                      <a:lnTo>
                        <a:pt x="220" y="834"/>
                      </a:lnTo>
                      <a:lnTo>
                        <a:pt x="220" y="841"/>
                      </a:lnTo>
                      <a:lnTo>
                        <a:pt x="246" y="841"/>
                      </a:lnTo>
                      <a:lnTo>
                        <a:pt x="246" y="834"/>
                      </a:lnTo>
                      <a:close/>
                      <a:moveTo>
                        <a:pt x="294" y="834"/>
                      </a:moveTo>
                      <a:lnTo>
                        <a:pt x="270" y="834"/>
                      </a:lnTo>
                      <a:lnTo>
                        <a:pt x="270" y="841"/>
                      </a:lnTo>
                      <a:lnTo>
                        <a:pt x="294" y="841"/>
                      </a:lnTo>
                      <a:lnTo>
                        <a:pt x="294" y="834"/>
                      </a:lnTo>
                      <a:close/>
                      <a:moveTo>
                        <a:pt x="344" y="834"/>
                      </a:moveTo>
                      <a:lnTo>
                        <a:pt x="320" y="834"/>
                      </a:lnTo>
                      <a:lnTo>
                        <a:pt x="320" y="841"/>
                      </a:lnTo>
                      <a:lnTo>
                        <a:pt x="344" y="841"/>
                      </a:lnTo>
                      <a:lnTo>
                        <a:pt x="344" y="834"/>
                      </a:lnTo>
                      <a:close/>
                      <a:moveTo>
                        <a:pt x="393" y="834"/>
                      </a:moveTo>
                      <a:lnTo>
                        <a:pt x="370" y="834"/>
                      </a:lnTo>
                      <a:lnTo>
                        <a:pt x="370" y="841"/>
                      </a:lnTo>
                      <a:lnTo>
                        <a:pt x="393" y="841"/>
                      </a:lnTo>
                      <a:lnTo>
                        <a:pt x="393" y="834"/>
                      </a:lnTo>
                      <a:close/>
                      <a:moveTo>
                        <a:pt x="443" y="834"/>
                      </a:moveTo>
                      <a:lnTo>
                        <a:pt x="417" y="834"/>
                      </a:lnTo>
                      <a:lnTo>
                        <a:pt x="417" y="841"/>
                      </a:lnTo>
                      <a:lnTo>
                        <a:pt x="443" y="841"/>
                      </a:lnTo>
                      <a:lnTo>
                        <a:pt x="443" y="834"/>
                      </a:lnTo>
                      <a:close/>
                      <a:moveTo>
                        <a:pt x="490" y="834"/>
                      </a:moveTo>
                      <a:lnTo>
                        <a:pt x="467" y="834"/>
                      </a:lnTo>
                      <a:lnTo>
                        <a:pt x="467" y="841"/>
                      </a:lnTo>
                      <a:lnTo>
                        <a:pt x="490" y="841"/>
                      </a:lnTo>
                      <a:lnTo>
                        <a:pt x="490" y="834"/>
                      </a:lnTo>
                      <a:close/>
                      <a:moveTo>
                        <a:pt x="540" y="834"/>
                      </a:moveTo>
                      <a:lnTo>
                        <a:pt x="516" y="834"/>
                      </a:lnTo>
                      <a:lnTo>
                        <a:pt x="516" y="841"/>
                      </a:lnTo>
                      <a:lnTo>
                        <a:pt x="540" y="841"/>
                      </a:lnTo>
                      <a:lnTo>
                        <a:pt x="540" y="834"/>
                      </a:lnTo>
                      <a:close/>
                      <a:moveTo>
                        <a:pt x="590" y="834"/>
                      </a:moveTo>
                      <a:lnTo>
                        <a:pt x="564" y="834"/>
                      </a:lnTo>
                      <a:lnTo>
                        <a:pt x="564" y="841"/>
                      </a:lnTo>
                      <a:lnTo>
                        <a:pt x="590" y="841"/>
                      </a:lnTo>
                      <a:lnTo>
                        <a:pt x="590" y="834"/>
                      </a:lnTo>
                      <a:close/>
                      <a:moveTo>
                        <a:pt x="639" y="834"/>
                      </a:moveTo>
                      <a:lnTo>
                        <a:pt x="613" y="834"/>
                      </a:lnTo>
                      <a:lnTo>
                        <a:pt x="613" y="841"/>
                      </a:lnTo>
                      <a:lnTo>
                        <a:pt x="639" y="841"/>
                      </a:lnTo>
                      <a:lnTo>
                        <a:pt x="639" y="834"/>
                      </a:lnTo>
                      <a:close/>
                      <a:moveTo>
                        <a:pt x="687" y="834"/>
                      </a:moveTo>
                      <a:lnTo>
                        <a:pt x="663" y="834"/>
                      </a:lnTo>
                      <a:lnTo>
                        <a:pt x="663" y="841"/>
                      </a:lnTo>
                      <a:lnTo>
                        <a:pt x="687" y="841"/>
                      </a:lnTo>
                      <a:lnTo>
                        <a:pt x="687" y="834"/>
                      </a:lnTo>
                      <a:close/>
                      <a:moveTo>
                        <a:pt x="737" y="834"/>
                      </a:moveTo>
                      <a:lnTo>
                        <a:pt x="713" y="834"/>
                      </a:lnTo>
                      <a:lnTo>
                        <a:pt x="713" y="841"/>
                      </a:lnTo>
                      <a:lnTo>
                        <a:pt x="737" y="841"/>
                      </a:lnTo>
                      <a:lnTo>
                        <a:pt x="737" y="834"/>
                      </a:lnTo>
                      <a:close/>
                      <a:moveTo>
                        <a:pt x="786" y="834"/>
                      </a:moveTo>
                      <a:lnTo>
                        <a:pt x="760" y="834"/>
                      </a:lnTo>
                      <a:lnTo>
                        <a:pt x="760" y="841"/>
                      </a:lnTo>
                      <a:lnTo>
                        <a:pt x="786" y="841"/>
                      </a:lnTo>
                      <a:lnTo>
                        <a:pt x="786" y="8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2" name="Rectangle 9"/>
                <p:cNvSpPr>
                  <a:spLocks noChangeArrowheads="1"/>
                </p:cNvSpPr>
                <p:nvPr/>
              </p:nvSpPr>
              <p:spPr bwMode="auto">
                <a:xfrm>
                  <a:off x="601345" y="1708150"/>
                  <a:ext cx="190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3" name="Freeform 10"/>
                <p:cNvSpPr/>
                <p:nvPr/>
              </p:nvSpPr>
              <p:spPr bwMode="auto">
                <a:xfrm>
                  <a:off x="601345" y="1708150"/>
                  <a:ext cx="19050" cy="14288"/>
                </a:xfrm>
                <a:custGeom>
                  <a:avLst/>
                  <a:gdLst>
                    <a:gd name="T0" fmla="*/ 0 w 12"/>
                    <a:gd name="T1" fmla="*/ 9 h 9"/>
                    <a:gd name="T2" fmla="*/ 12 w 12"/>
                    <a:gd name="T3" fmla="*/ 9 h 9"/>
                    <a:gd name="T4" fmla="*/ 12 w 12"/>
                    <a:gd name="T5" fmla="*/ 0 h 9"/>
                    <a:gd name="T6" fmla="*/ 0 w 12"/>
                    <a:gd name="T7" fmla="*/ 0 h 9"/>
                  </a:gdLst>
                  <a:ahLst/>
                  <a:cxnLst>
                    <a:cxn ang="0">
                      <a:pos x="T0" y="T1"/>
                    </a:cxn>
                    <a:cxn ang="0">
                      <a:pos x="T2" y="T3"/>
                    </a:cxn>
                    <a:cxn ang="0">
                      <a:pos x="T4" y="T5"/>
                    </a:cxn>
                    <a:cxn ang="0">
                      <a:pos x="T6" y="T7"/>
                    </a:cxn>
                  </a:cxnLst>
                  <a:rect l="0" t="0" r="r" b="b"/>
                  <a:pathLst>
                    <a:path w="12" h="9">
                      <a:moveTo>
                        <a:pt x="0" y="9"/>
                      </a:moveTo>
                      <a:lnTo>
                        <a:pt x="12" y="9"/>
                      </a:lnTo>
                      <a:lnTo>
                        <a:pt x="12"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4" name="Freeform 11"/>
                <p:cNvSpPr>
                  <a:spLocks noEditPoints="1"/>
                </p:cNvSpPr>
                <p:nvPr/>
              </p:nvSpPr>
              <p:spPr bwMode="auto">
                <a:xfrm>
                  <a:off x="656908" y="1708150"/>
                  <a:ext cx="1203325" cy="14288"/>
                </a:xfrm>
                <a:custGeom>
                  <a:avLst/>
                  <a:gdLst>
                    <a:gd name="T0" fmla="*/ 758 w 758"/>
                    <a:gd name="T1" fmla="*/ 9 h 9"/>
                    <a:gd name="T2" fmla="*/ 734 w 758"/>
                    <a:gd name="T3" fmla="*/ 0 h 9"/>
                    <a:gd name="T4" fmla="*/ 685 w 758"/>
                    <a:gd name="T5" fmla="*/ 9 h 9"/>
                    <a:gd name="T6" fmla="*/ 708 w 758"/>
                    <a:gd name="T7" fmla="*/ 0 h 9"/>
                    <a:gd name="T8" fmla="*/ 685 w 758"/>
                    <a:gd name="T9" fmla="*/ 9 h 9"/>
                    <a:gd name="T10" fmla="*/ 661 w 758"/>
                    <a:gd name="T11" fmla="*/ 9 h 9"/>
                    <a:gd name="T12" fmla="*/ 635 w 758"/>
                    <a:gd name="T13" fmla="*/ 0 h 9"/>
                    <a:gd name="T14" fmla="*/ 588 w 758"/>
                    <a:gd name="T15" fmla="*/ 9 h 9"/>
                    <a:gd name="T16" fmla="*/ 611 w 758"/>
                    <a:gd name="T17" fmla="*/ 0 h 9"/>
                    <a:gd name="T18" fmla="*/ 588 w 758"/>
                    <a:gd name="T19" fmla="*/ 9 h 9"/>
                    <a:gd name="T20" fmla="*/ 562 w 758"/>
                    <a:gd name="T21" fmla="*/ 9 h 9"/>
                    <a:gd name="T22" fmla="*/ 538 w 758"/>
                    <a:gd name="T23" fmla="*/ 0 h 9"/>
                    <a:gd name="T24" fmla="*/ 488 w 758"/>
                    <a:gd name="T25" fmla="*/ 9 h 9"/>
                    <a:gd name="T26" fmla="*/ 514 w 758"/>
                    <a:gd name="T27" fmla="*/ 0 h 9"/>
                    <a:gd name="T28" fmla="*/ 488 w 758"/>
                    <a:gd name="T29" fmla="*/ 9 h 9"/>
                    <a:gd name="T30" fmla="*/ 465 w 758"/>
                    <a:gd name="T31" fmla="*/ 9 h 9"/>
                    <a:gd name="T32" fmla="*/ 441 w 758"/>
                    <a:gd name="T33" fmla="*/ 0 h 9"/>
                    <a:gd name="T34" fmla="*/ 391 w 758"/>
                    <a:gd name="T35" fmla="*/ 9 h 9"/>
                    <a:gd name="T36" fmla="*/ 417 w 758"/>
                    <a:gd name="T37" fmla="*/ 0 h 9"/>
                    <a:gd name="T38" fmla="*/ 391 w 758"/>
                    <a:gd name="T39" fmla="*/ 9 h 9"/>
                    <a:gd name="T40" fmla="*/ 367 w 758"/>
                    <a:gd name="T41" fmla="*/ 9 h 9"/>
                    <a:gd name="T42" fmla="*/ 344 w 758"/>
                    <a:gd name="T43" fmla="*/ 0 h 9"/>
                    <a:gd name="T44" fmla="*/ 294 w 758"/>
                    <a:gd name="T45" fmla="*/ 9 h 9"/>
                    <a:gd name="T46" fmla="*/ 318 w 758"/>
                    <a:gd name="T47" fmla="*/ 0 h 9"/>
                    <a:gd name="T48" fmla="*/ 294 w 758"/>
                    <a:gd name="T49" fmla="*/ 9 h 9"/>
                    <a:gd name="T50" fmla="*/ 270 w 758"/>
                    <a:gd name="T51" fmla="*/ 9 h 9"/>
                    <a:gd name="T52" fmla="*/ 244 w 758"/>
                    <a:gd name="T53" fmla="*/ 0 h 9"/>
                    <a:gd name="T54" fmla="*/ 197 w 758"/>
                    <a:gd name="T55" fmla="*/ 9 h 9"/>
                    <a:gd name="T56" fmla="*/ 221 w 758"/>
                    <a:gd name="T57" fmla="*/ 0 h 9"/>
                    <a:gd name="T58" fmla="*/ 197 w 758"/>
                    <a:gd name="T59" fmla="*/ 9 h 9"/>
                    <a:gd name="T60" fmla="*/ 171 w 758"/>
                    <a:gd name="T61" fmla="*/ 9 h 9"/>
                    <a:gd name="T62" fmla="*/ 147 w 758"/>
                    <a:gd name="T63" fmla="*/ 0 h 9"/>
                    <a:gd name="T64" fmla="*/ 98 w 758"/>
                    <a:gd name="T65" fmla="*/ 9 h 9"/>
                    <a:gd name="T66" fmla="*/ 124 w 758"/>
                    <a:gd name="T67" fmla="*/ 0 h 9"/>
                    <a:gd name="T68" fmla="*/ 98 w 758"/>
                    <a:gd name="T69" fmla="*/ 9 h 9"/>
                    <a:gd name="T70" fmla="*/ 74 w 758"/>
                    <a:gd name="T71" fmla="*/ 9 h 9"/>
                    <a:gd name="T72" fmla="*/ 50 w 758"/>
                    <a:gd name="T73" fmla="*/ 0 h 9"/>
                    <a:gd name="T74" fmla="*/ 0 w 758"/>
                    <a:gd name="T75" fmla="*/ 9 h 9"/>
                    <a:gd name="T76" fmla="*/ 24 w 758"/>
                    <a:gd name="T77" fmla="*/ 0 h 9"/>
                    <a:gd name="T78" fmla="*/ 0 w 758"/>
                    <a:gd name="T7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8" h="9">
                      <a:moveTo>
                        <a:pt x="734" y="9"/>
                      </a:moveTo>
                      <a:lnTo>
                        <a:pt x="758" y="9"/>
                      </a:lnTo>
                      <a:lnTo>
                        <a:pt x="758" y="0"/>
                      </a:lnTo>
                      <a:lnTo>
                        <a:pt x="734" y="0"/>
                      </a:lnTo>
                      <a:lnTo>
                        <a:pt x="734" y="9"/>
                      </a:lnTo>
                      <a:close/>
                      <a:moveTo>
                        <a:pt x="685" y="9"/>
                      </a:moveTo>
                      <a:lnTo>
                        <a:pt x="708" y="9"/>
                      </a:lnTo>
                      <a:lnTo>
                        <a:pt x="708" y="0"/>
                      </a:lnTo>
                      <a:lnTo>
                        <a:pt x="685" y="0"/>
                      </a:lnTo>
                      <a:lnTo>
                        <a:pt x="685" y="9"/>
                      </a:lnTo>
                      <a:close/>
                      <a:moveTo>
                        <a:pt x="635" y="9"/>
                      </a:moveTo>
                      <a:lnTo>
                        <a:pt x="661" y="9"/>
                      </a:lnTo>
                      <a:lnTo>
                        <a:pt x="661" y="0"/>
                      </a:lnTo>
                      <a:lnTo>
                        <a:pt x="635" y="0"/>
                      </a:lnTo>
                      <a:lnTo>
                        <a:pt x="635" y="9"/>
                      </a:lnTo>
                      <a:close/>
                      <a:moveTo>
                        <a:pt x="588" y="9"/>
                      </a:moveTo>
                      <a:lnTo>
                        <a:pt x="611" y="9"/>
                      </a:lnTo>
                      <a:lnTo>
                        <a:pt x="611" y="0"/>
                      </a:lnTo>
                      <a:lnTo>
                        <a:pt x="588" y="0"/>
                      </a:lnTo>
                      <a:lnTo>
                        <a:pt x="588" y="9"/>
                      </a:lnTo>
                      <a:close/>
                      <a:moveTo>
                        <a:pt x="538" y="9"/>
                      </a:moveTo>
                      <a:lnTo>
                        <a:pt x="562" y="9"/>
                      </a:lnTo>
                      <a:lnTo>
                        <a:pt x="562" y="0"/>
                      </a:lnTo>
                      <a:lnTo>
                        <a:pt x="538" y="0"/>
                      </a:lnTo>
                      <a:lnTo>
                        <a:pt x="538" y="9"/>
                      </a:lnTo>
                      <a:close/>
                      <a:moveTo>
                        <a:pt x="488" y="9"/>
                      </a:moveTo>
                      <a:lnTo>
                        <a:pt x="514" y="9"/>
                      </a:lnTo>
                      <a:lnTo>
                        <a:pt x="514" y="0"/>
                      </a:lnTo>
                      <a:lnTo>
                        <a:pt x="488" y="0"/>
                      </a:lnTo>
                      <a:lnTo>
                        <a:pt x="488" y="9"/>
                      </a:lnTo>
                      <a:close/>
                      <a:moveTo>
                        <a:pt x="441" y="9"/>
                      </a:moveTo>
                      <a:lnTo>
                        <a:pt x="465" y="9"/>
                      </a:lnTo>
                      <a:lnTo>
                        <a:pt x="465" y="0"/>
                      </a:lnTo>
                      <a:lnTo>
                        <a:pt x="441" y="0"/>
                      </a:lnTo>
                      <a:lnTo>
                        <a:pt x="441" y="9"/>
                      </a:lnTo>
                      <a:close/>
                      <a:moveTo>
                        <a:pt x="391" y="9"/>
                      </a:moveTo>
                      <a:lnTo>
                        <a:pt x="417" y="9"/>
                      </a:lnTo>
                      <a:lnTo>
                        <a:pt x="417" y="0"/>
                      </a:lnTo>
                      <a:lnTo>
                        <a:pt x="391" y="0"/>
                      </a:lnTo>
                      <a:lnTo>
                        <a:pt x="391" y="9"/>
                      </a:lnTo>
                      <a:close/>
                      <a:moveTo>
                        <a:pt x="344" y="9"/>
                      </a:moveTo>
                      <a:lnTo>
                        <a:pt x="367" y="9"/>
                      </a:lnTo>
                      <a:lnTo>
                        <a:pt x="367" y="0"/>
                      </a:lnTo>
                      <a:lnTo>
                        <a:pt x="344" y="0"/>
                      </a:lnTo>
                      <a:lnTo>
                        <a:pt x="344" y="9"/>
                      </a:lnTo>
                      <a:close/>
                      <a:moveTo>
                        <a:pt x="294" y="9"/>
                      </a:moveTo>
                      <a:lnTo>
                        <a:pt x="318" y="9"/>
                      </a:lnTo>
                      <a:lnTo>
                        <a:pt x="318" y="0"/>
                      </a:lnTo>
                      <a:lnTo>
                        <a:pt x="294" y="0"/>
                      </a:lnTo>
                      <a:lnTo>
                        <a:pt x="294" y="9"/>
                      </a:lnTo>
                      <a:close/>
                      <a:moveTo>
                        <a:pt x="244" y="9"/>
                      </a:moveTo>
                      <a:lnTo>
                        <a:pt x="270" y="9"/>
                      </a:lnTo>
                      <a:lnTo>
                        <a:pt x="270" y="0"/>
                      </a:lnTo>
                      <a:lnTo>
                        <a:pt x="244" y="0"/>
                      </a:lnTo>
                      <a:lnTo>
                        <a:pt x="244" y="9"/>
                      </a:lnTo>
                      <a:close/>
                      <a:moveTo>
                        <a:pt x="197" y="9"/>
                      </a:moveTo>
                      <a:lnTo>
                        <a:pt x="221" y="9"/>
                      </a:lnTo>
                      <a:lnTo>
                        <a:pt x="221" y="0"/>
                      </a:lnTo>
                      <a:lnTo>
                        <a:pt x="197" y="0"/>
                      </a:lnTo>
                      <a:lnTo>
                        <a:pt x="197" y="9"/>
                      </a:lnTo>
                      <a:close/>
                      <a:moveTo>
                        <a:pt x="147" y="9"/>
                      </a:moveTo>
                      <a:lnTo>
                        <a:pt x="171" y="9"/>
                      </a:lnTo>
                      <a:lnTo>
                        <a:pt x="171" y="0"/>
                      </a:lnTo>
                      <a:lnTo>
                        <a:pt x="147" y="0"/>
                      </a:lnTo>
                      <a:lnTo>
                        <a:pt x="147" y="9"/>
                      </a:lnTo>
                      <a:close/>
                      <a:moveTo>
                        <a:pt x="98" y="9"/>
                      </a:moveTo>
                      <a:lnTo>
                        <a:pt x="124" y="9"/>
                      </a:lnTo>
                      <a:lnTo>
                        <a:pt x="124" y="0"/>
                      </a:lnTo>
                      <a:lnTo>
                        <a:pt x="98" y="0"/>
                      </a:lnTo>
                      <a:lnTo>
                        <a:pt x="98" y="9"/>
                      </a:lnTo>
                      <a:close/>
                      <a:moveTo>
                        <a:pt x="50" y="9"/>
                      </a:moveTo>
                      <a:lnTo>
                        <a:pt x="74" y="9"/>
                      </a:lnTo>
                      <a:lnTo>
                        <a:pt x="74" y="0"/>
                      </a:lnTo>
                      <a:lnTo>
                        <a:pt x="50" y="0"/>
                      </a:lnTo>
                      <a:lnTo>
                        <a:pt x="50" y="9"/>
                      </a:lnTo>
                      <a:close/>
                      <a:moveTo>
                        <a:pt x="0" y="9"/>
                      </a:moveTo>
                      <a:lnTo>
                        <a:pt x="24" y="9"/>
                      </a:lnTo>
                      <a:lnTo>
                        <a:pt x="24"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5" name="Rectangle 14"/>
                <p:cNvSpPr>
                  <a:spLocks noChangeArrowheads="1"/>
                </p:cNvSpPr>
                <p:nvPr/>
              </p:nvSpPr>
              <p:spPr bwMode="auto">
                <a:xfrm>
                  <a:off x="1252220" y="1054100"/>
                  <a:ext cx="142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6" name="Freeform 15"/>
                <p:cNvSpPr/>
                <p:nvPr/>
              </p:nvSpPr>
              <p:spPr bwMode="auto">
                <a:xfrm>
                  <a:off x="1252220" y="1054100"/>
                  <a:ext cx="14288" cy="19050"/>
                </a:xfrm>
                <a:custGeom>
                  <a:avLst/>
                  <a:gdLst>
                    <a:gd name="T0" fmla="*/ 0 w 9"/>
                    <a:gd name="T1" fmla="*/ 0 h 12"/>
                    <a:gd name="T2" fmla="*/ 0 w 9"/>
                    <a:gd name="T3" fmla="*/ 12 h 12"/>
                    <a:gd name="T4" fmla="*/ 9 w 9"/>
                    <a:gd name="T5" fmla="*/ 12 h 12"/>
                    <a:gd name="T6" fmla="*/ 9 w 9"/>
                    <a:gd name="T7" fmla="*/ 0 h 12"/>
                  </a:gdLst>
                  <a:ahLst/>
                  <a:cxnLst>
                    <a:cxn ang="0">
                      <a:pos x="T0" y="T1"/>
                    </a:cxn>
                    <a:cxn ang="0">
                      <a:pos x="T2" y="T3"/>
                    </a:cxn>
                    <a:cxn ang="0">
                      <a:pos x="T4" y="T5"/>
                    </a:cxn>
                    <a:cxn ang="0">
                      <a:pos x="T6" y="T7"/>
                    </a:cxn>
                  </a:cxnLst>
                  <a:rect l="0" t="0" r="r" b="b"/>
                  <a:pathLst>
                    <a:path w="9" h="12">
                      <a:moveTo>
                        <a:pt x="0" y="0"/>
                      </a:moveTo>
                      <a:lnTo>
                        <a:pt x="0" y="12"/>
                      </a:lnTo>
                      <a:lnTo>
                        <a:pt x="9" y="1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7" name="Freeform 16"/>
                <p:cNvSpPr>
                  <a:spLocks noEditPoints="1"/>
                </p:cNvSpPr>
                <p:nvPr/>
              </p:nvSpPr>
              <p:spPr bwMode="auto">
                <a:xfrm>
                  <a:off x="1252220" y="1111250"/>
                  <a:ext cx="14288" cy="1208088"/>
                </a:xfrm>
                <a:custGeom>
                  <a:avLst/>
                  <a:gdLst>
                    <a:gd name="T0" fmla="*/ 0 w 9"/>
                    <a:gd name="T1" fmla="*/ 761 h 761"/>
                    <a:gd name="T2" fmla="*/ 9 w 9"/>
                    <a:gd name="T3" fmla="*/ 737 h 761"/>
                    <a:gd name="T4" fmla="*/ 0 w 9"/>
                    <a:gd name="T5" fmla="*/ 687 h 761"/>
                    <a:gd name="T6" fmla="*/ 9 w 9"/>
                    <a:gd name="T7" fmla="*/ 711 h 761"/>
                    <a:gd name="T8" fmla="*/ 0 w 9"/>
                    <a:gd name="T9" fmla="*/ 687 h 761"/>
                    <a:gd name="T10" fmla="*/ 0 w 9"/>
                    <a:gd name="T11" fmla="*/ 663 h 761"/>
                    <a:gd name="T12" fmla="*/ 9 w 9"/>
                    <a:gd name="T13" fmla="*/ 637 h 761"/>
                    <a:gd name="T14" fmla="*/ 0 w 9"/>
                    <a:gd name="T15" fmla="*/ 589 h 761"/>
                    <a:gd name="T16" fmla="*/ 9 w 9"/>
                    <a:gd name="T17" fmla="*/ 613 h 761"/>
                    <a:gd name="T18" fmla="*/ 0 w 9"/>
                    <a:gd name="T19" fmla="*/ 589 h 761"/>
                    <a:gd name="T20" fmla="*/ 0 w 9"/>
                    <a:gd name="T21" fmla="*/ 563 h 761"/>
                    <a:gd name="T22" fmla="*/ 9 w 9"/>
                    <a:gd name="T23" fmla="*/ 540 h 761"/>
                    <a:gd name="T24" fmla="*/ 0 w 9"/>
                    <a:gd name="T25" fmla="*/ 492 h 761"/>
                    <a:gd name="T26" fmla="*/ 9 w 9"/>
                    <a:gd name="T27" fmla="*/ 516 h 761"/>
                    <a:gd name="T28" fmla="*/ 0 w 9"/>
                    <a:gd name="T29" fmla="*/ 492 h 761"/>
                    <a:gd name="T30" fmla="*/ 0 w 9"/>
                    <a:gd name="T31" fmla="*/ 466 h 761"/>
                    <a:gd name="T32" fmla="*/ 9 w 9"/>
                    <a:gd name="T33" fmla="*/ 442 h 761"/>
                    <a:gd name="T34" fmla="*/ 0 w 9"/>
                    <a:gd name="T35" fmla="*/ 392 h 761"/>
                    <a:gd name="T36" fmla="*/ 9 w 9"/>
                    <a:gd name="T37" fmla="*/ 418 h 761"/>
                    <a:gd name="T38" fmla="*/ 0 w 9"/>
                    <a:gd name="T39" fmla="*/ 392 h 761"/>
                    <a:gd name="T40" fmla="*/ 0 w 9"/>
                    <a:gd name="T41" fmla="*/ 368 h 761"/>
                    <a:gd name="T42" fmla="*/ 9 w 9"/>
                    <a:gd name="T43" fmla="*/ 345 h 761"/>
                    <a:gd name="T44" fmla="*/ 0 w 9"/>
                    <a:gd name="T45" fmla="*/ 295 h 761"/>
                    <a:gd name="T46" fmla="*/ 9 w 9"/>
                    <a:gd name="T47" fmla="*/ 318 h 761"/>
                    <a:gd name="T48" fmla="*/ 0 w 9"/>
                    <a:gd name="T49" fmla="*/ 295 h 761"/>
                    <a:gd name="T50" fmla="*/ 0 w 9"/>
                    <a:gd name="T51" fmla="*/ 271 h 761"/>
                    <a:gd name="T52" fmla="*/ 9 w 9"/>
                    <a:gd name="T53" fmla="*/ 245 h 761"/>
                    <a:gd name="T54" fmla="*/ 0 w 9"/>
                    <a:gd name="T55" fmla="*/ 197 h 761"/>
                    <a:gd name="T56" fmla="*/ 9 w 9"/>
                    <a:gd name="T57" fmla="*/ 221 h 761"/>
                    <a:gd name="T58" fmla="*/ 0 w 9"/>
                    <a:gd name="T59" fmla="*/ 197 h 761"/>
                    <a:gd name="T60" fmla="*/ 0 w 9"/>
                    <a:gd name="T61" fmla="*/ 171 h 761"/>
                    <a:gd name="T62" fmla="*/ 9 w 9"/>
                    <a:gd name="T63" fmla="*/ 147 h 761"/>
                    <a:gd name="T64" fmla="*/ 0 w 9"/>
                    <a:gd name="T65" fmla="*/ 97 h 761"/>
                    <a:gd name="T66" fmla="*/ 9 w 9"/>
                    <a:gd name="T67" fmla="*/ 124 h 761"/>
                    <a:gd name="T68" fmla="*/ 0 w 9"/>
                    <a:gd name="T69" fmla="*/ 97 h 761"/>
                    <a:gd name="T70" fmla="*/ 0 w 9"/>
                    <a:gd name="T71" fmla="*/ 74 h 761"/>
                    <a:gd name="T72" fmla="*/ 9 w 9"/>
                    <a:gd name="T73" fmla="*/ 50 h 761"/>
                    <a:gd name="T74" fmla="*/ 0 w 9"/>
                    <a:gd name="T75" fmla="*/ 0 h 761"/>
                    <a:gd name="T76" fmla="*/ 9 w 9"/>
                    <a:gd name="T77" fmla="*/ 24 h 761"/>
                    <a:gd name="T78" fmla="*/ 0 w 9"/>
                    <a:gd name="T7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761">
                      <a:moveTo>
                        <a:pt x="0" y="737"/>
                      </a:moveTo>
                      <a:lnTo>
                        <a:pt x="0" y="761"/>
                      </a:lnTo>
                      <a:lnTo>
                        <a:pt x="9" y="761"/>
                      </a:lnTo>
                      <a:lnTo>
                        <a:pt x="9" y="737"/>
                      </a:lnTo>
                      <a:lnTo>
                        <a:pt x="0" y="737"/>
                      </a:lnTo>
                      <a:close/>
                      <a:moveTo>
                        <a:pt x="0" y="687"/>
                      </a:moveTo>
                      <a:lnTo>
                        <a:pt x="0" y="711"/>
                      </a:lnTo>
                      <a:lnTo>
                        <a:pt x="9" y="711"/>
                      </a:lnTo>
                      <a:lnTo>
                        <a:pt x="9" y="687"/>
                      </a:lnTo>
                      <a:lnTo>
                        <a:pt x="0" y="687"/>
                      </a:lnTo>
                      <a:close/>
                      <a:moveTo>
                        <a:pt x="0" y="637"/>
                      </a:moveTo>
                      <a:lnTo>
                        <a:pt x="0" y="663"/>
                      </a:lnTo>
                      <a:lnTo>
                        <a:pt x="9" y="663"/>
                      </a:lnTo>
                      <a:lnTo>
                        <a:pt x="9" y="637"/>
                      </a:lnTo>
                      <a:lnTo>
                        <a:pt x="0" y="637"/>
                      </a:lnTo>
                      <a:close/>
                      <a:moveTo>
                        <a:pt x="0" y="589"/>
                      </a:moveTo>
                      <a:lnTo>
                        <a:pt x="0" y="613"/>
                      </a:lnTo>
                      <a:lnTo>
                        <a:pt x="9" y="613"/>
                      </a:lnTo>
                      <a:lnTo>
                        <a:pt x="9" y="589"/>
                      </a:lnTo>
                      <a:lnTo>
                        <a:pt x="0" y="589"/>
                      </a:lnTo>
                      <a:close/>
                      <a:moveTo>
                        <a:pt x="0" y="540"/>
                      </a:moveTo>
                      <a:lnTo>
                        <a:pt x="0" y="563"/>
                      </a:lnTo>
                      <a:lnTo>
                        <a:pt x="9" y="563"/>
                      </a:lnTo>
                      <a:lnTo>
                        <a:pt x="9" y="540"/>
                      </a:lnTo>
                      <a:lnTo>
                        <a:pt x="0" y="540"/>
                      </a:lnTo>
                      <a:close/>
                      <a:moveTo>
                        <a:pt x="0" y="492"/>
                      </a:moveTo>
                      <a:lnTo>
                        <a:pt x="0" y="516"/>
                      </a:lnTo>
                      <a:lnTo>
                        <a:pt x="9" y="516"/>
                      </a:lnTo>
                      <a:lnTo>
                        <a:pt x="9" y="492"/>
                      </a:lnTo>
                      <a:lnTo>
                        <a:pt x="0" y="492"/>
                      </a:lnTo>
                      <a:close/>
                      <a:moveTo>
                        <a:pt x="0" y="442"/>
                      </a:moveTo>
                      <a:lnTo>
                        <a:pt x="0" y="466"/>
                      </a:lnTo>
                      <a:lnTo>
                        <a:pt x="9" y="466"/>
                      </a:lnTo>
                      <a:lnTo>
                        <a:pt x="9" y="442"/>
                      </a:lnTo>
                      <a:lnTo>
                        <a:pt x="0" y="442"/>
                      </a:lnTo>
                      <a:close/>
                      <a:moveTo>
                        <a:pt x="0" y="392"/>
                      </a:moveTo>
                      <a:lnTo>
                        <a:pt x="0" y="418"/>
                      </a:lnTo>
                      <a:lnTo>
                        <a:pt x="9" y="418"/>
                      </a:lnTo>
                      <a:lnTo>
                        <a:pt x="9" y="392"/>
                      </a:lnTo>
                      <a:lnTo>
                        <a:pt x="0" y="392"/>
                      </a:lnTo>
                      <a:close/>
                      <a:moveTo>
                        <a:pt x="0" y="345"/>
                      </a:moveTo>
                      <a:lnTo>
                        <a:pt x="0" y="368"/>
                      </a:lnTo>
                      <a:lnTo>
                        <a:pt x="9" y="368"/>
                      </a:lnTo>
                      <a:lnTo>
                        <a:pt x="9" y="345"/>
                      </a:lnTo>
                      <a:lnTo>
                        <a:pt x="0" y="345"/>
                      </a:lnTo>
                      <a:close/>
                      <a:moveTo>
                        <a:pt x="0" y="295"/>
                      </a:moveTo>
                      <a:lnTo>
                        <a:pt x="0" y="318"/>
                      </a:lnTo>
                      <a:lnTo>
                        <a:pt x="9" y="318"/>
                      </a:lnTo>
                      <a:lnTo>
                        <a:pt x="9" y="295"/>
                      </a:lnTo>
                      <a:lnTo>
                        <a:pt x="0" y="295"/>
                      </a:lnTo>
                      <a:close/>
                      <a:moveTo>
                        <a:pt x="0" y="245"/>
                      </a:moveTo>
                      <a:lnTo>
                        <a:pt x="0" y="271"/>
                      </a:lnTo>
                      <a:lnTo>
                        <a:pt x="9" y="271"/>
                      </a:lnTo>
                      <a:lnTo>
                        <a:pt x="9" y="245"/>
                      </a:lnTo>
                      <a:lnTo>
                        <a:pt x="0" y="245"/>
                      </a:lnTo>
                      <a:close/>
                      <a:moveTo>
                        <a:pt x="0" y="197"/>
                      </a:moveTo>
                      <a:lnTo>
                        <a:pt x="0" y="221"/>
                      </a:lnTo>
                      <a:lnTo>
                        <a:pt x="9" y="221"/>
                      </a:lnTo>
                      <a:lnTo>
                        <a:pt x="9" y="197"/>
                      </a:lnTo>
                      <a:lnTo>
                        <a:pt x="0" y="197"/>
                      </a:lnTo>
                      <a:close/>
                      <a:moveTo>
                        <a:pt x="0" y="147"/>
                      </a:moveTo>
                      <a:lnTo>
                        <a:pt x="0" y="171"/>
                      </a:lnTo>
                      <a:lnTo>
                        <a:pt x="9" y="171"/>
                      </a:lnTo>
                      <a:lnTo>
                        <a:pt x="9" y="147"/>
                      </a:lnTo>
                      <a:lnTo>
                        <a:pt x="0" y="147"/>
                      </a:lnTo>
                      <a:close/>
                      <a:moveTo>
                        <a:pt x="0" y="97"/>
                      </a:moveTo>
                      <a:lnTo>
                        <a:pt x="0" y="124"/>
                      </a:lnTo>
                      <a:lnTo>
                        <a:pt x="9" y="124"/>
                      </a:lnTo>
                      <a:lnTo>
                        <a:pt x="9" y="97"/>
                      </a:lnTo>
                      <a:lnTo>
                        <a:pt x="0" y="97"/>
                      </a:lnTo>
                      <a:close/>
                      <a:moveTo>
                        <a:pt x="0" y="50"/>
                      </a:moveTo>
                      <a:lnTo>
                        <a:pt x="0" y="74"/>
                      </a:lnTo>
                      <a:lnTo>
                        <a:pt x="9" y="74"/>
                      </a:lnTo>
                      <a:lnTo>
                        <a:pt x="9" y="50"/>
                      </a:lnTo>
                      <a:lnTo>
                        <a:pt x="0" y="50"/>
                      </a:lnTo>
                      <a:close/>
                      <a:moveTo>
                        <a:pt x="0" y="0"/>
                      </a:moveTo>
                      <a:lnTo>
                        <a:pt x="0" y="24"/>
                      </a:lnTo>
                      <a:lnTo>
                        <a:pt x="9" y="24"/>
                      </a:lnTo>
                      <a:lnTo>
                        <a:pt x="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8" name="Rectangle 17"/>
                <p:cNvSpPr>
                  <a:spLocks noChangeArrowheads="1"/>
                </p:cNvSpPr>
                <p:nvPr/>
              </p:nvSpPr>
              <p:spPr bwMode="auto">
                <a:xfrm>
                  <a:off x="1252220" y="2355850"/>
                  <a:ext cx="14288"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79" name="Freeform 18"/>
                <p:cNvSpPr/>
                <p:nvPr/>
              </p:nvSpPr>
              <p:spPr bwMode="auto">
                <a:xfrm>
                  <a:off x="1252220" y="2355850"/>
                  <a:ext cx="14288" cy="23813"/>
                </a:xfrm>
                <a:custGeom>
                  <a:avLst/>
                  <a:gdLst>
                    <a:gd name="T0" fmla="*/ 0 w 9"/>
                    <a:gd name="T1" fmla="*/ 0 h 15"/>
                    <a:gd name="T2" fmla="*/ 0 w 9"/>
                    <a:gd name="T3" fmla="*/ 15 h 15"/>
                    <a:gd name="T4" fmla="*/ 9 w 9"/>
                    <a:gd name="T5" fmla="*/ 15 h 15"/>
                    <a:gd name="T6" fmla="*/ 9 w 9"/>
                    <a:gd name="T7" fmla="*/ 0 h 15"/>
                  </a:gdLst>
                  <a:ahLst/>
                  <a:cxnLst>
                    <a:cxn ang="0">
                      <a:pos x="T0" y="T1"/>
                    </a:cxn>
                    <a:cxn ang="0">
                      <a:pos x="T2" y="T3"/>
                    </a:cxn>
                    <a:cxn ang="0">
                      <a:pos x="T4" y="T5"/>
                    </a:cxn>
                    <a:cxn ang="0">
                      <a:pos x="T6" y="T7"/>
                    </a:cxn>
                  </a:cxnLst>
                  <a:rect l="0" t="0" r="r" b="b"/>
                  <a:pathLst>
                    <a:path w="9" h="15">
                      <a:moveTo>
                        <a:pt x="0" y="0"/>
                      </a:moveTo>
                      <a:lnTo>
                        <a:pt x="0" y="15"/>
                      </a:lnTo>
                      <a:lnTo>
                        <a:pt x="9" y="15"/>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0" name="Freeform 21"/>
                <p:cNvSpPr>
                  <a:spLocks noEditPoints="1"/>
                </p:cNvSpPr>
                <p:nvPr/>
              </p:nvSpPr>
              <p:spPr bwMode="auto">
                <a:xfrm>
                  <a:off x="634683" y="1089025"/>
                  <a:ext cx="1247775" cy="1252538"/>
                </a:xfrm>
                <a:custGeom>
                  <a:avLst/>
                  <a:gdLst>
                    <a:gd name="T0" fmla="*/ 7 w 786"/>
                    <a:gd name="T1" fmla="*/ 0 h 789"/>
                    <a:gd name="T2" fmla="*/ 19 w 786"/>
                    <a:gd name="T3" fmla="*/ 23 h 789"/>
                    <a:gd name="T4" fmla="*/ 59 w 786"/>
                    <a:gd name="T5" fmla="*/ 52 h 789"/>
                    <a:gd name="T6" fmla="*/ 36 w 786"/>
                    <a:gd name="T7" fmla="*/ 40 h 789"/>
                    <a:gd name="T8" fmla="*/ 59 w 786"/>
                    <a:gd name="T9" fmla="*/ 52 h 789"/>
                    <a:gd name="T10" fmla="*/ 76 w 786"/>
                    <a:gd name="T11" fmla="*/ 71 h 789"/>
                    <a:gd name="T12" fmla="*/ 88 w 786"/>
                    <a:gd name="T13" fmla="*/ 92 h 789"/>
                    <a:gd name="T14" fmla="*/ 128 w 786"/>
                    <a:gd name="T15" fmla="*/ 123 h 789"/>
                    <a:gd name="T16" fmla="*/ 104 w 786"/>
                    <a:gd name="T17" fmla="*/ 111 h 789"/>
                    <a:gd name="T18" fmla="*/ 128 w 786"/>
                    <a:gd name="T19" fmla="*/ 123 h 789"/>
                    <a:gd name="T20" fmla="*/ 145 w 786"/>
                    <a:gd name="T21" fmla="*/ 140 h 789"/>
                    <a:gd name="T22" fmla="*/ 157 w 786"/>
                    <a:gd name="T23" fmla="*/ 164 h 789"/>
                    <a:gd name="T24" fmla="*/ 197 w 786"/>
                    <a:gd name="T25" fmla="*/ 192 h 789"/>
                    <a:gd name="T26" fmla="*/ 173 w 786"/>
                    <a:gd name="T27" fmla="*/ 180 h 789"/>
                    <a:gd name="T28" fmla="*/ 197 w 786"/>
                    <a:gd name="T29" fmla="*/ 192 h 789"/>
                    <a:gd name="T30" fmla="*/ 213 w 786"/>
                    <a:gd name="T31" fmla="*/ 209 h 789"/>
                    <a:gd name="T32" fmla="*/ 225 w 786"/>
                    <a:gd name="T33" fmla="*/ 233 h 789"/>
                    <a:gd name="T34" fmla="*/ 265 w 786"/>
                    <a:gd name="T35" fmla="*/ 261 h 789"/>
                    <a:gd name="T36" fmla="*/ 244 w 786"/>
                    <a:gd name="T37" fmla="*/ 249 h 789"/>
                    <a:gd name="T38" fmla="*/ 265 w 786"/>
                    <a:gd name="T39" fmla="*/ 261 h 789"/>
                    <a:gd name="T40" fmla="*/ 284 w 786"/>
                    <a:gd name="T41" fmla="*/ 278 h 789"/>
                    <a:gd name="T42" fmla="*/ 296 w 786"/>
                    <a:gd name="T43" fmla="*/ 302 h 789"/>
                    <a:gd name="T44" fmla="*/ 336 w 786"/>
                    <a:gd name="T45" fmla="*/ 330 h 789"/>
                    <a:gd name="T46" fmla="*/ 313 w 786"/>
                    <a:gd name="T47" fmla="*/ 318 h 789"/>
                    <a:gd name="T48" fmla="*/ 336 w 786"/>
                    <a:gd name="T49" fmla="*/ 330 h 789"/>
                    <a:gd name="T50" fmla="*/ 353 w 786"/>
                    <a:gd name="T51" fmla="*/ 349 h 789"/>
                    <a:gd name="T52" fmla="*/ 365 w 786"/>
                    <a:gd name="T53" fmla="*/ 370 h 789"/>
                    <a:gd name="T54" fmla="*/ 405 w 786"/>
                    <a:gd name="T55" fmla="*/ 401 h 789"/>
                    <a:gd name="T56" fmla="*/ 381 w 786"/>
                    <a:gd name="T57" fmla="*/ 390 h 789"/>
                    <a:gd name="T58" fmla="*/ 405 w 786"/>
                    <a:gd name="T59" fmla="*/ 401 h 789"/>
                    <a:gd name="T60" fmla="*/ 422 w 786"/>
                    <a:gd name="T61" fmla="*/ 418 h 789"/>
                    <a:gd name="T62" fmla="*/ 434 w 786"/>
                    <a:gd name="T63" fmla="*/ 442 h 789"/>
                    <a:gd name="T64" fmla="*/ 474 w 786"/>
                    <a:gd name="T65" fmla="*/ 470 h 789"/>
                    <a:gd name="T66" fmla="*/ 450 w 786"/>
                    <a:gd name="T67" fmla="*/ 458 h 789"/>
                    <a:gd name="T68" fmla="*/ 474 w 786"/>
                    <a:gd name="T69" fmla="*/ 470 h 789"/>
                    <a:gd name="T70" fmla="*/ 490 w 786"/>
                    <a:gd name="T71" fmla="*/ 487 h 789"/>
                    <a:gd name="T72" fmla="*/ 502 w 786"/>
                    <a:gd name="T73" fmla="*/ 511 h 789"/>
                    <a:gd name="T74" fmla="*/ 542 w 786"/>
                    <a:gd name="T75" fmla="*/ 539 h 789"/>
                    <a:gd name="T76" fmla="*/ 521 w 786"/>
                    <a:gd name="T77" fmla="*/ 527 h 789"/>
                    <a:gd name="T78" fmla="*/ 542 w 786"/>
                    <a:gd name="T79" fmla="*/ 539 h 789"/>
                    <a:gd name="T80" fmla="*/ 561 w 786"/>
                    <a:gd name="T81" fmla="*/ 556 h 789"/>
                    <a:gd name="T82" fmla="*/ 573 w 786"/>
                    <a:gd name="T83" fmla="*/ 580 h 789"/>
                    <a:gd name="T84" fmla="*/ 613 w 786"/>
                    <a:gd name="T85" fmla="*/ 608 h 789"/>
                    <a:gd name="T86" fmla="*/ 590 w 786"/>
                    <a:gd name="T87" fmla="*/ 596 h 789"/>
                    <a:gd name="T88" fmla="*/ 613 w 786"/>
                    <a:gd name="T89" fmla="*/ 608 h 789"/>
                    <a:gd name="T90" fmla="*/ 630 w 786"/>
                    <a:gd name="T91" fmla="*/ 627 h 789"/>
                    <a:gd name="T92" fmla="*/ 642 w 786"/>
                    <a:gd name="T93" fmla="*/ 649 h 789"/>
                    <a:gd name="T94" fmla="*/ 682 w 786"/>
                    <a:gd name="T95" fmla="*/ 677 h 789"/>
                    <a:gd name="T96" fmla="*/ 658 w 786"/>
                    <a:gd name="T97" fmla="*/ 668 h 789"/>
                    <a:gd name="T98" fmla="*/ 682 w 786"/>
                    <a:gd name="T99" fmla="*/ 677 h 789"/>
                    <a:gd name="T100" fmla="*/ 699 w 786"/>
                    <a:gd name="T101" fmla="*/ 696 h 789"/>
                    <a:gd name="T102" fmla="*/ 711 w 786"/>
                    <a:gd name="T103" fmla="*/ 720 h 789"/>
                    <a:gd name="T104" fmla="*/ 751 w 786"/>
                    <a:gd name="T105" fmla="*/ 748 h 789"/>
                    <a:gd name="T106" fmla="*/ 727 w 786"/>
                    <a:gd name="T107" fmla="*/ 737 h 789"/>
                    <a:gd name="T108" fmla="*/ 751 w 786"/>
                    <a:gd name="T109" fmla="*/ 748 h 789"/>
                    <a:gd name="T110" fmla="*/ 767 w 786"/>
                    <a:gd name="T111" fmla="*/ 765 h 789"/>
                    <a:gd name="T112" fmla="*/ 779 w 786"/>
                    <a:gd name="T113" fmla="*/ 789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24" y="19"/>
                      </a:moveTo>
                      <a:lnTo>
                        <a:pt x="7" y="0"/>
                      </a:lnTo>
                      <a:lnTo>
                        <a:pt x="0" y="7"/>
                      </a:lnTo>
                      <a:lnTo>
                        <a:pt x="19" y="23"/>
                      </a:lnTo>
                      <a:lnTo>
                        <a:pt x="24" y="19"/>
                      </a:lnTo>
                      <a:close/>
                      <a:moveTo>
                        <a:pt x="59" y="52"/>
                      </a:moveTo>
                      <a:lnTo>
                        <a:pt x="41" y="35"/>
                      </a:lnTo>
                      <a:lnTo>
                        <a:pt x="36" y="40"/>
                      </a:lnTo>
                      <a:lnTo>
                        <a:pt x="52" y="59"/>
                      </a:lnTo>
                      <a:lnTo>
                        <a:pt x="59" y="52"/>
                      </a:lnTo>
                      <a:close/>
                      <a:moveTo>
                        <a:pt x="93" y="88"/>
                      </a:moveTo>
                      <a:lnTo>
                        <a:pt x="76" y="71"/>
                      </a:lnTo>
                      <a:lnTo>
                        <a:pt x="71" y="76"/>
                      </a:lnTo>
                      <a:lnTo>
                        <a:pt x="88" y="92"/>
                      </a:lnTo>
                      <a:lnTo>
                        <a:pt x="93" y="88"/>
                      </a:lnTo>
                      <a:close/>
                      <a:moveTo>
                        <a:pt x="128" y="123"/>
                      </a:moveTo>
                      <a:lnTo>
                        <a:pt x="112" y="104"/>
                      </a:lnTo>
                      <a:lnTo>
                        <a:pt x="104" y="111"/>
                      </a:lnTo>
                      <a:lnTo>
                        <a:pt x="121" y="128"/>
                      </a:lnTo>
                      <a:lnTo>
                        <a:pt x="128" y="123"/>
                      </a:lnTo>
                      <a:close/>
                      <a:moveTo>
                        <a:pt x="164" y="157"/>
                      </a:moveTo>
                      <a:lnTo>
                        <a:pt x="145" y="140"/>
                      </a:lnTo>
                      <a:lnTo>
                        <a:pt x="140" y="145"/>
                      </a:lnTo>
                      <a:lnTo>
                        <a:pt x="157" y="164"/>
                      </a:lnTo>
                      <a:lnTo>
                        <a:pt x="164" y="157"/>
                      </a:lnTo>
                      <a:close/>
                      <a:moveTo>
                        <a:pt x="197" y="192"/>
                      </a:moveTo>
                      <a:lnTo>
                        <a:pt x="180" y="173"/>
                      </a:lnTo>
                      <a:lnTo>
                        <a:pt x="173" y="180"/>
                      </a:lnTo>
                      <a:lnTo>
                        <a:pt x="192" y="197"/>
                      </a:lnTo>
                      <a:lnTo>
                        <a:pt x="197" y="192"/>
                      </a:lnTo>
                      <a:close/>
                      <a:moveTo>
                        <a:pt x="232" y="225"/>
                      </a:moveTo>
                      <a:lnTo>
                        <a:pt x="213" y="209"/>
                      </a:lnTo>
                      <a:lnTo>
                        <a:pt x="209" y="216"/>
                      </a:lnTo>
                      <a:lnTo>
                        <a:pt x="225" y="233"/>
                      </a:lnTo>
                      <a:lnTo>
                        <a:pt x="232" y="225"/>
                      </a:lnTo>
                      <a:close/>
                      <a:moveTo>
                        <a:pt x="265" y="261"/>
                      </a:moveTo>
                      <a:lnTo>
                        <a:pt x="249" y="245"/>
                      </a:lnTo>
                      <a:lnTo>
                        <a:pt x="244" y="249"/>
                      </a:lnTo>
                      <a:lnTo>
                        <a:pt x="261" y="266"/>
                      </a:lnTo>
                      <a:lnTo>
                        <a:pt x="265" y="261"/>
                      </a:lnTo>
                      <a:close/>
                      <a:moveTo>
                        <a:pt x="301" y="297"/>
                      </a:moveTo>
                      <a:lnTo>
                        <a:pt x="284" y="278"/>
                      </a:lnTo>
                      <a:lnTo>
                        <a:pt x="277" y="285"/>
                      </a:lnTo>
                      <a:lnTo>
                        <a:pt x="296" y="302"/>
                      </a:lnTo>
                      <a:lnTo>
                        <a:pt x="301" y="297"/>
                      </a:lnTo>
                      <a:close/>
                      <a:moveTo>
                        <a:pt x="336" y="330"/>
                      </a:moveTo>
                      <a:lnTo>
                        <a:pt x="318" y="313"/>
                      </a:lnTo>
                      <a:lnTo>
                        <a:pt x="313" y="318"/>
                      </a:lnTo>
                      <a:lnTo>
                        <a:pt x="329" y="337"/>
                      </a:lnTo>
                      <a:lnTo>
                        <a:pt x="336" y="330"/>
                      </a:lnTo>
                      <a:close/>
                      <a:moveTo>
                        <a:pt x="370" y="366"/>
                      </a:moveTo>
                      <a:lnTo>
                        <a:pt x="353" y="349"/>
                      </a:lnTo>
                      <a:lnTo>
                        <a:pt x="348" y="354"/>
                      </a:lnTo>
                      <a:lnTo>
                        <a:pt x="365" y="370"/>
                      </a:lnTo>
                      <a:lnTo>
                        <a:pt x="370" y="366"/>
                      </a:lnTo>
                      <a:close/>
                      <a:moveTo>
                        <a:pt x="405" y="401"/>
                      </a:moveTo>
                      <a:lnTo>
                        <a:pt x="389" y="382"/>
                      </a:lnTo>
                      <a:lnTo>
                        <a:pt x="381" y="390"/>
                      </a:lnTo>
                      <a:lnTo>
                        <a:pt x="398" y="406"/>
                      </a:lnTo>
                      <a:lnTo>
                        <a:pt x="405" y="401"/>
                      </a:lnTo>
                      <a:close/>
                      <a:moveTo>
                        <a:pt x="441" y="435"/>
                      </a:moveTo>
                      <a:lnTo>
                        <a:pt x="422" y="418"/>
                      </a:lnTo>
                      <a:lnTo>
                        <a:pt x="417" y="423"/>
                      </a:lnTo>
                      <a:lnTo>
                        <a:pt x="434" y="442"/>
                      </a:lnTo>
                      <a:lnTo>
                        <a:pt x="441" y="435"/>
                      </a:lnTo>
                      <a:close/>
                      <a:moveTo>
                        <a:pt x="474" y="470"/>
                      </a:moveTo>
                      <a:lnTo>
                        <a:pt x="457" y="451"/>
                      </a:lnTo>
                      <a:lnTo>
                        <a:pt x="450" y="458"/>
                      </a:lnTo>
                      <a:lnTo>
                        <a:pt x="469" y="475"/>
                      </a:lnTo>
                      <a:lnTo>
                        <a:pt x="474" y="470"/>
                      </a:lnTo>
                      <a:close/>
                      <a:moveTo>
                        <a:pt x="509" y="504"/>
                      </a:moveTo>
                      <a:lnTo>
                        <a:pt x="490" y="487"/>
                      </a:lnTo>
                      <a:lnTo>
                        <a:pt x="486" y="494"/>
                      </a:lnTo>
                      <a:lnTo>
                        <a:pt x="502" y="511"/>
                      </a:lnTo>
                      <a:lnTo>
                        <a:pt x="509" y="504"/>
                      </a:lnTo>
                      <a:close/>
                      <a:moveTo>
                        <a:pt x="542" y="539"/>
                      </a:moveTo>
                      <a:lnTo>
                        <a:pt x="526" y="523"/>
                      </a:lnTo>
                      <a:lnTo>
                        <a:pt x="521" y="527"/>
                      </a:lnTo>
                      <a:lnTo>
                        <a:pt x="538" y="544"/>
                      </a:lnTo>
                      <a:lnTo>
                        <a:pt x="542" y="539"/>
                      </a:lnTo>
                      <a:close/>
                      <a:moveTo>
                        <a:pt x="578" y="575"/>
                      </a:moveTo>
                      <a:lnTo>
                        <a:pt x="561" y="556"/>
                      </a:lnTo>
                      <a:lnTo>
                        <a:pt x="554" y="563"/>
                      </a:lnTo>
                      <a:lnTo>
                        <a:pt x="573" y="580"/>
                      </a:lnTo>
                      <a:lnTo>
                        <a:pt x="578" y="575"/>
                      </a:lnTo>
                      <a:close/>
                      <a:moveTo>
                        <a:pt x="613" y="608"/>
                      </a:moveTo>
                      <a:lnTo>
                        <a:pt x="595" y="592"/>
                      </a:lnTo>
                      <a:lnTo>
                        <a:pt x="590" y="596"/>
                      </a:lnTo>
                      <a:lnTo>
                        <a:pt x="606" y="615"/>
                      </a:lnTo>
                      <a:lnTo>
                        <a:pt x="613" y="608"/>
                      </a:lnTo>
                      <a:close/>
                      <a:moveTo>
                        <a:pt x="647" y="644"/>
                      </a:moveTo>
                      <a:lnTo>
                        <a:pt x="630" y="627"/>
                      </a:lnTo>
                      <a:lnTo>
                        <a:pt x="625" y="632"/>
                      </a:lnTo>
                      <a:lnTo>
                        <a:pt x="642" y="649"/>
                      </a:lnTo>
                      <a:lnTo>
                        <a:pt x="647" y="644"/>
                      </a:lnTo>
                      <a:close/>
                      <a:moveTo>
                        <a:pt x="682" y="677"/>
                      </a:moveTo>
                      <a:lnTo>
                        <a:pt x="666" y="660"/>
                      </a:lnTo>
                      <a:lnTo>
                        <a:pt x="658" y="668"/>
                      </a:lnTo>
                      <a:lnTo>
                        <a:pt x="675" y="684"/>
                      </a:lnTo>
                      <a:lnTo>
                        <a:pt x="682" y="677"/>
                      </a:lnTo>
                      <a:close/>
                      <a:moveTo>
                        <a:pt x="718" y="713"/>
                      </a:moveTo>
                      <a:lnTo>
                        <a:pt x="699" y="696"/>
                      </a:lnTo>
                      <a:lnTo>
                        <a:pt x="694" y="701"/>
                      </a:lnTo>
                      <a:lnTo>
                        <a:pt x="711" y="720"/>
                      </a:lnTo>
                      <a:lnTo>
                        <a:pt x="718" y="713"/>
                      </a:lnTo>
                      <a:close/>
                      <a:moveTo>
                        <a:pt x="751" y="748"/>
                      </a:moveTo>
                      <a:lnTo>
                        <a:pt x="734" y="729"/>
                      </a:lnTo>
                      <a:lnTo>
                        <a:pt x="727" y="737"/>
                      </a:lnTo>
                      <a:lnTo>
                        <a:pt x="746" y="753"/>
                      </a:lnTo>
                      <a:lnTo>
                        <a:pt x="751" y="748"/>
                      </a:lnTo>
                      <a:close/>
                      <a:moveTo>
                        <a:pt x="786" y="782"/>
                      </a:moveTo>
                      <a:lnTo>
                        <a:pt x="767" y="765"/>
                      </a:lnTo>
                      <a:lnTo>
                        <a:pt x="763" y="770"/>
                      </a:lnTo>
                      <a:lnTo>
                        <a:pt x="779" y="789"/>
                      </a:lnTo>
                      <a:lnTo>
                        <a:pt x="786" y="7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1" name="Freeform 22"/>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 name="T8" fmla="*/ 14 w 14"/>
                    <a:gd name="T9" fmla="*/ 9 h 14"/>
                  </a:gdLst>
                  <a:ahLst/>
                  <a:cxnLst>
                    <a:cxn ang="0">
                      <a:pos x="T0" y="T1"/>
                    </a:cxn>
                    <a:cxn ang="0">
                      <a:pos x="T2" y="T3"/>
                    </a:cxn>
                    <a:cxn ang="0">
                      <a:pos x="T4" y="T5"/>
                    </a:cxn>
                    <a:cxn ang="0">
                      <a:pos x="T6" y="T7"/>
                    </a:cxn>
                    <a:cxn ang="0">
                      <a:pos x="T8" y="T9"/>
                    </a:cxn>
                  </a:cxnLst>
                  <a:rect l="0" t="0" r="r" b="b"/>
                  <a:pathLst>
                    <a:path w="14" h="14">
                      <a:moveTo>
                        <a:pt x="14" y="9"/>
                      </a:moveTo>
                      <a:lnTo>
                        <a:pt x="7" y="0"/>
                      </a:lnTo>
                      <a:lnTo>
                        <a:pt x="0" y="7"/>
                      </a:lnTo>
                      <a:lnTo>
                        <a:pt x="10" y="14"/>
                      </a:lnTo>
                      <a:lnTo>
                        <a:pt x="14"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2" name="Freeform 23"/>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Lst>
                  <a:ahLst/>
                  <a:cxnLst>
                    <a:cxn ang="0">
                      <a:pos x="T0" y="T1"/>
                    </a:cxn>
                    <a:cxn ang="0">
                      <a:pos x="T2" y="T3"/>
                    </a:cxn>
                    <a:cxn ang="0">
                      <a:pos x="T4" y="T5"/>
                    </a:cxn>
                    <a:cxn ang="0">
                      <a:pos x="T6" y="T7"/>
                    </a:cxn>
                  </a:cxnLst>
                  <a:rect l="0" t="0" r="r" b="b"/>
                  <a:pathLst>
                    <a:path w="14" h="14">
                      <a:moveTo>
                        <a:pt x="14" y="9"/>
                      </a:moveTo>
                      <a:lnTo>
                        <a:pt x="7" y="0"/>
                      </a:lnTo>
                      <a:lnTo>
                        <a:pt x="0" y="7"/>
                      </a:lnTo>
                      <a:lnTo>
                        <a:pt x="10" y="1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3" name="Freeform 26"/>
                <p:cNvSpPr>
                  <a:spLocks noEditPoints="1"/>
                </p:cNvSpPr>
                <p:nvPr/>
              </p:nvSpPr>
              <p:spPr bwMode="auto">
                <a:xfrm>
                  <a:off x="634683" y="1089025"/>
                  <a:ext cx="1247775" cy="1252538"/>
                </a:xfrm>
                <a:custGeom>
                  <a:avLst/>
                  <a:gdLst>
                    <a:gd name="T0" fmla="*/ 0 w 786"/>
                    <a:gd name="T1" fmla="*/ 782 h 789"/>
                    <a:gd name="T2" fmla="*/ 24 w 786"/>
                    <a:gd name="T3" fmla="*/ 770 h 789"/>
                    <a:gd name="T4" fmla="*/ 52 w 786"/>
                    <a:gd name="T5" fmla="*/ 729 h 789"/>
                    <a:gd name="T6" fmla="*/ 41 w 786"/>
                    <a:gd name="T7" fmla="*/ 753 h 789"/>
                    <a:gd name="T8" fmla="*/ 52 w 786"/>
                    <a:gd name="T9" fmla="*/ 729 h 789"/>
                    <a:gd name="T10" fmla="*/ 71 w 786"/>
                    <a:gd name="T11" fmla="*/ 713 h 789"/>
                    <a:gd name="T12" fmla="*/ 93 w 786"/>
                    <a:gd name="T13" fmla="*/ 701 h 789"/>
                    <a:gd name="T14" fmla="*/ 121 w 786"/>
                    <a:gd name="T15" fmla="*/ 660 h 789"/>
                    <a:gd name="T16" fmla="*/ 112 w 786"/>
                    <a:gd name="T17" fmla="*/ 684 h 789"/>
                    <a:gd name="T18" fmla="*/ 121 w 786"/>
                    <a:gd name="T19" fmla="*/ 660 h 789"/>
                    <a:gd name="T20" fmla="*/ 140 w 786"/>
                    <a:gd name="T21" fmla="*/ 644 h 789"/>
                    <a:gd name="T22" fmla="*/ 164 w 786"/>
                    <a:gd name="T23" fmla="*/ 632 h 789"/>
                    <a:gd name="T24" fmla="*/ 192 w 786"/>
                    <a:gd name="T25" fmla="*/ 592 h 789"/>
                    <a:gd name="T26" fmla="*/ 180 w 786"/>
                    <a:gd name="T27" fmla="*/ 615 h 789"/>
                    <a:gd name="T28" fmla="*/ 192 w 786"/>
                    <a:gd name="T29" fmla="*/ 592 h 789"/>
                    <a:gd name="T30" fmla="*/ 209 w 786"/>
                    <a:gd name="T31" fmla="*/ 575 h 789"/>
                    <a:gd name="T32" fmla="*/ 232 w 786"/>
                    <a:gd name="T33" fmla="*/ 563 h 789"/>
                    <a:gd name="T34" fmla="*/ 261 w 786"/>
                    <a:gd name="T35" fmla="*/ 523 h 789"/>
                    <a:gd name="T36" fmla="*/ 249 w 786"/>
                    <a:gd name="T37" fmla="*/ 544 h 789"/>
                    <a:gd name="T38" fmla="*/ 261 w 786"/>
                    <a:gd name="T39" fmla="*/ 523 h 789"/>
                    <a:gd name="T40" fmla="*/ 277 w 786"/>
                    <a:gd name="T41" fmla="*/ 504 h 789"/>
                    <a:gd name="T42" fmla="*/ 301 w 786"/>
                    <a:gd name="T43" fmla="*/ 494 h 789"/>
                    <a:gd name="T44" fmla="*/ 329 w 786"/>
                    <a:gd name="T45" fmla="*/ 451 h 789"/>
                    <a:gd name="T46" fmla="*/ 318 w 786"/>
                    <a:gd name="T47" fmla="*/ 475 h 789"/>
                    <a:gd name="T48" fmla="*/ 329 w 786"/>
                    <a:gd name="T49" fmla="*/ 451 h 789"/>
                    <a:gd name="T50" fmla="*/ 348 w 786"/>
                    <a:gd name="T51" fmla="*/ 435 h 789"/>
                    <a:gd name="T52" fmla="*/ 370 w 786"/>
                    <a:gd name="T53" fmla="*/ 423 h 789"/>
                    <a:gd name="T54" fmla="*/ 398 w 786"/>
                    <a:gd name="T55" fmla="*/ 382 h 789"/>
                    <a:gd name="T56" fmla="*/ 389 w 786"/>
                    <a:gd name="T57" fmla="*/ 406 h 789"/>
                    <a:gd name="T58" fmla="*/ 398 w 786"/>
                    <a:gd name="T59" fmla="*/ 382 h 789"/>
                    <a:gd name="T60" fmla="*/ 417 w 786"/>
                    <a:gd name="T61" fmla="*/ 366 h 789"/>
                    <a:gd name="T62" fmla="*/ 441 w 786"/>
                    <a:gd name="T63" fmla="*/ 354 h 789"/>
                    <a:gd name="T64" fmla="*/ 469 w 786"/>
                    <a:gd name="T65" fmla="*/ 313 h 789"/>
                    <a:gd name="T66" fmla="*/ 457 w 786"/>
                    <a:gd name="T67" fmla="*/ 337 h 789"/>
                    <a:gd name="T68" fmla="*/ 469 w 786"/>
                    <a:gd name="T69" fmla="*/ 313 h 789"/>
                    <a:gd name="T70" fmla="*/ 486 w 786"/>
                    <a:gd name="T71" fmla="*/ 297 h 789"/>
                    <a:gd name="T72" fmla="*/ 509 w 786"/>
                    <a:gd name="T73" fmla="*/ 285 h 789"/>
                    <a:gd name="T74" fmla="*/ 538 w 786"/>
                    <a:gd name="T75" fmla="*/ 245 h 789"/>
                    <a:gd name="T76" fmla="*/ 526 w 786"/>
                    <a:gd name="T77" fmla="*/ 266 h 789"/>
                    <a:gd name="T78" fmla="*/ 538 w 786"/>
                    <a:gd name="T79" fmla="*/ 245 h 789"/>
                    <a:gd name="T80" fmla="*/ 554 w 786"/>
                    <a:gd name="T81" fmla="*/ 225 h 789"/>
                    <a:gd name="T82" fmla="*/ 578 w 786"/>
                    <a:gd name="T83" fmla="*/ 216 h 789"/>
                    <a:gd name="T84" fmla="*/ 606 w 786"/>
                    <a:gd name="T85" fmla="*/ 173 h 789"/>
                    <a:gd name="T86" fmla="*/ 595 w 786"/>
                    <a:gd name="T87" fmla="*/ 197 h 789"/>
                    <a:gd name="T88" fmla="*/ 606 w 786"/>
                    <a:gd name="T89" fmla="*/ 173 h 789"/>
                    <a:gd name="T90" fmla="*/ 625 w 786"/>
                    <a:gd name="T91" fmla="*/ 157 h 789"/>
                    <a:gd name="T92" fmla="*/ 647 w 786"/>
                    <a:gd name="T93" fmla="*/ 145 h 789"/>
                    <a:gd name="T94" fmla="*/ 675 w 786"/>
                    <a:gd name="T95" fmla="*/ 104 h 789"/>
                    <a:gd name="T96" fmla="*/ 666 w 786"/>
                    <a:gd name="T97" fmla="*/ 128 h 789"/>
                    <a:gd name="T98" fmla="*/ 675 w 786"/>
                    <a:gd name="T99" fmla="*/ 104 h 789"/>
                    <a:gd name="T100" fmla="*/ 694 w 786"/>
                    <a:gd name="T101" fmla="*/ 88 h 789"/>
                    <a:gd name="T102" fmla="*/ 718 w 786"/>
                    <a:gd name="T103" fmla="*/ 76 h 789"/>
                    <a:gd name="T104" fmla="*/ 746 w 786"/>
                    <a:gd name="T105" fmla="*/ 35 h 789"/>
                    <a:gd name="T106" fmla="*/ 734 w 786"/>
                    <a:gd name="T107" fmla="*/ 59 h 789"/>
                    <a:gd name="T108" fmla="*/ 746 w 786"/>
                    <a:gd name="T109" fmla="*/ 35 h 789"/>
                    <a:gd name="T110" fmla="*/ 763 w 786"/>
                    <a:gd name="T111" fmla="*/ 19 h 789"/>
                    <a:gd name="T112" fmla="*/ 786 w 786"/>
                    <a:gd name="T113" fmla="*/ 7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19" y="765"/>
                      </a:moveTo>
                      <a:lnTo>
                        <a:pt x="0" y="782"/>
                      </a:lnTo>
                      <a:lnTo>
                        <a:pt x="7" y="789"/>
                      </a:lnTo>
                      <a:lnTo>
                        <a:pt x="24" y="770"/>
                      </a:lnTo>
                      <a:lnTo>
                        <a:pt x="19" y="765"/>
                      </a:lnTo>
                      <a:close/>
                      <a:moveTo>
                        <a:pt x="52" y="729"/>
                      </a:moveTo>
                      <a:lnTo>
                        <a:pt x="36" y="748"/>
                      </a:lnTo>
                      <a:lnTo>
                        <a:pt x="41" y="753"/>
                      </a:lnTo>
                      <a:lnTo>
                        <a:pt x="59" y="737"/>
                      </a:lnTo>
                      <a:lnTo>
                        <a:pt x="52" y="729"/>
                      </a:lnTo>
                      <a:close/>
                      <a:moveTo>
                        <a:pt x="88" y="696"/>
                      </a:moveTo>
                      <a:lnTo>
                        <a:pt x="71" y="713"/>
                      </a:lnTo>
                      <a:lnTo>
                        <a:pt x="76" y="720"/>
                      </a:lnTo>
                      <a:lnTo>
                        <a:pt x="93" y="701"/>
                      </a:lnTo>
                      <a:lnTo>
                        <a:pt x="88" y="696"/>
                      </a:lnTo>
                      <a:close/>
                      <a:moveTo>
                        <a:pt x="121" y="660"/>
                      </a:moveTo>
                      <a:lnTo>
                        <a:pt x="104" y="677"/>
                      </a:lnTo>
                      <a:lnTo>
                        <a:pt x="112" y="684"/>
                      </a:lnTo>
                      <a:lnTo>
                        <a:pt x="128" y="668"/>
                      </a:lnTo>
                      <a:lnTo>
                        <a:pt x="121" y="660"/>
                      </a:lnTo>
                      <a:close/>
                      <a:moveTo>
                        <a:pt x="157" y="627"/>
                      </a:moveTo>
                      <a:lnTo>
                        <a:pt x="140" y="644"/>
                      </a:lnTo>
                      <a:lnTo>
                        <a:pt x="145" y="649"/>
                      </a:lnTo>
                      <a:lnTo>
                        <a:pt x="164" y="632"/>
                      </a:lnTo>
                      <a:lnTo>
                        <a:pt x="157" y="627"/>
                      </a:lnTo>
                      <a:close/>
                      <a:moveTo>
                        <a:pt x="192" y="592"/>
                      </a:moveTo>
                      <a:lnTo>
                        <a:pt x="173" y="608"/>
                      </a:lnTo>
                      <a:lnTo>
                        <a:pt x="180" y="615"/>
                      </a:lnTo>
                      <a:lnTo>
                        <a:pt x="197" y="596"/>
                      </a:lnTo>
                      <a:lnTo>
                        <a:pt x="192" y="592"/>
                      </a:lnTo>
                      <a:close/>
                      <a:moveTo>
                        <a:pt x="225" y="556"/>
                      </a:moveTo>
                      <a:lnTo>
                        <a:pt x="209" y="575"/>
                      </a:lnTo>
                      <a:lnTo>
                        <a:pt x="213" y="580"/>
                      </a:lnTo>
                      <a:lnTo>
                        <a:pt x="232" y="563"/>
                      </a:lnTo>
                      <a:lnTo>
                        <a:pt x="225" y="556"/>
                      </a:lnTo>
                      <a:close/>
                      <a:moveTo>
                        <a:pt x="261" y="523"/>
                      </a:moveTo>
                      <a:lnTo>
                        <a:pt x="244" y="539"/>
                      </a:lnTo>
                      <a:lnTo>
                        <a:pt x="249" y="544"/>
                      </a:lnTo>
                      <a:lnTo>
                        <a:pt x="265" y="527"/>
                      </a:lnTo>
                      <a:lnTo>
                        <a:pt x="261" y="523"/>
                      </a:lnTo>
                      <a:close/>
                      <a:moveTo>
                        <a:pt x="296" y="487"/>
                      </a:moveTo>
                      <a:lnTo>
                        <a:pt x="277" y="504"/>
                      </a:lnTo>
                      <a:lnTo>
                        <a:pt x="284" y="511"/>
                      </a:lnTo>
                      <a:lnTo>
                        <a:pt x="301" y="494"/>
                      </a:lnTo>
                      <a:lnTo>
                        <a:pt x="296" y="487"/>
                      </a:lnTo>
                      <a:close/>
                      <a:moveTo>
                        <a:pt x="329" y="451"/>
                      </a:moveTo>
                      <a:lnTo>
                        <a:pt x="313" y="470"/>
                      </a:lnTo>
                      <a:lnTo>
                        <a:pt x="318" y="475"/>
                      </a:lnTo>
                      <a:lnTo>
                        <a:pt x="336" y="458"/>
                      </a:lnTo>
                      <a:lnTo>
                        <a:pt x="329" y="451"/>
                      </a:lnTo>
                      <a:close/>
                      <a:moveTo>
                        <a:pt x="365" y="418"/>
                      </a:moveTo>
                      <a:lnTo>
                        <a:pt x="348" y="435"/>
                      </a:lnTo>
                      <a:lnTo>
                        <a:pt x="353" y="442"/>
                      </a:lnTo>
                      <a:lnTo>
                        <a:pt x="370" y="423"/>
                      </a:lnTo>
                      <a:lnTo>
                        <a:pt x="365" y="418"/>
                      </a:lnTo>
                      <a:close/>
                      <a:moveTo>
                        <a:pt x="398" y="382"/>
                      </a:moveTo>
                      <a:lnTo>
                        <a:pt x="381" y="401"/>
                      </a:lnTo>
                      <a:lnTo>
                        <a:pt x="389" y="406"/>
                      </a:lnTo>
                      <a:lnTo>
                        <a:pt x="405" y="390"/>
                      </a:lnTo>
                      <a:lnTo>
                        <a:pt x="398" y="382"/>
                      </a:lnTo>
                      <a:close/>
                      <a:moveTo>
                        <a:pt x="434" y="349"/>
                      </a:moveTo>
                      <a:lnTo>
                        <a:pt x="417" y="366"/>
                      </a:lnTo>
                      <a:lnTo>
                        <a:pt x="422" y="370"/>
                      </a:lnTo>
                      <a:lnTo>
                        <a:pt x="441" y="354"/>
                      </a:lnTo>
                      <a:lnTo>
                        <a:pt x="434" y="349"/>
                      </a:lnTo>
                      <a:close/>
                      <a:moveTo>
                        <a:pt x="469" y="313"/>
                      </a:moveTo>
                      <a:lnTo>
                        <a:pt x="450" y="330"/>
                      </a:lnTo>
                      <a:lnTo>
                        <a:pt x="457" y="337"/>
                      </a:lnTo>
                      <a:lnTo>
                        <a:pt x="474" y="318"/>
                      </a:lnTo>
                      <a:lnTo>
                        <a:pt x="469" y="313"/>
                      </a:lnTo>
                      <a:close/>
                      <a:moveTo>
                        <a:pt x="502" y="278"/>
                      </a:moveTo>
                      <a:lnTo>
                        <a:pt x="486" y="297"/>
                      </a:lnTo>
                      <a:lnTo>
                        <a:pt x="490" y="302"/>
                      </a:lnTo>
                      <a:lnTo>
                        <a:pt x="509" y="285"/>
                      </a:lnTo>
                      <a:lnTo>
                        <a:pt x="502" y="278"/>
                      </a:lnTo>
                      <a:close/>
                      <a:moveTo>
                        <a:pt x="538" y="245"/>
                      </a:moveTo>
                      <a:lnTo>
                        <a:pt x="521" y="261"/>
                      </a:lnTo>
                      <a:lnTo>
                        <a:pt x="526" y="266"/>
                      </a:lnTo>
                      <a:lnTo>
                        <a:pt x="542" y="249"/>
                      </a:lnTo>
                      <a:lnTo>
                        <a:pt x="538" y="245"/>
                      </a:lnTo>
                      <a:close/>
                      <a:moveTo>
                        <a:pt x="573" y="209"/>
                      </a:moveTo>
                      <a:lnTo>
                        <a:pt x="554" y="225"/>
                      </a:lnTo>
                      <a:lnTo>
                        <a:pt x="561" y="233"/>
                      </a:lnTo>
                      <a:lnTo>
                        <a:pt x="578" y="216"/>
                      </a:lnTo>
                      <a:lnTo>
                        <a:pt x="573" y="209"/>
                      </a:lnTo>
                      <a:close/>
                      <a:moveTo>
                        <a:pt x="606" y="173"/>
                      </a:moveTo>
                      <a:lnTo>
                        <a:pt x="590" y="192"/>
                      </a:lnTo>
                      <a:lnTo>
                        <a:pt x="595" y="197"/>
                      </a:lnTo>
                      <a:lnTo>
                        <a:pt x="613" y="180"/>
                      </a:lnTo>
                      <a:lnTo>
                        <a:pt x="606" y="173"/>
                      </a:lnTo>
                      <a:close/>
                      <a:moveTo>
                        <a:pt x="642" y="140"/>
                      </a:moveTo>
                      <a:lnTo>
                        <a:pt x="625" y="157"/>
                      </a:lnTo>
                      <a:lnTo>
                        <a:pt x="630" y="164"/>
                      </a:lnTo>
                      <a:lnTo>
                        <a:pt x="647" y="145"/>
                      </a:lnTo>
                      <a:lnTo>
                        <a:pt x="642" y="140"/>
                      </a:lnTo>
                      <a:close/>
                      <a:moveTo>
                        <a:pt x="675" y="104"/>
                      </a:moveTo>
                      <a:lnTo>
                        <a:pt x="658" y="123"/>
                      </a:lnTo>
                      <a:lnTo>
                        <a:pt x="666" y="128"/>
                      </a:lnTo>
                      <a:lnTo>
                        <a:pt x="682" y="111"/>
                      </a:lnTo>
                      <a:lnTo>
                        <a:pt x="675" y="104"/>
                      </a:lnTo>
                      <a:close/>
                      <a:moveTo>
                        <a:pt x="711" y="71"/>
                      </a:moveTo>
                      <a:lnTo>
                        <a:pt x="694" y="88"/>
                      </a:lnTo>
                      <a:lnTo>
                        <a:pt x="699" y="92"/>
                      </a:lnTo>
                      <a:lnTo>
                        <a:pt x="718" y="76"/>
                      </a:lnTo>
                      <a:lnTo>
                        <a:pt x="711" y="71"/>
                      </a:lnTo>
                      <a:close/>
                      <a:moveTo>
                        <a:pt x="746" y="35"/>
                      </a:moveTo>
                      <a:lnTo>
                        <a:pt x="727" y="52"/>
                      </a:lnTo>
                      <a:lnTo>
                        <a:pt x="734" y="59"/>
                      </a:lnTo>
                      <a:lnTo>
                        <a:pt x="751" y="40"/>
                      </a:lnTo>
                      <a:lnTo>
                        <a:pt x="746" y="35"/>
                      </a:lnTo>
                      <a:close/>
                      <a:moveTo>
                        <a:pt x="779" y="0"/>
                      </a:moveTo>
                      <a:lnTo>
                        <a:pt x="763" y="19"/>
                      </a:lnTo>
                      <a:lnTo>
                        <a:pt x="767" y="23"/>
                      </a:lnTo>
                      <a:lnTo>
                        <a:pt x="786" y="7"/>
                      </a:lnTo>
                      <a:lnTo>
                        <a:pt x="7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4" name="Freeform 27"/>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 name="T8" fmla="*/ 10 w 14"/>
                    <a:gd name="T9" fmla="*/ 0 h 14"/>
                  </a:gdLst>
                  <a:ahLst/>
                  <a:cxnLst>
                    <a:cxn ang="0">
                      <a:pos x="T0" y="T1"/>
                    </a:cxn>
                    <a:cxn ang="0">
                      <a:pos x="T2" y="T3"/>
                    </a:cxn>
                    <a:cxn ang="0">
                      <a:pos x="T4" y="T5"/>
                    </a:cxn>
                    <a:cxn ang="0">
                      <a:pos x="T6" y="T7"/>
                    </a:cxn>
                    <a:cxn ang="0">
                      <a:pos x="T8" y="T9"/>
                    </a:cxn>
                  </a:cxnLst>
                  <a:rect l="0" t="0" r="r" b="b"/>
                  <a:pathLst>
                    <a:path w="14" h="14">
                      <a:moveTo>
                        <a:pt x="10" y="0"/>
                      </a:moveTo>
                      <a:lnTo>
                        <a:pt x="0" y="7"/>
                      </a:lnTo>
                      <a:lnTo>
                        <a:pt x="7" y="14"/>
                      </a:lnTo>
                      <a:lnTo>
                        <a:pt x="14" y="4"/>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5" name="Freeform 28"/>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Lst>
                  <a:ahLst/>
                  <a:cxnLst>
                    <a:cxn ang="0">
                      <a:pos x="T0" y="T1"/>
                    </a:cxn>
                    <a:cxn ang="0">
                      <a:pos x="T2" y="T3"/>
                    </a:cxn>
                    <a:cxn ang="0">
                      <a:pos x="T4" y="T5"/>
                    </a:cxn>
                    <a:cxn ang="0">
                      <a:pos x="T6" y="T7"/>
                    </a:cxn>
                  </a:cxnLst>
                  <a:rect l="0" t="0" r="r" b="b"/>
                  <a:pathLst>
                    <a:path w="14" h="14">
                      <a:moveTo>
                        <a:pt x="10" y="0"/>
                      </a:moveTo>
                      <a:lnTo>
                        <a:pt x="0" y="7"/>
                      </a:lnTo>
                      <a:lnTo>
                        <a:pt x="7" y="14"/>
                      </a:lnTo>
                      <a:lnTo>
                        <a:pt x="14" y="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86" name="Freeform 29"/>
                <p:cNvSpPr/>
                <p:nvPr/>
              </p:nvSpPr>
              <p:spPr bwMode="auto">
                <a:xfrm>
                  <a:off x="541020" y="993775"/>
                  <a:ext cx="1436688" cy="1441450"/>
                </a:xfrm>
                <a:custGeom>
                  <a:avLst/>
                  <a:gdLst>
                    <a:gd name="T0" fmla="*/ 900 w 905"/>
                    <a:gd name="T1" fmla="*/ 904 h 908"/>
                    <a:gd name="T2" fmla="*/ 900 w 905"/>
                    <a:gd name="T3" fmla="*/ 899 h 908"/>
                    <a:gd name="T4" fmla="*/ 10 w 905"/>
                    <a:gd name="T5" fmla="*/ 899 h 908"/>
                    <a:gd name="T6" fmla="*/ 10 w 905"/>
                    <a:gd name="T7" fmla="*/ 10 h 908"/>
                    <a:gd name="T8" fmla="*/ 895 w 905"/>
                    <a:gd name="T9" fmla="*/ 10 h 908"/>
                    <a:gd name="T10" fmla="*/ 895 w 905"/>
                    <a:gd name="T11" fmla="*/ 904 h 908"/>
                    <a:gd name="T12" fmla="*/ 900 w 905"/>
                    <a:gd name="T13" fmla="*/ 904 h 908"/>
                    <a:gd name="T14" fmla="*/ 900 w 905"/>
                    <a:gd name="T15" fmla="*/ 899 h 908"/>
                    <a:gd name="T16" fmla="*/ 900 w 905"/>
                    <a:gd name="T17" fmla="*/ 904 h 908"/>
                    <a:gd name="T18" fmla="*/ 905 w 905"/>
                    <a:gd name="T19" fmla="*/ 904 h 908"/>
                    <a:gd name="T20" fmla="*/ 905 w 905"/>
                    <a:gd name="T21" fmla="*/ 0 h 908"/>
                    <a:gd name="T22" fmla="*/ 0 w 905"/>
                    <a:gd name="T23" fmla="*/ 0 h 908"/>
                    <a:gd name="T24" fmla="*/ 0 w 905"/>
                    <a:gd name="T25" fmla="*/ 908 h 908"/>
                    <a:gd name="T26" fmla="*/ 905 w 905"/>
                    <a:gd name="T27" fmla="*/ 908 h 908"/>
                    <a:gd name="T28" fmla="*/ 905 w 905"/>
                    <a:gd name="T29" fmla="*/ 904 h 908"/>
                    <a:gd name="T30" fmla="*/ 900 w 905"/>
                    <a:gd name="T31" fmla="*/ 904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5" h="908">
                      <a:moveTo>
                        <a:pt x="900" y="904"/>
                      </a:moveTo>
                      <a:lnTo>
                        <a:pt x="900" y="899"/>
                      </a:lnTo>
                      <a:lnTo>
                        <a:pt x="10" y="899"/>
                      </a:lnTo>
                      <a:lnTo>
                        <a:pt x="10" y="10"/>
                      </a:lnTo>
                      <a:lnTo>
                        <a:pt x="895" y="10"/>
                      </a:lnTo>
                      <a:lnTo>
                        <a:pt x="895" y="904"/>
                      </a:lnTo>
                      <a:lnTo>
                        <a:pt x="900" y="904"/>
                      </a:lnTo>
                      <a:lnTo>
                        <a:pt x="900" y="899"/>
                      </a:lnTo>
                      <a:lnTo>
                        <a:pt x="900" y="904"/>
                      </a:lnTo>
                      <a:lnTo>
                        <a:pt x="905" y="904"/>
                      </a:lnTo>
                      <a:lnTo>
                        <a:pt x="905" y="0"/>
                      </a:lnTo>
                      <a:lnTo>
                        <a:pt x="0" y="0"/>
                      </a:lnTo>
                      <a:lnTo>
                        <a:pt x="0" y="908"/>
                      </a:lnTo>
                      <a:lnTo>
                        <a:pt x="905" y="908"/>
                      </a:lnTo>
                      <a:lnTo>
                        <a:pt x="905" y="904"/>
                      </a:lnTo>
                      <a:lnTo>
                        <a:pt x="900" y="9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grpSp>
          <p:nvGrpSpPr>
            <p:cNvPr id="87" name="组合 86"/>
            <p:cNvGrpSpPr/>
            <p:nvPr/>
          </p:nvGrpSpPr>
          <p:grpSpPr>
            <a:xfrm>
              <a:off x="2987237" y="700346"/>
              <a:ext cx="944880" cy="1014730"/>
              <a:chOff x="1679192" y="1351165"/>
              <a:chExt cx="944880" cy="1014730"/>
            </a:xfrm>
          </p:grpSpPr>
          <p:sp>
            <p:nvSpPr>
              <p:cNvPr id="88" name="文本框 87"/>
              <p:cNvSpPr txBox="1"/>
              <p:nvPr/>
            </p:nvSpPr>
            <p:spPr>
              <a:xfrm>
                <a:off x="1679192" y="1351165"/>
                <a:ext cx="944880" cy="1014730"/>
              </a:xfrm>
              <a:prstGeom prst="rect">
                <a:avLst/>
              </a:prstGeom>
              <a:noFill/>
              <a:ln w="12700">
                <a:noFill/>
              </a:ln>
            </p:spPr>
            <p:txBody>
              <a:bodyPr wrap="none" rtlCol="0">
                <a:spAutoFit/>
              </a:bodyPr>
              <a:lstStyle/>
              <a:p>
                <a:r>
                  <a:rPr lang="zh-CN" altLang="en-US" sz="6000" dirty="0">
                    <a:solidFill>
                      <a:srgbClr val="C00000"/>
                    </a:solidFill>
                    <a:latin typeface="华文新魏" panose="02010800040101010101" pitchFamily="2" charset="-122"/>
                    <a:ea typeface="华文新魏" panose="02010800040101010101" pitchFamily="2" charset="-122"/>
                  </a:rPr>
                  <a:t>理</a:t>
                </a:r>
              </a:p>
            </p:txBody>
          </p:sp>
          <p:grpSp>
            <p:nvGrpSpPr>
              <p:cNvPr id="89" name="组合 88"/>
              <p:cNvGrpSpPr/>
              <p:nvPr/>
            </p:nvGrpSpPr>
            <p:grpSpPr>
              <a:xfrm>
                <a:off x="1753956" y="1496113"/>
                <a:ext cx="812663" cy="815356"/>
                <a:chOff x="541020" y="993775"/>
                <a:chExt cx="1436688" cy="1441450"/>
              </a:xfrm>
              <a:solidFill>
                <a:schemeClr val="tx1">
                  <a:lumMod val="60000"/>
                  <a:lumOff val="40000"/>
                </a:schemeClr>
              </a:solidFill>
            </p:grpSpPr>
            <p:sp>
              <p:nvSpPr>
                <p:cNvPr id="90" name="Freeform 8"/>
                <p:cNvSpPr>
                  <a:spLocks noEditPoints="1"/>
                </p:cNvSpPr>
                <p:nvPr/>
              </p:nvSpPr>
              <p:spPr bwMode="auto">
                <a:xfrm>
                  <a:off x="593408" y="1047750"/>
                  <a:ext cx="1330325" cy="1335088"/>
                </a:xfrm>
                <a:custGeom>
                  <a:avLst/>
                  <a:gdLst>
                    <a:gd name="T0" fmla="*/ 831 w 838"/>
                    <a:gd name="T1" fmla="*/ 803 h 841"/>
                    <a:gd name="T2" fmla="*/ 831 w 838"/>
                    <a:gd name="T3" fmla="*/ 777 h 841"/>
                    <a:gd name="T4" fmla="*/ 838 w 838"/>
                    <a:gd name="T5" fmla="*/ 729 h 841"/>
                    <a:gd name="T6" fmla="*/ 838 w 838"/>
                    <a:gd name="T7" fmla="*/ 656 h 841"/>
                    <a:gd name="T8" fmla="*/ 831 w 838"/>
                    <a:gd name="T9" fmla="*/ 606 h 841"/>
                    <a:gd name="T10" fmla="*/ 831 w 838"/>
                    <a:gd name="T11" fmla="*/ 506 h 841"/>
                    <a:gd name="T12" fmla="*/ 831 w 838"/>
                    <a:gd name="T13" fmla="*/ 482 h 841"/>
                    <a:gd name="T14" fmla="*/ 838 w 838"/>
                    <a:gd name="T15" fmla="*/ 432 h 841"/>
                    <a:gd name="T16" fmla="*/ 838 w 838"/>
                    <a:gd name="T17" fmla="*/ 358 h 841"/>
                    <a:gd name="T18" fmla="*/ 831 w 838"/>
                    <a:gd name="T19" fmla="*/ 309 h 841"/>
                    <a:gd name="T20" fmla="*/ 831 w 838"/>
                    <a:gd name="T21" fmla="*/ 211 h 841"/>
                    <a:gd name="T22" fmla="*/ 831 w 838"/>
                    <a:gd name="T23" fmla="*/ 187 h 841"/>
                    <a:gd name="T24" fmla="*/ 838 w 838"/>
                    <a:gd name="T25" fmla="*/ 137 h 841"/>
                    <a:gd name="T26" fmla="*/ 838 w 838"/>
                    <a:gd name="T27" fmla="*/ 64 h 841"/>
                    <a:gd name="T28" fmla="*/ 831 w 838"/>
                    <a:gd name="T29" fmla="*/ 14 h 841"/>
                    <a:gd name="T30" fmla="*/ 748 w 838"/>
                    <a:gd name="T31" fmla="*/ 7 h 841"/>
                    <a:gd name="T32" fmla="*/ 722 w 838"/>
                    <a:gd name="T33" fmla="*/ 7 h 841"/>
                    <a:gd name="T34" fmla="*/ 673 w 838"/>
                    <a:gd name="T35" fmla="*/ 0 h 841"/>
                    <a:gd name="T36" fmla="*/ 599 w 838"/>
                    <a:gd name="T37" fmla="*/ 0 h 841"/>
                    <a:gd name="T38" fmla="*/ 552 w 838"/>
                    <a:gd name="T39" fmla="*/ 7 h 841"/>
                    <a:gd name="T40" fmla="*/ 452 w 838"/>
                    <a:gd name="T41" fmla="*/ 7 h 841"/>
                    <a:gd name="T42" fmla="*/ 429 w 838"/>
                    <a:gd name="T43" fmla="*/ 7 h 841"/>
                    <a:gd name="T44" fmla="*/ 379 w 838"/>
                    <a:gd name="T45" fmla="*/ 0 h 841"/>
                    <a:gd name="T46" fmla="*/ 306 w 838"/>
                    <a:gd name="T47" fmla="*/ 0 h 841"/>
                    <a:gd name="T48" fmla="*/ 256 w 838"/>
                    <a:gd name="T49" fmla="*/ 7 h 841"/>
                    <a:gd name="T50" fmla="*/ 159 w 838"/>
                    <a:gd name="T51" fmla="*/ 7 h 841"/>
                    <a:gd name="T52" fmla="*/ 133 w 838"/>
                    <a:gd name="T53" fmla="*/ 7 h 841"/>
                    <a:gd name="T54" fmla="*/ 85 w 838"/>
                    <a:gd name="T55" fmla="*/ 0 h 841"/>
                    <a:gd name="T56" fmla="*/ 12 w 838"/>
                    <a:gd name="T57" fmla="*/ 0 h 841"/>
                    <a:gd name="T58" fmla="*/ 7 w 838"/>
                    <a:gd name="T59" fmla="*/ 45 h 841"/>
                    <a:gd name="T60" fmla="*/ 7 w 838"/>
                    <a:gd name="T61" fmla="*/ 145 h 841"/>
                    <a:gd name="T62" fmla="*/ 7 w 838"/>
                    <a:gd name="T63" fmla="*/ 168 h 841"/>
                    <a:gd name="T64" fmla="*/ 0 w 838"/>
                    <a:gd name="T65" fmla="*/ 218 h 841"/>
                    <a:gd name="T66" fmla="*/ 0 w 838"/>
                    <a:gd name="T67" fmla="*/ 292 h 841"/>
                    <a:gd name="T68" fmla="*/ 7 w 838"/>
                    <a:gd name="T69" fmla="*/ 342 h 841"/>
                    <a:gd name="T70" fmla="*/ 7 w 838"/>
                    <a:gd name="T71" fmla="*/ 439 h 841"/>
                    <a:gd name="T72" fmla="*/ 7 w 838"/>
                    <a:gd name="T73" fmla="*/ 465 h 841"/>
                    <a:gd name="T74" fmla="*/ 0 w 838"/>
                    <a:gd name="T75" fmla="*/ 513 h 841"/>
                    <a:gd name="T76" fmla="*/ 0 w 838"/>
                    <a:gd name="T77" fmla="*/ 587 h 841"/>
                    <a:gd name="T78" fmla="*/ 7 w 838"/>
                    <a:gd name="T79" fmla="*/ 637 h 841"/>
                    <a:gd name="T80" fmla="*/ 7 w 838"/>
                    <a:gd name="T81" fmla="*/ 736 h 841"/>
                    <a:gd name="T82" fmla="*/ 7 w 838"/>
                    <a:gd name="T83" fmla="*/ 760 h 841"/>
                    <a:gd name="T84" fmla="*/ 0 w 838"/>
                    <a:gd name="T85" fmla="*/ 810 h 841"/>
                    <a:gd name="T86" fmla="*/ 50 w 838"/>
                    <a:gd name="T87" fmla="*/ 841 h 841"/>
                    <a:gd name="T88" fmla="*/ 100 w 838"/>
                    <a:gd name="T89" fmla="*/ 834 h 841"/>
                    <a:gd name="T90" fmla="*/ 197 w 838"/>
                    <a:gd name="T91" fmla="*/ 834 h 841"/>
                    <a:gd name="T92" fmla="*/ 220 w 838"/>
                    <a:gd name="T93" fmla="*/ 834 h 841"/>
                    <a:gd name="T94" fmla="*/ 270 w 838"/>
                    <a:gd name="T95" fmla="*/ 841 h 841"/>
                    <a:gd name="T96" fmla="*/ 344 w 838"/>
                    <a:gd name="T97" fmla="*/ 841 h 841"/>
                    <a:gd name="T98" fmla="*/ 393 w 838"/>
                    <a:gd name="T99" fmla="*/ 834 h 841"/>
                    <a:gd name="T100" fmla="*/ 490 w 838"/>
                    <a:gd name="T101" fmla="*/ 834 h 841"/>
                    <a:gd name="T102" fmla="*/ 516 w 838"/>
                    <a:gd name="T103" fmla="*/ 834 h 841"/>
                    <a:gd name="T104" fmla="*/ 564 w 838"/>
                    <a:gd name="T105" fmla="*/ 841 h 841"/>
                    <a:gd name="T106" fmla="*/ 639 w 838"/>
                    <a:gd name="T107" fmla="*/ 841 h 841"/>
                    <a:gd name="T108" fmla="*/ 687 w 838"/>
                    <a:gd name="T109" fmla="*/ 834 h 841"/>
                    <a:gd name="T110" fmla="*/ 786 w 838"/>
                    <a:gd name="T111" fmla="*/ 83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8" h="841">
                      <a:moveTo>
                        <a:pt x="836" y="834"/>
                      </a:moveTo>
                      <a:lnTo>
                        <a:pt x="810" y="834"/>
                      </a:lnTo>
                      <a:lnTo>
                        <a:pt x="810" y="841"/>
                      </a:lnTo>
                      <a:lnTo>
                        <a:pt x="836" y="841"/>
                      </a:lnTo>
                      <a:lnTo>
                        <a:pt x="836" y="834"/>
                      </a:lnTo>
                      <a:close/>
                      <a:moveTo>
                        <a:pt x="831" y="803"/>
                      </a:moveTo>
                      <a:lnTo>
                        <a:pt x="831" y="827"/>
                      </a:lnTo>
                      <a:lnTo>
                        <a:pt x="838" y="827"/>
                      </a:lnTo>
                      <a:lnTo>
                        <a:pt x="838" y="803"/>
                      </a:lnTo>
                      <a:lnTo>
                        <a:pt x="831" y="803"/>
                      </a:lnTo>
                      <a:close/>
                      <a:moveTo>
                        <a:pt x="831" y="753"/>
                      </a:moveTo>
                      <a:lnTo>
                        <a:pt x="831" y="777"/>
                      </a:lnTo>
                      <a:lnTo>
                        <a:pt x="838" y="777"/>
                      </a:lnTo>
                      <a:lnTo>
                        <a:pt x="838" y="753"/>
                      </a:lnTo>
                      <a:lnTo>
                        <a:pt x="831" y="753"/>
                      </a:lnTo>
                      <a:close/>
                      <a:moveTo>
                        <a:pt x="831" y="703"/>
                      </a:moveTo>
                      <a:lnTo>
                        <a:pt x="831" y="729"/>
                      </a:lnTo>
                      <a:lnTo>
                        <a:pt x="838" y="729"/>
                      </a:lnTo>
                      <a:lnTo>
                        <a:pt x="838" y="703"/>
                      </a:lnTo>
                      <a:lnTo>
                        <a:pt x="831" y="703"/>
                      </a:lnTo>
                      <a:close/>
                      <a:moveTo>
                        <a:pt x="831" y="656"/>
                      </a:moveTo>
                      <a:lnTo>
                        <a:pt x="831" y="679"/>
                      </a:lnTo>
                      <a:lnTo>
                        <a:pt x="838" y="679"/>
                      </a:lnTo>
                      <a:lnTo>
                        <a:pt x="838" y="656"/>
                      </a:lnTo>
                      <a:lnTo>
                        <a:pt x="831" y="656"/>
                      </a:lnTo>
                      <a:close/>
                      <a:moveTo>
                        <a:pt x="831" y="606"/>
                      </a:moveTo>
                      <a:lnTo>
                        <a:pt x="831" y="629"/>
                      </a:lnTo>
                      <a:lnTo>
                        <a:pt x="838" y="629"/>
                      </a:lnTo>
                      <a:lnTo>
                        <a:pt x="838" y="606"/>
                      </a:lnTo>
                      <a:lnTo>
                        <a:pt x="831" y="606"/>
                      </a:lnTo>
                      <a:close/>
                      <a:moveTo>
                        <a:pt x="831" y="556"/>
                      </a:moveTo>
                      <a:lnTo>
                        <a:pt x="831" y="582"/>
                      </a:lnTo>
                      <a:lnTo>
                        <a:pt x="838" y="582"/>
                      </a:lnTo>
                      <a:lnTo>
                        <a:pt x="838" y="556"/>
                      </a:lnTo>
                      <a:lnTo>
                        <a:pt x="831" y="556"/>
                      </a:lnTo>
                      <a:close/>
                      <a:moveTo>
                        <a:pt x="831" y="506"/>
                      </a:moveTo>
                      <a:lnTo>
                        <a:pt x="831" y="532"/>
                      </a:lnTo>
                      <a:lnTo>
                        <a:pt x="838" y="532"/>
                      </a:lnTo>
                      <a:lnTo>
                        <a:pt x="838" y="506"/>
                      </a:lnTo>
                      <a:lnTo>
                        <a:pt x="831" y="506"/>
                      </a:lnTo>
                      <a:close/>
                      <a:moveTo>
                        <a:pt x="831" y="458"/>
                      </a:moveTo>
                      <a:lnTo>
                        <a:pt x="831" y="482"/>
                      </a:lnTo>
                      <a:lnTo>
                        <a:pt x="838" y="482"/>
                      </a:lnTo>
                      <a:lnTo>
                        <a:pt x="838" y="458"/>
                      </a:lnTo>
                      <a:lnTo>
                        <a:pt x="831" y="458"/>
                      </a:lnTo>
                      <a:close/>
                      <a:moveTo>
                        <a:pt x="831" y="408"/>
                      </a:moveTo>
                      <a:lnTo>
                        <a:pt x="831" y="432"/>
                      </a:lnTo>
                      <a:lnTo>
                        <a:pt x="838" y="432"/>
                      </a:lnTo>
                      <a:lnTo>
                        <a:pt x="838" y="408"/>
                      </a:lnTo>
                      <a:lnTo>
                        <a:pt x="831" y="408"/>
                      </a:lnTo>
                      <a:close/>
                      <a:moveTo>
                        <a:pt x="831" y="358"/>
                      </a:moveTo>
                      <a:lnTo>
                        <a:pt x="831" y="385"/>
                      </a:lnTo>
                      <a:lnTo>
                        <a:pt x="838" y="385"/>
                      </a:lnTo>
                      <a:lnTo>
                        <a:pt x="838" y="358"/>
                      </a:lnTo>
                      <a:lnTo>
                        <a:pt x="831" y="358"/>
                      </a:lnTo>
                      <a:close/>
                      <a:moveTo>
                        <a:pt x="831" y="309"/>
                      </a:moveTo>
                      <a:lnTo>
                        <a:pt x="831" y="335"/>
                      </a:lnTo>
                      <a:lnTo>
                        <a:pt x="838" y="335"/>
                      </a:lnTo>
                      <a:lnTo>
                        <a:pt x="838" y="309"/>
                      </a:lnTo>
                      <a:lnTo>
                        <a:pt x="831" y="309"/>
                      </a:lnTo>
                      <a:close/>
                      <a:moveTo>
                        <a:pt x="831" y="261"/>
                      </a:moveTo>
                      <a:lnTo>
                        <a:pt x="831" y="285"/>
                      </a:lnTo>
                      <a:lnTo>
                        <a:pt x="838" y="285"/>
                      </a:lnTo>
                      <a:lnTo>
                        <a:pt x="838" y="261"/>
                      </a:lnTo>
                      <a:lnTo>
                        <a:pt x="831" y="261"/>
                      </a:lnTo>
                      <a:close/>
                      <a:moveTo>
                        <a:pt x="831" y="211"/>
                      </a:moveTo>
                      <a:lnTo>
                        <a:pt x="831" y="235"/>
                      </a:lnTo>
                      <a:lnTo>
                        <a:pt x="838" y="235"/>
                      </a:lnTo>
                      <a:lnTo>
                        <a:pt x="838" y="211"/>
                      </a:lnTo>
                      <a:lnTo>
                        <a:pt x="831" y="211"/>
                      </a:lnTo>
                      <a:close/>
                      <a:moveTo>
                        <a:pt x="831" y="161"/>
                      </a:moveTo>
                      <a:lnTo>
                        <a:pt x="831" y="187"/>
                      </a:lnTo>
                      <a:lnTo>
                        <a:pt x="838" y="187"/>
                      </a:lnTo>
                      <a:lnTo>
                        <a:pt x="838" y="161"/>
                      </a:lnTo>
                      <a:lnTo>
                        <a:pt x="831" y="161"/>
                      </a:lnTo>
                      <a:close/>
                      <a:moveTo>
                        <a:pt x="831" y="114"/>
                      </a:moveTo>
                      <a:lnTo>
                        <a:pt x="831" y="137"/>
                      </a:lnTo>
                      <a:lnTo>
                        <a:pt x="838" y="137"/>
                      </a:lnTo>
                      <a:lnTo>
                        <a:pt x="838" y="114"/>
                      </a:lnTo>
                      <a:lnTo>
                        <a:pt x="831" y="114"/>
                      </a:lnTo>
                      <a:close/>
                      <a:moveTo>
                        <a:pt x="831" y="64"/>
                      </a:moveTo>
                      <a:lnTo>
                        <a:pt x="831" y="87"/>
                      </a:lnTo>
                      <a:lnTo>
                        <a:pt x="838" y="87"/>
                      </a:lnTo>
                      <a:lnTo>
                        <a:pt x="838" y="64"/>
                      </a:lnTo>
                      <a:lnTo>
                        <a:pt x="831" y="64"/>
                      </a:lnTo>
                      <a:close/>
                      <a:moveTo>
                        <a:pt x="831" y="14"/>
                      </a:moveTo>
                      <a:lnTo>
                        <a:pt x="831" y="38"/>
                      </a:lnTo>
                      <a:lnTo>
                        <a:pt x="838" y="38"/>
                      </a:lnTo>
                      <a:lnTo>
                        <a:pt x="838" y="14"/>
                      </a:lnTo>
                      <a:lnTo>
                        <a:pt x="831" y="14"/>
                      </a:lnTo>
                      <a:close/>
                      <a:moveTo>
                        <a:pt x="796" y="7"/>
                      </a:moveTo>
                      <a:lnTo>
                        <a:pt x="822" y="7"/>
                      </a:lnTo>
                      <a:lnTo>
                        <a:pt x="822" y="0"/>
                      </a:lnTo>
                      <a:lnTo>
                        <a:pt x="796" y="0"/>
                      </a:lnTo>
                      <a:lnTo>
                        <a:pt x="796" y="7"/>
                      </a:lnTo>
                      <a:close/>
                      <a:moveTo>
                        <a:pt x="748" y="7"/>
                      </a:moveTo>
                      <a:lnTo>
                        <a:pt x="772" y="7"/>
                      </a:lnTo>
                      <a:lnTo>
                        <a:pt x="772" y="0"/>
                      </a:lnTo>
                      <a:lnTo>
                        <a:pt x="748" y="0"/>
                      </a:lnTo>
                      <a:lnTo>
                        <a:pt x="748" y="7"/>
                      </a:lnTo>
                      <a:close/>
                      <a:moveTo>
                        <a:pt x="699" y="7"/>
                      </a:moveTo>
                      <a:lnTo>
                        <a:pt x="722" y="7"/>
                      </a:lnTo>
                      <a:lnTo>
                        <a:pt x="722" y="0"/>
                      </a:lnTo>
                      <a:lnTo>
                        <a:pt x="699" y="0"/>
                      </a:lnTo>
                      <a:lnTo>
                        <a:pt x="699" y="7"/>
                      </a:lnTo>
                      <a:close/>
                      <a:moveTo>
                        <a:pt x="649" y="7"/>
                      </a:moveTo>
                      <a:lnTo>
                        <a:pt x="673" y="7"/>
                      </a:lnTo>
                      <a:lnTo>
                        <a:pt x="673" y="0"/>
                      </a:lnTo>
                      <a:lnTo>
                        <a:pt x="649" y="0"/>
                      </a:lnTo>
                      <a:lnTo>
                        <a:pt x="649" y="7"/>
                      </a:lnTo>
                      <a:close/>
                      <a:moveTo>
                        <a:pt x="599" y="7"/>
                      </a:moveTo>
                      <a:lnTo>
                        <a:pt x="625" y="7"/>
                      </a:lnTo>
                      <a:lnTo>
                        <a:pt x="625" y="0"/>
                      </a:lnTo>
                      <a:lnTo>
                        <a:pt x="599" y="0"/>
                      </a:lnTo>
                      <a:lnTo>
                        <a:pt x="599" y="7"/>
                      </a:lnTo>
                      <a:close/>
                      <a:moveTo>
                        <a:pt x="552" y="7"/>
                      </a:moveTo>
                      <a:lnTo>
                        <a:pt x="576" y="7"/>
                      </a:lnTo>
                      <a:lnTo>
                        <a:pt x="576" y="0"/>
                      </a:lnTo>
                      <a:lnTo>
                        <a:pt x="552" y="0"/>
                      </a:lnTo>
                      <a:lnTo>
                        <a:pt x="552" y="7"/>
                      </a:lnTo>
                      <a:close/>
                      <a:moveTo>
                        <a:pt x="502" y="7"/>
                      </a:moveTo>
                      <a:lnTo>
                        <a:pt x="526" y="7"/>
                      </a:lnTo>
                      <a:lnTo>
                        <a:pt x="526" y="0"/>
                      </a:lnTo>
                      <a:lnTo>
                        <a:pt x="502" y="0"/>
                      </a:lnTo>
                      <a:lnTo>
                        <a:pt x="502" y="7"/>
                      </a:lnTo>
                      <a:close/>
                      <a:moveTo>
                        <a:pt x="452" y="7"/>
                      </a:moveTo>
                      <a:lnTo>
                        <a:pt x="478" y="7"/>
                      </a:lnTo>
                      <a:lnTo>
                        <a:pt x="478" y="0"/>
                      </a:lnTo>
                      <a:lnTo>
                        <a:pt x="452" y="0"/>
                      </a:lnTo>
                      <a:lnTo>
                        <a:pt x="452" y="7"/>
                      </a:lnTo>
                      <a:close/>
                      <a:moveTo>
                        <a:pt x="403" y="7"/>
                      </a:moveTo>
                      <a:lnTo>
                        <a:pt x="429" y="7"/>
                      </a:lnTo>
                      <a:lnTo>
                        <a:pt x="429" y="0"/>
                      </a:lnTo>
                      <a:lnTo>
                        <a:pt x="403" y="0"/>
                      </a:lnTo>
                      <a:lnTo>
                        <a:pt x="403" y="7"/>
                      </a:lnTo>
                      <a:close/>
                      <a:moveTo>
                        <a:pt x="355" y="7"/>
                      </a:moveTo>
                      <a:lnTo>
                        <a:pt x="379" y="7"/>
                      </a:lnTo>
                      <a:lnTo>
                        <a:pt x="379" y="0"/>
                      </a:lnTo>
                      <a:lnTo>
                        <a:pt x="355" y="0"/>
                      </a:lnTo>
                      <a:lnTo>
                        <a:pt x="355" y="7"/>
                      </a:lnTo>
                      <a:close/>
                      <a:moveTo>
                        <a:pt x="306" y="7"/>
                      </a:moveTo>
                      <a:lnTo>
                        <a:pt x="329" y="7"/>
                      </a:lnTo>
                      <a:lnTo>
                        <a:pt x="329" y="0"/>
                      </a:lnTo>
                      <a:lnTo>
                        <a:pt x="306" y="0"/>
                      </a:lnTo>
                      <a:lnTo>
                        <a:pt x="306" y="7"/>
                      </a:lnTo>
                      <a:close/>
                      <a:moveTo>
                        <a:pt x="256" y="7"/>
                      </a:moveTo>
                      <a:lnTo>
                        <a:pt x="282" y="7"/>
                      </a:lnTo>
                      <a:lnTo>
                        <a:pt x="282" y="0"/>
                      </a:lnTo>
                      <a:lnTo>
                        <a:pt x="256" y="0"/>
                      </a:lnTo>
                      <a:lnTo>
                        <a:pt x="256" y="7"/>
                      </a:lnTo>
                      <a:close/>
                      <a:moveTo>
                        <a:pt x="206" y="7"/>
                      </a:moveTo>
                      <a:lnTo>
                        <a:pt x="232" y="7"/>
                      </a:lnTo>
                      <a:lnTo>
                        <a:pt x="232" y="0"/>
                      </a:lnTo>
                      <a:lnTo>
                        <a:pt x="206" y="0"/>
                      </a:lnTo>
                      <a:lnTo>
                        <a:pt x="206" y="7"/>
                      </a:lnTo>
                      <a:close/>
                      <a:moveTo>
                        <a:pt x="159" y="7"/>
                      </a:moveTo>
                      <a:lnTo>
                        <a:pt x="183" y="7"/>
                      </a:lnTo>
                      <a:lnTo>
                        <a:pt x="183" y="0"/>
                      </a:lnTo>
                      <a:lnTo>
                        <a:pt x="159" y="0"/>
                      </a:lnTo>
                      <a:lnTo>
                        <a:pt x="159" y="7"/>
                      </a:lnTo>
                      <a:close/>
                      <a:moveTo>
                        <a:pt x="109" y="7"/>
                      </a:moveTo>
                      <a:lnTo>
                        <a:pt x="133" y="7"/>
                      </a:lnTo>
                      <a:lnTo>
                        <a:pt x="133" y="0"/>
                      </a:lnTo>
                      <a:lnTo>
                        <a:pt x="109" y="0"/>
                      </a:lnTo>
                      <a:lnTo>
                        <a:pt x="109" y="7"/>
                      </a:lnTo>
                      <a:close/>
                      <a:moveTo>
                        <a:pt x="59" y="7"/>
                      </a:moveTo>
                      <a:lnTo>
                        <a:pt x="85" y="7"/>
                      </a:lnTo>
                      <a:lnTo>
                        <a:pt x="85" y="0"/>
                      </a:lnTo>
                      <a:lnTo>
                        <a:pt x="59" y="0"/>
                      </a:lnTo>
                      <a:lnTo>
                        <a:pt x="59" y="7"/>
                      </a:lnTo>
                      <a:close/>
                      <a:moveTo>
                        <a:pt x="12" y="7"/>
                      </a:moveTo>
                      <a:lnTo>
                        <a:pt x="36" y="7"/>
                      </a:lnTo>
                      <a:lnTo>
                        <a:pt x="36" y="0"/>
                      </a:lnTo>
                      <a:lnTo>
                        <a:pt x="12" y="0"/>
                      </a:lnTo>
                      <a:lnTo>
                        <a:pt x="12" y="7"/>
                      </a:lnTo>
                      <a:close/>
                      <a:moveTo>
                        <a:pt x="7" y="45"/>
                      </a:moveTo>
                      <a:lnTo>
                        <a:pt x="7" y="21"/>
                      </a:lnTo>
                      <a:lnTo>
                        <a:pt x="0" y="21"/>
                      </a:lnTo>
                      <a:lnTo>
                        <a:pt x="0" y="45"/>
                      </a:lnTo>
                      <a:lnTo>
                        <a:pt x="7" y="45"/>
                      </a:lnTo>
                      <a:close/>
                      <a:moveTo>
                        <a:pt x="7" y="95"/>
                      </a:moveTo>
                      <a:lnTo>
                        <a:pt x="7" y="71"/>
                      </a:lnTo>
                      <a:lnTo>
                        <a:pt x="0" y="71"/>
                      </a:lnTo>
                      <a:lnTo>
                        <a:pt x="0" y="95"/>
                      </a:lnTo>
                      <a:lnTo>
                        <a:pt x="7" y="95"/>
                      </a:lnTo>
                      <a:close/>
                      <a:moveTo>
                        <a:pt x="7" y="145"/>
                      </a:moveTo>
                      <a:lnTo>
                        <a:pt x="7" y="118"/>
                      </a:lnTo>
                      <a:lnTo>
                        <a:pt x="0" y="118"/>
                      </a:lnTo>
                      <a:lnTo>
                        <a:pt x="0" y="145"/>
                      </a:lnTo>
                      <a:lnTo>
                        <a:pt x="7" y="145"/>
                      </a:lnTo>
                      <a:close/>
                      <a:moveTo>
                        <a:pt x="7" y="194"/>
                      </a:moveTo>
                      <a:lnTo>
                        <a:pt x="7" y="168"/>
                      </a:lnTo>
                      <a:lnTo>
                        <a:pt x="0" y="168"/>
                      </a:lnTo>
                      <a:lnTo>
                        <a:pt x="0" y="194"/>
                      </a:lnTo>
                      <a:lnTo>
                        <a:pt x="7" y="194"/>
                      </a:lnTo>
                      <a:close/>
                      <a:moveTo>
                        <a:pt x="7" y="242"/>
                      </a:moveTo>
                      <a:lnTo>
                        <a:pt x="7" y="218"/>
                      </a:lnTo>
                      <a:lnTo>
                        <a:pt x="0" y="218"/>
                      </a:lnTo>
                      <a:lnTo>
                        <a:pt x="0" y="242"/>
                      </a:lnTo>
                      <a:lnTo>
                        <a:pt x="7" y="242"/>
                      </a:lnTo>
                      <a:close/>
                      <a:moveTo>
                        <a:pt x="7" y="292"/>
                      </a:moveTo>
                      <a:lnTo>
                        <a:pt x="7" y="268"/>
                      </a:lnTo>
                      <a:lnTo>
                        <a:pt x="0" y="268"/>
                      </a:lnTo>
                      <a:lnTo>
                        <a:pt x="0" y="292"/>
                      </a:lnTo>
                      <a:lnTo>
                        <a:pt x="7" y="292"/>
                      </a:lnTo>
                      <a:close/>
                      <a:moveTo>
                        <a:pt x="7" y="342"/>
                      </a:moveTo>
                      <a:lnTo>
                        <a:pt x="7" y="316"/>
                      </a:lnTo>
                      <a:lnTo>
                        <a:pt x="0" y="316"/>
                      </a:lnTo>
                      <a:lnTo>
                        <a:pt x="0" y="342"/>
                      </a:lnTo>
                      <a:lnTo>
                        <a:pt x="7" y="342"/>
                      </a:lnTo>
                      <a:close/>
                      <a:moveTo>
                        <a:pt x="7" y="389"/>
                      </a:moveTo>
                      <a:lnTo>
                        <a:pt x="7" y="366"/>
                      </a:lnTo>
                      <a:lnTo>
                        <a:pt x="0" y="366"/>
                      </a:lnTo>
                      <a:lnTo>
                        <a:pt x="0" y="389"/>
                      </a:lnTo>
                      <a:lnTo>
                        <a:pt x="7" y="389"/>
                      </a:lnTo>
                      <a:close/>
                      <a:moveTo>
                        <a:pt x="7" y="439"/>
                      </a:moveTo>
                      <a:lnTo>
                        <a:pt x="7" y="416"/>
                      </a:lnTo>
                      <a:lnTo>
                        <a:pt x="0" y="416"/>
                      </a:lnTo>
                      <a:lnTo>
                        <a:pt x="0" y="439"/>
                      </a:lnTo>
                      <a:lnTo>
                        <a:pt x="7" y="439"/>
                      </a:lnTo>
                      <a:close/>
                      <a:moveTo>
                        <a:pt x="7" y="489"/>
                      </a:moveTo>
                      <a:lnTo>
                        <a:pt x="7" y="465"/>
                      </a:lnTo>
                      <a:lnTo>
                        <a:pt x="0" y="465"/>
                      </a:lnTo>
                      <a:lnTo>
                        <a:pt x="0" y="489"/>
                      </a:lnTo>
                      <a:lnTo>
                        <a:pt x="7" y="489"/>
                      </a:lnTo>
                      <a:close/>
                      <a:moveTo>
                        <a:pt x="7" y="539"/>
                      </a:moveTo>
                      <a:lnTo>
                        <a:pt x="7" y="513"/>
                      </a:lnTo>
                      <a:lnTo>
                        <a:pt x="0" y="513"/>
                      </a:lnTo>
                      <a:lnTo>
                        <a:pt x="0" y="539"/>
                      </a:lnTo>
                      <a:lnTo>
                        <a:pt x="7" y="539"/>
                      </a:lnTo>
                      <a:close/>
                      <a:moveTo>
                        <a:pt x="7" y="587"/>
                      </a:moveTo>
                      <a:lnTo>
                        <a:pt x="7" y="563"/>
                      </a:lnTo>
                      <a:lnTo>
                        <a:pt x="0" y="563"/>
                      </a:lnTo>
                      <a:lnTo>
                        <a:pt x="0" y="587"/>
                      </a:lnTo>
                      <a:lnTo>
                        <a:pt x="7" y="587"/>
                      </a:lnTo>
                      <a:close/>
                      <a:moveTo>
                        <a:pt x="7" y="637"/>
                      </a:moveTo>
                      <a:lnTo>
                        <a:pt x="7" y="613"/>
                      </a:lnTo>
                      <a:lnTo>
                        <a:pt x="0" y="613"/>
                      </a:lnTo>
                      <a:lnTo>
                        <a:pt x="0" y="637"/>
                      </a:lnTo>
                      <a:lnTo>
                        <a:pt x="7" y="637"/>
                      </a:lnTo>
                      <a:close/>
                      <a:moveTo>
                        <a:pt x="7" y="686"/>
                      </a:moveTo>
                      <a:lnTo>
                        <a:pt x="7" y="660"/>
                      </a:lnTo>
                      <a:lnTo>
                        <a:pt x="0" y="660"/>
                      </a:lnTo>
                      <a:lnTo>
                        <a:pt x="0" y="686"/>
                      </a:lnTo>
                      <a:lnTo>
                        <a:pt x="7" y="686"/>
                      </a:lnTo>
                      <a:close/>
                      <a:moveTo>
                        <a:pt x="7" y="736"/>
                      </a:moveTo>
                      <a:lnTo>
                        <a:pt x="7" y="710"/>
                      </a:lnTo>
                      <a:lnTo>
                        <a:pt x="0" y="710"/>
                      </a:lnTo>
                      <a:lnTo>
                        <a:pt x="0" y="736"/>
                      </a:lnTo>
                      <a:lnTo>
                        <a:pt x="7" y="736"/>
                      </a:lnTo>
                      <a:close/>
                      <a:moveTo>
                        <a:pt x="7" y="784"/>
                      </a:moveTo>
                      <a:lnTo>
                        <a:pt x="7" y="760"/>
                      </a:lnTo>
                      <a:lnTo>
                        <a:pt x="0" y="760"/>
                      </a:lnTo>
                      <a:lnTo>
                        <a:pt x="0" y="784"/>
                      </a:lnTo>
                      <a:lnTo>
                        <a:pt x="7" y="784"/>
                      </a:lnTo>
                      <a:close/>
                      <a:moveTo>
                        <a:pt x="7" y="834"/>
                      </a:moveTo>
                      <a:lnTo>
                        <a:pt x="7" y="810"/>
                      </a:lnTo>
                      <a:lnTo>
                        <a:pt x="0" y="810"/>
                      </a:lnTo>
                      <a:lnTo>
                        <a:pt x="0" y="834"/>
                      </a:lnTo>
                      <a:lnTo>
                        <a:pt x="7" y="834"/>
                      </a:lnTo>
                      <a:close/>
                      <a:moveTo>
                        <a:pt x="50" y="834"/>
                      </a:moveTo>
                      <a:lnTo>
                        <a:pt x="24" y="834"/>
                      </a:lnTo>
                      <a:lnTo>
                        <a:pt x="24" y="841"/>
                      </a:lnTo>
                      <a:lnTo>
                        <a:pt x="50" y="841"/>
                      </a:lnTo>
                      <a:lnTo>
                        <a:pt x="50" y="834"/>
                      </a:lnTo>
                      <a:close/>
                      <a:moveTo>
                        <a:pt x="100" y="834"/>
                      </a:moveTo>
                      <a:lnTo>
                        <a:pt x="74" y="834"/>
                      </a:lnTo>
                      <a:lnTo>
                        <a:pt x="74" y="841"/>
                      </a:lnTo>
                      <a:lnTo>
                        <a:pt x="100" y="841"/>
                      </a:lnTo>
                      <a:lnTo>
                        <a:pt x="100" y="834"/>
                      </a:lnTo>
                      <a:close/>
                      <a:moveTo>
                        <a:pt x="147" y="834"/>
                      </a:moveTo>
                      <a:lnTo>
                        <a:pt x="123" y="834"/>
                      </a:lnTo>
                      <a:lnTo>
                        <a:pt x="123" y="841"/>
                      </a:lnTo>
                      <a:lnTo>
                        <a:pt x="147" y="841"/>
                      </a:lnTo>
                      <a:lnTo>
                        <a:pt x="147" y="834"/>
                      </a:lnTo>
                      <a:close/>
                      <a:moveTo>
                        <a:pt x="197" y="834"/>
                      </a:moveTo>
                      <a:lnTo>
                        <a:pt x="173" y="834"/>
                      </a:lnTo>
                      <a:lnTo>
                        <a:pt x="173" y="841"/>
                      </a:lnTo>
                      <a:lnTo>
                        <a:pt x="197" y="841"/>
                      </a:lnTo>
                      <a:lnTo>
                        <a:pt x="197" y="834"/>
                      </a:lnTo>
                      <a:close/>
                      <a:moveTo>
                        <a:pt x="246" y="834"/>
                      </a:moveTo>
                      <a:lnTo>
                        <a:pt x="220" y="834"/>
                      </a:lnTo>
                      <a:lnTo>
                        <a:pt x="220" y="841"/>
                      </a:lnTo>
                      <a:lnTo>
                        <a:pt x="246" y="841"/>
                      </a:lnTo>
                      <a:lnTo>
                        <a:pt x="246" y="834"/>
                      </a:lnTo>
                      <a:close/>
                      <a:moveTo>
                        <a:pt x="294" y="834"/>
                      </a:moveTo>
                      <a:lnTo>
                        <a:pt x="270" y="834"/>
                      </a:lnTo>
                      <a:lnTo>
                        <a:pt x="270" y="841"/>
                      </a:lnTo>
                      <a:lnTo>
                        <a:pt x="294" y="841"/>
                      </a:lnTo>
                      <a:lnTo>
                        <a:pt x="294" y="834"/>
                      </a:lnTo>
                      <a:close/>
                      <a:moveTo>
                        <a:pt x="344" y="834"/>
                      </a:moveTo>
                      <a:lnTo>
                        <a:pt x="320" y="834"/>
                      </a:lnTo>
                      <a:lnTo>
                        <a:pt x="320" y="841"/>
                      </a:lnTo>
                      <a:lnTo>
                        <a:pt x="344" y="841"/>
                      </a:lnTo>
                      <a:lnTo>
                        <a:pt x="344" y="834"/>
                      </a:lnTo>
                      <a:close/>
                      <a:moveTo>
                        <a:pt x="393" y="834"/>
                      </a:moveTo>
                      <a:lnTo>
                        <a:pt x="370" y="834"/>
                      </a:lnTo>
                      <a:lnTo>
                        <a:pt x="370" y="841"/>
                      </a:lnTo>
                      <a:lnTo>
                        <a:pt x="393" y="841"/>
                      </a:lnTo>
                      <a:lnTo>
                        <a:pt x="393" y="834"/>
                      </a:lnTo>
                      <a:close/>
                      <a:moveTo>
                        <a:pt x="443" y="834"/>
                      </a:moveTo>
                      <a:lnTo>
                        <a:pt x="417" y="834"/>
                      </a:lnTo>
                      <a:lnTo>
                        <a:pt x="417" y="841"/>
                      </a:lnTo>
                      <a:lnTo>
                        <a:pt x="443" y="841"/>
                      </a:lnTo>
                      <a:lnTo>
                        <a:pt x="443" y="834"/>
                      </a:lnTo>
                      <a:close/>
                      <a:moveTo>
                        <a:pt x="490" y="834"/>
                      </a:moveTo>
                      <a:lnTo>
                        <a:pt x="467" y="834"/>
                      </a:lnTo>
                      <a:lnTo>
                        <a:pt x="467" y="841"/>
                      </a:lnTo>
                      <a:lnTo>
                        <a:pt x="490" y="841"/>
                      </a:lnTo>
                      <a:lnTo>
                        <a:pt x="490" y="834"/>
                      </a:lnTo>
                      <a:close/>
                      <a:moveTo>
                        <a:pt x="540" y="834"/>
                      </a:moveTo>
                      <a:lnTo>
                        <a:pt x="516" y="834"/>
                      </a:lnTo>
                      <a:lnTo>
                        <a:pt x="516" y="841"/>
                      </a:lnTo>
                      <a:lnTo>
                        <a:pt x="540" y="841"/>
                      </a:lnTo>
                      <a:lnTo>
                        <a:pt x="540" y="834"/>
                      </a:lnTo>
                      <a:close/>
                      <a:moveTo>
                        <a:pt x="590" y="834"/>
                      </a:moveTo>
                      <a:lnTo>
                        <a:pt x="564" y="834"/>
                      </a:lnTo>
                      <a:lnTo>
                        <a:pt x="564" y="841"/>
                      </a:lnTo>
                      <a:lnTo>
                        <a:pt x="590" y="841"/>
                      </a:lnTo>
                      <a:lnTo>
                        <a:pt x="590" y="834"/>
                      </a:lnTo>
                      <a:close/>
                      <a:moveTo>
                        <a:pt x="639" y="834"/>
                      </a:moveTo>
                      <a:lnTo>
                        <a:pt x="613" y="834"/>
                      </a:lnTo>
                      <a:lnTo>
                        <a:pt x="613" y="841"/>
                      </a:lnTo>
                      <a:lnTo>
                        <a:pt x="639" y="841"/>
                      </a:lnTo>
                      <a:lnTo>
                        <a:pt x="639" y="834"/>
                      </a:lnTo>
                      <a:close/>
                      <a:moveTo>
                        <a:pt x="687" y="834"/>
                      </a:moveTo>
                      <a:lnTo>
                        <a:pt x="663" y="834"/>
                      </a:lnTo>
                      <a:lnTo>
                        <a:pt x="663" y="841"/>
                      </a:lnTo>
                      <a:lnTo>
                        <a:pt x="687" y="841"/>
                      </a:lnTo>
                      <a:lnTo>
                        <a:pt x="687" y="834"/>
                      </a:lnTo>
                      <a:close/>
                      <a:moveTo>
                        <a:pt x="737" y="834"/>
                      </a:moveTo>
                      <a:lnTo>
                        <a:pt x="713" y="834"/>
                      </a:lnTo>
                      <a:lnTo>
                        <a:pt x="713" y="841"/>
                      </a:lnTo>
                      <a:lnTo>
                        <a:pt x="737" y="841"/>
                      </a:lnTo>
                      <a:lnTo>
                        <a:pt x="737" y="834"/>
                      </a:lnTo>
                      <a:close/>
                      <a:moveTo>
                        <a:pt x="786" y="834"/>
                      </a:moveTo>
                      <a:lnTo>
                        <a:pt x="760" y="834"/>
                      </a:lnTo>
                      <a:lnTo>
                        <a:pt x="760" y="841"/>
                      </a:lnTo>
                      <a:lnTo>
                        <a:pt x="786" y="841"/>
                      </a:lnTo>
                      <a:lnTo>
                        <a:pt x="786" y="8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1" name="Rectangle 9"/>
                <p:cNvSpPr>
                  <a:spLocks noChangeArrowheads="1"/>
                </p:cNvSpPr>
                <p:nvPr/>
              </p:nvSpPr>
              <p:spPr bwMode="auto">
                <a:xfrm>
                  <a:off x="601345" y="1708150"/>
                  <a:ext cx="190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2" name="Freeform 10"/>
                <p:cNvSpPr/>
                <p:nvPr/>
              </p:nvSpPr>
              <p:spPr bwMode="auto">
                <a:xfrm>
                  <a:off x="601345" y="1708150"/>
                  <a:ext cx="19050" cy="14288"/>
                </a:xfrm>
                <a:custGeom>
                  <a:avLst/>
                  <a:gdLst>
                    <a:gd name="T0" fmla="*/ 0 w 12"/>
                    <a:gd name="T1" fmla="*/ 9 h 9"/>
                    <a:gd name="T2" fmla="*/ 12 w 12"/>
                    <a:gd name="T3" fmla="*/ 9 h 9"/>
                    <a:gd name="T4" fmla="*/ 12 w 12"/>
                    <a:gd name="T5" fmla="*/ 0 h 9"/>
                    <a:gd name="T6" fmla="*/ 0 w 12"/>
                    <a:gd name="T7" fmla="*/ 0 h 9"/>
                  </a:gdLst>
                  <a:ahLst/>
                  <a:cxnLst>
                    <a:cxn ang="0">
                      <a:pos x="T0" y="T1"/>
                    </a:cxn>
                    <a:cxn ang="0">
                      <a:pos x="T2" y="T3"/>
                    </a:cxn>
                    <a:cxn ang="0">
                      <a:pos x="T4" y="T5"/>
                    </a:cxn>
                    <a:cxn ang="0">
                      <a:pos x="T6" y="T7"/>
                    </a:cxn>
                  </a:cxnLst>
                  <a:rect l="0" t="0" r="r" b="b"/>
                  <a:pathLst>
                    <a:path w="12" h="9">
                      <a:moveTo>
                        <a:pt x="0" y="9"/>
                      </a:moveTo>
                      <a:lnTo>
                        <a:pt x="12" y="9"/>
                      </a:lnTo>
                      <a:lnTo>
                        <a:pt x="12"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3" name="Freeform 11"/>
                <p:cNvSpPr>
                  <a:spLocks noEditPoints="1"/>
                </p:cNvSpPr>
                <p:nvPr/>
              </p:nvSpPr>
              <p:spPr bwMode="auto">
                <a:xfrm>
                  <a:off x="656908" y="1708150"/>
                  <a:ext cx="1203325" cy="14288"/>
                </a:xfrm>
                <a:custGeom>
                  <a:avLst/>
                  <a:gdLst>
                    <a:gd name="T0" fmla="*/ 758 w 758"/>
                    <a:gd name="T1" fmla="*/ 9 h 9"/>
                    <a:gd name="T2" fmla="*/ 734 w 758"/>
                    <a:gd name="T3" fmla="*/ 0 h 9"/>
                    <a:gd name="T4" fmla="*/ 685 w 758"/>
                    <a:gd name="T5" fmla="*/ 9 h 9"/>
                    <a:gd name="T6" fmla="*/ 708 w 758"/>
                    <a:gd name="T7" fmla="*/ 0 h 9"/>
                    <a:gd name="T8" fmla="*/ 685 w 758"/>
                    <a:gd name="T9" fmla="*/ 9 h 9"/>
                    <a:gd name="T10" fmla="*/ 661 w 758"/>
                    <a:gd name="T11" fmla="*/ 9 h 9"/>
                    <a:gd name="T12" fmla="*/ 635 w 758"/>
                    <a:gd name="T13" fmla="*/ 0 h 9"/>
                    <a:gd name="T14" fmla="*/ 588 w 758"/>
                    <a:gd name="T15" fmla="*/ 9 h 9"/>
                    <a:gd name="T16" fmla="*/ 611 w 758"/>
                    <a:gd name="T17" fmla="*/ 0 h 9"/>
                    <a:gd name="T18" fmla="*/ 588 w 758"/>
                    <a:gd name="T19" fmla="*/ 9 h 9"/>
                    <a:gd name="T20" fmla="*/ 562 w 758"/>
                    <a:gd name="T21" fmla="*/ 9 h 9"/>
                    <a:gd name="T22" fmla="*/ 538 w 758"/>
                    <a:gd name="T23" fmla="*/ 0 h 9"/>
                    <a:gd name="T24" fmla="*/ 488 w 758"/>
                    <a:gd name="T25" fmla="*/ 9 h 9"/>
                    <a:gd name="T26" fmla="*/ 514 w 758"/>
                    <a:gd name="T27" fmla="*/ 0 h 9"/>
                    <a:gd name="T28" fmla="*/ 488 w 758"/>
                    <a:gd name="T29" fmla="*/ 9 h 9"/>
                    <a:gd name="T30" fmla="*/ 465 w 758"/>
                    <a:gd name="T31" fmla="*/ 9 h 9"/>
                    <a:gd name="T32" fmla="*/ 441 w 758"/>
                    <a:gd name="T33" fmla="*/ 0 h 9"/>
                    <a:gd name="T34" fmla="*/ 391 w 758"/>
                    <a:gd name="T35" fmla="*/ 9 h 9"/>
                    <a:gd name="T36" fmla="*/ 417 w 758"/>
                    <a:gd name="T37" fmla="*/ 0 h 9"/>
                    <a:gd name="T38" fmla="*/ 391 w 758"/>
                    <a:gd name="T39" fmla="*/ 9 h 9"/>
                    <a:gd name="T40" fmla="*/ 367 w 758"/>
                    <a:gd name="T41" fmla="*/ 9 h 9"/>
                    <a:gd name="T42" fmla="*/ 344 w 758"/>
                    <a:gd name="T43" fmla="*/ 0 h 9"/>
                    <a:gd name="T44" fmla="*/ 294 w 758"/>
                    <a:gd name="T45" fmla="*/ 9 h 9"/>
                    <a:gd name="T46" fmla="*/ 318 w 758"/>
                    <a:gd name="T47" fmla="*/ 0 h 9"/>
                    <a:gd name="T48" fmla="*/ 294 w 758"/>
                    <a:gd name="T49" fmla="*/ 9 h 9"/>
                    <a:gd name="T50" fmla="*/ 270 w 758"/>
                    <a:gd name="T51" fmla="*/ 9 h 9"/>
                    <a:gd name="T52" fmla="*/ 244 w 758"/>
                    <a:gd name="T53" fmla="*/ 0 h 9"/>
                    <a:gd name="T54" fmla="*/ 197 w 758"/>
                    <a:gd name="T55" fmla="*/ 9 h 9"/>
                    <a:gd name="T56" fmla="*/ 221 w 758"/>
                    <a:gd name="T57" fmla="*/ 0 h 9"/>
                    <a:gd name="T58" fmla="*/ 197 w 758"/>
                    <a:gd name="T59" fmla="*/ 9 h 9"/>
                    <a:gd name="T60" fmla="*/ 171 w 758"/>
                    <a:gd name="T61" fmla="*/ 9 h 9"/>
                    <a:gd name="T62" fmla="*/ 147 w 758"/>
                    <a:gd name="T63" fmla="*/ 0 h 9"/>
                    <a:gd name="T64" fmla="*/ 98 w 758"/>
                    <a:gd name="T65" fmla="*/ 9 h 9"/>
                    <a:gd name="T66" fmla="*/ 124 w 758"/>
                    <a:gd name="T67" fmla="*/ 0 h 9"/>
                    <a:gd name="T68" fmla="*/ 98 w 758"/>
                    <a:gd name="T69" fmla="*/ 9 h 9"/>
                    <a:gd name="T70" fmla="*/ 74 w 758"/>
                    <a:gd name="T71" fmla="*/ 9 h 9"/>
                    <a:gd name="T72" fmla="*/ 50 w 758"/>
                    <a:gd name="T73" fmla="*/ 0 h 9"/>
                    <a:gd name="T74" fmla="*/ 0 w 758"/>
                    <a:gd name="T75" fmla="*/ 9 h 9"/>
                    <a:gd name="T76" fmla="*/ 24 w 758"/>
                    <a:gd name="T77" fmla="*/ 0 h 9"/>
                    <a:gd name="T78" fmla="*/ 0 w 758"/>
                    <a:gd name="T7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8" h="9">
                      <a:moveTo>
                        <a:pt x="734" y="9"/>
                      </a:moveTo>
                      <a:lnTo>
                        <a:pt x="758" y="9"/>
                      </a:lnTo>
                      <a:lnTo>
                        <a:pt x="758" y="0"/>
                      </a:lnTo>
                      <a:lnTo>
                        <a:pt x="734" y="0"/>
                      </a:lnTo>
                      <a:lnTo>
                        <a:pt x="734" y="9"/>
                      </a:lnTo>
                      <a:close/>
                      <a:moveTo>
                        <a:pt x="685" y="9"/>
                      </a:moveTo>
                      <a:lnTo>
                        <a:pt x="708" y="9"/>
                      </a:lnTo>
                      <a:lnTo>
                        <a:pt x="708" y="0"/>
                      </a:lnTo>
                      <a:lnTo>
                        <a:pt x="685" y="0"/>
                      </a:lnTo>
                      <a:lnTo>
                        <a:pt x="685" y="9"/>
                      </a:lnTo>
                      <a:close/>
                      <a:moveTo>
                        <a:pt x="635" y="9"/>
                      </a:moveTo>
                      <a:lnTo>
                        <a:pt x="661" y="9"/>
                      </a:lnTo>
                      <a:lnTo>
                        <a:pt x="661" y="0"/>
                      </a:lnTo>
                      <a:lnTo>
                        <a:pt x="635" y="0"/>
                      </a:lnTo>
                      <a:lnTo>
                        <a:pt x="635" y="9"/>
                      </a:lnTo>
                      <a:close/>
                      <a:moveTo>
                        <a:pt x="588" y="9"/>
                      </a:moveTo>
                      <a:lnTo>
                        <a:pt x="611" y="9"/>
                      </a:lnTo>
                      <a:lnTo>
                        <a:pt x="611" y="0"/>
                      </a:lnTo>
                      <a:lnTo>
                        <a:pt x="588" y="0"/>
                      </a:lnTo>
                      <a:lnTo>
                        <a:pt x="588" y="9"/>
                      </a:lnTo>
                      <a:close/>
                      <a:moveTo>
                        <a:pt x="538" y="9"/>
                      </a:moveTo>
                      <a:lnTo>
                        <a:pt x="562" y="9"/>
                      </a:lnTo>
                      <a:lnTo>
                        <a:pt x="562" y="0"/>
                      </a:lnTo>
                      <a:lnTo>
                        <a:pt x="538" y="0"/>
                      </a:lnTo>
                      <a:lnTo>
                        <a:pt x="538" y="9"/>
                      </a:lnTo>
                      <a:close/>
                      <a:moveTo>
                        <a:pt x="488" y="9"/>
                      </a:moveTo>
                      <a:lnTo>
                        <a:pt x="514" y="9"/>
                      </a:lnTo>
                      <a:lnTo>
                        <a:pt x="514" y="0"/>
                      </a:lnTo>
                      <a:lnTo>
                        <a:pt x="488" y="0"/>
                      </a:lnTo>
                      <a:lnTo>
                        <a:pt x="488" y="9"/>
                      </a:lnTo>
                      <a:close/>
                      <a:moveTo>
                        <a:pt x="441" y="9"/>
                      </a:moveTo>
                      <a:lnTo>
                        <a:pt x="465" y="9"/>
                      </a:lnTo>
                      <a:lnTo>
                        <a:pt x="465" y="0"/>
                      </a:lnTo>
                      <a:lnTo>
                        <a:pt x="441" y="0"/>
                      </a:lnTo>
                      <a:lnTo>
                        <a:pt x="441" y="9"/>
                      </a:lnTo>
                      <a:close/>
                      <a:moveTo>
                        <a:pt x="391" y="9"/>
                      </a:moveTo>
                      <a:lnTo>
                        <a:pt x="417" y="9"/>
                      </a:lnTo>
                      <a:lnTo>
                        <a:pt x="417" y="0"/>
                      </a:lnTo>
                      <a:lnTo>
                        <a:pt x="391" y="0"/>
                      </a:lnTo>
                      <a:lnTo>
                        <a:pt x="391" y="9"/>
                      </a:lnTo>
                      <a:close/>
                      <a:moveTo>
                        <a:pt x="344" y="9"/>
                      </a:moveTo>
                      <a:lnTo>
                        <a:pt x="367" y="9"/>
                      </a:lnTo>
                      <a:lnTo>
                        <a:pt x="367" y="0"/>
                      </a:lnTo>
                      <a:lnTo>
                        <a:pt x="344" y="0"/>
                      </a:lnTo>
                      <a:lnTo>
                        <a:pt x="344" y="9"/>
                      </a:lnTo>
                      <a:close/>
                      <a:moveTo>
                        <a:pt x="294" y="9"/>
                      </a:moveTo>
                      <a:lnTo>
                        <a:pt x="318" y="9"/>
                      </a:lnTo>
                      <a:lnTo>
                        <a:pt x="318" y="0"/>
                      </a:lnTo>
                      <a:lnTo>
                        <a:pt x="294" y="0"/>
                      </a:lnTo>
                      <a:lnTo>
                        <a:pt x="294" y="9"/>
                      </a:lnTo>
                      <a:close/>
                      <a:moveTo>
                        <a:pt x="244" y="9"/>
                      </a:moveTo>
                      <a:lnTo>
                        <a:pt x="270" y="9"/>
                      </a:lnTo>
                      <a:lnTo>
                        <a:pt x="270" y="0"/>
                      </a:lnTo>
                      <a:lnTo>
                        <a:pt x="244" y="0"/>
                      </a:lnTo>
                      <a:lnTo>
                        <a:pt x="244" y="9"/>
                      </a:lnTo>
                      <a:close/>
                      <a:moveTo>
                        <a:pt x="197" y="9"/>
                      </a:moveTo>
                      <a:lnTo>
                        <a:pt x="221" y="9"/>
                      </a:lnTo>
                      <a:lnTo>
                        <a:pt x="221" y="0"/>
                      </a:lnTo>
                      <a:lnTo>
                        <a:pt x="197" y="0"/>
                      </a:lnTo>
                      <a:lnTo>
                        <a:pt x="197" y="9"/>
                      </a:lnTo>
                      <a:close/>
                      <a:moveTo>
                        <a:pt x="147" y="9"/>
                      </a:moveTo>
                      <a:lnTo>
                        <a:pt x="171" y="9"/>
                      </a:lnTo>
                      <a:lnTo>
                        <a:pt x="171" y="0"/>
                      </a:lnTo>
                      <a:lnTo>
                        <a:pt x="147" y="0"/>
                      </a:lnTo>
                      <a:lnTo>
                        <a:pt x="147" y="9"/>
                      </a:lnTo>
                      <a:close/>
                      <a:moveTo>
                        <a:pt x="98" y="9"/>
                      </a:moveTo>
                      <a:lnTo>
                        <a:pt x="124" y="9"/>
                      </a:lnTo>
                      <a:lnTo>
                        <a:pt x="124" y="0"/>
                      </a:lnTo>
                      <a:lnTo>
                        <a:pt x="98" y="0"/>
                      </a:lnTo>
                      <a:lnTo>
                        <a:pt x="98" y="9"/>
                      </a:lnTo>
                      <a:close/>
                      <a:moveTo>
                        <a:pt x="50" y="9"/>
                      </a:moveTo>
                      <a:lnTo>
                        <a:pt x="74" y="9"/>
                      </a:lnTo>
                      <a:lnTo>
                        <a:pt x="74" y="0"/>
                      </a:lnTo>
                      <a:lnTo>
                        <a:pt x="50" y="0"/>
                      </a:lnTo>
                      <a:lnTo>
                        <a:pt x="50" y="9"/>
                      </a:lnTo>
                      <a:close/>
                      <a:moveTo>
                        <a:pt x="0" y="9"/>
                      </a:moveTo>
                      <a:lnTo>
                        <a:pt x="24" y="9"/>
                      </a:lnTo>
                      <a:lnTo>
                        <a:pt x="24"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4" name="Rectangle 14"/>
                <p:cNvSpPr>
                  <a:spLocks noChangeArrowheads="1"/>
                </p:cNvSpPr>
                <p:nvPr/>
              </p:nvSpPr>
              <p:spPr bwMode="auto">
                <a:xfrm>
                  <a:off x="1252220" y="1054100"/>
                  <a:ext cx="142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5" name="Freeform 15"/>
                <p:cNvSpPr/>
                <p:nvPr/>
              </p:nvSpPr>
              <p:spPr bwMode="auto">
                <a:xfrm>
                  <a:off x="1252220" y="1054100"/>
                  <a:ext cx="14288" cy="19050"/>
                </a:xfrm>
                <a:custGeom>
                  <a:avLst/>
                  <a:gdLst>
                    <a:gd name="T0" fmla="*/ 0 w 9"/>
                    <a:gd name="T1" fmla="*/ 0 h 12"/>
                    <a:gd name="T2" fmla="*/ 0 w 9"/>
                    <a:gd name="T3" fmla="*/ 12 h 12"/>
                    <a:gd name="T4" fmla="*/ 9 w 9"/>
                    <a:gd name="T5" fmla="*/ 12 h 12"/>
                    <a:gd name="T6" fmla="*/ 9 w 9"/>
                    <a:gd name="T7" fmla="*/ 0 h 12"/>
                  </a:gdLst>
                  <a:ahLst/>
                  <a:cxnLst>
                    <a:cxn ang="0">
                      <a:pos x="T0" y="T1"/>
                    </a:cxn>
                    <a:cxn ang="0">
                      <a:pos x="T2" y="T3"/>
                    </a:cxn>
                    <a:cxn ang="0">
                      <a:pos x="T4" y="T5"/>
                    </a:cxn>
                    <a:cxn ang="0">
                      <a:pos x="T6" y="T7"/>
                    </a:cxn>
                  </a:cxnLst>
                  <a:rect l="0" t="0" r="r" b="b"/>
                  <a:pathLst>
                    <a:path w="9" h="12">
                      <a:moveTo>
                        <a:pt x="0" y="0"/>
                      </a:moveTo>
                      <a:lnTo>
                        <a:pt x="0" y="12"/>
                      </a:lnTo>
                      <a:lnTo>
                        <a:pt x="9" y="1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6" name="Freeform 16"/>
                <p:cNvSpPr>
                  <a:spLocks noEditPoints="1"/>
                </p:cNvSpPr>
                <p:nvPr/>
              </p:nvSpPr>
              <p:spPr bwMode="auto">
                <a:xfrm>
                  <a:off x="1252220" y="1111250"/>
                  <a:ext cx="14288" cy="1208088"/>
                </a:xfrm>
                <a:custGeom>
                  <a:avLst/>
                  <a:gdLst>
                    <a:gd name="T0" fmla="*/ 0 w 9"/>
                    <a:gd name="T1" fmla="*/ 761 h 761"/>
                    <a:gd name="T2" fmla="*/ 9 w 9"/>
                    <a:gd name="T3" fmla="*/ 737 h 761"/>
                    <a:gd name="T4" fmla="*/ 0 w 9"/>
                    <a:gd name="T5" fmla="*/ 687 h 761"/>
                    <a:gd name="T6" fmla="*/ 9 w 9"/>
                    <a:gd name="T7" fmla="*/ 711 h 761"/>
                    <a:gd name="T8" fmla="*/ 0 w 9"/>
                    <a:gd name="T9" fmla="*/ 687 h 761"/>
                    <a:gd name="T10" fmla="*/ 0 w 9"/>
                    <a:gd name="T11" fmla="*/ 663 h 761"/>
                    <a:gd name="T12" fmla="*/ 9 w 9"/>
                    <a:gd name="T13" fmla="*/ 637 h 761"/>
                    <a:gd name="T14" fmla="*/ 0 w 9"/>
                    <a:gd name="T15" fmla="*/ 589 h 761"/>
                    <a:gd name="T16" fmla="*/ 9 w 9"/>
                    <a:gd name="T17" fmla="*/ 613 h 761"/>
                    <a:gd name="T18" fmla="*/ 0 w 9"/>
                    <a:gd name="T19" fmla="*/ 589 h 761"/>
                    <a:gd name="T20" fmla="*/ 0 w 9"/>
                    <a:gd name="T21" fmla="*/ 563 h 761"/>
                    <a:gd name="T22" fmla="*/ 9 w 9"/>
                    <a:gd name="T23" fmla="*/ 540 h 761"/>
                    <a:gd name="T24" fmla="*/ 0 w 9"/>
                    <a:gd name="T25" fmla="*/ 492 h 761"/>
                    <a:gd name="T26" fmla="*/ 9 w 9"/>
                    <a:gd name="T27" fmla="*/ 516 h 761"/>
                    <a:gd name="T28" fmla="*/ 0 w 9"/>
                    <a:gd name="T29" fmla="*/ 492 h 761"/>
                    <a:gd name="T30" fmla="*/ 0 w 9"/>
                    <a:gd name="T31" fmla="*/ 466 h 761"/>
                    <a:gd name="T32" fmla="*/ 9 w 9"/>
                    <a:gd name="T33" fmla="*/ 442 h 761"/>
                    <a:gd name="T34" fmla="*/ 0 w 9"/>
                    <a:gd name="T35" fmla="*/ 392 h 761"/>
                    <a:gd name="T36" fmla="*/ 9 w 9"/>
                    <a:gd name="T37" fmla="*/ 418 h 761"/>
                    <a:gd name="T38" fmla="*/ 0 w 9"/>
                    <a:gd name="T39" fmla="*/ 392 h 761"/>
                    <a:gd name="T40" fmla="*/ 0 w 9"/>
                    <a:gd name="T41" fmla="*/ 368 h 761"/>
                    <a:gd name="T42" fmla="*/ 9 w 9"/>
                    <a:gd name="T43" fmla="*/ 345 h 761"/>
                    <a:gd name="T44" fmla="*/ 0 w 9"/>
                    <a:gd name="T45" fmla="*/ 295 h 761"/>
                    <a:gd name="T46" fmla="*/ 9 w 9"/>
                    <a:gd name="T47" fmla="*/ 318 h 761"/>
                    <a:gd name="T48" fmla="*/ 0 w 9"/>
                    <a:gd name="T49" fmla="*/ 295 h 761"/>
                    <a:gd name="T50" fmla="*/ 0 w 9"/>
                    <a:gd name="T51" fmla="*/ 271 h 761"/>
                    <a:gd name="T52" fmla="*/ 9 w 9"/>
                    <a:gd name="T53" fmla="*/ 245 h 761"/>
                    <a:gd name="T54" fmla="*/ 0 w 9"/>
                    <a:gd name="T55" fmla="*/ 197 h 761"/>
                    <a:gd name="T56" fmla="*/ 9 w 9"/>
                    <a:gd name="T57" fmla="*/ 221 h 761"/>
                    <a:gd name="T58" fmla="*/ 0 w 9"/>
                    <a:gd name="T59" fmla="*/ 197 h 761"/>
                    <a:gd name="T60" fmla="*/ 0 w 9"/>
                    <a:gd name="T61" fmla="*/ 171 h 761"/>
                    <a:gd name="T62" fmla="*/ 9 w 9"/>
                    <a:gd name="T63" fmla="*/ 147 h 761"/>
                    <a:gd name="T64" fmla="*/ 0 w 9"/>
                    <a:gd name="T65" fmla="*/ 97 h 761"/>
                    <a:gd name="T66" fmla="*/ 9 w 9"/>
                    <a:gd name="T67" fmla="*/ 124 h 761"/>
                    <a:gd name="T68" fmla="*/ 0 w 9"/>
                    <a:gd name="T69" fmla="*/ 97 h 761"/>
                    <a:gd name="T70" fmla="*/ 0 w 9"/>
                    <a:gd name="T71" fmla="*/ 74 h 761"/>
                    <a:gd name="T72" fmla="*/ 9 w 9"/>
                    <a:gd name="T73" fmla="*/ 50 h 761"/>
                    <a:gd name="T74" fmla="*/ 0 w 9"/>
                    <a:gd name="T75" fmla="*/ 0 h 761"/>
                    <a:gd name="T76" fmla="*/ 9 w 9"/>
                    <a:gd name="T77" fmla="*/ 24 h 761"/>
                    <a:gd name="T78" fmla="*/ 0 w 9"/>
                    <a:gd name="T7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761">
                      <a:moveTo>
                        <a:pt x="0" y="737"/>
                      </a:moveTo>
                      <a:lnTo>
                        <a:pt x="0" y="761"/>
                      </a:lnTo>
                      <a:lnTo>
                        <a:pt x="9" y="761"/>
                      </a:lnTo>
                      <a:lnTo>
                        <a:pt x="9" y="737"/>
                      </a:lnTo>
                      <a:lnTo>
                        <a:pt x="0" y="737"/>
                      </a:lnTo>
                      <a:close/>
                      <a:moveTo>
                        <a:pt x="0" y="687"/>
                      </a:moveTo>
                      <a:lnTo>
                        <a:pt x="0" y="711"/>
                      </a:lnTo>
                      <a:lnTo>
                        <a:pt x="9" y="711"/>
                      </a:lnTo>
                      <a:lnTo>
                        <a:pt x="9" y="687"/>
                      </a:lnTo>
                      <a:lnTo>
                        <a:pt x="0" y="687"/>
                      </a:lnTo>
                      <a:close/>
                      <a:moveTo>
                        <a:pt x="0" y="637"/>
                      </a:moveTo>
                      <a:lnTo>
                        <a:pt x="0" y="663"/>
                      </a:lnTo>
                      <a:lnTo>
                        <a:pt x="9" y="663"/>
                      </a:lnTo>
                      <a:lnTo>
                        <a:pt x="9" y="637"/>
                      </a:lnTo>
                      <a:lnTo>
                        <a:pt x="0" y="637"/>
                      </a:lnTo>
                      <a:close/>
                      <a:moveTo>
                        <a:pt x="0" y="589"/>
                      </a:moveTo>
                      <a:lnTo>
                        <a:pt x="0" y="613"/>
                      </a:lnTo>
                      <a:lnTo>
                        <a:pt x="9" y="613"/>
                      </a:lnTo>
                      <a:lnTo>
                        <a:pt x="9" y="589"/>
                      </a:lnTo>
                      <a:lnTo>
                        <a:pt x="0" y="589"/>
                      </a:lnTo>
                      <a:close/>
                      <a:moveTo>
                        <a:pt x="0" y="540"/>
                      </a:moveTo>
                      <a:lnTo>
                        <a:pt x="0" y="563"/>
                      </a:lnTo>
                      <a:lnTo>
                        <a:pt x="9" y="563"/>
                      </a:lnTo>
                      <a:lnTo>
                        <a:pt x="9" y="540"/>
                      </a:lnTo>
                      <a:lnTo>
                        <a:pt x="0" y="540"/>
                      </a:lnTo>
                      <a:close/>
                      <a:moveTo>
                        <a:pt x="0" y="492"/>
                      </a:moveTo>
                      <a:lnTo>
                        <a:pt x="0" y="516"/>
                      </a:lnTo>
                      <a:lnTo>
                        <a:pt x="9" y="516"/>
                      </a:lnTo>
                      <a:lnTo>
                        <a:pt x="9" y="492"/>
                      </a:lnTo>
                      <a:lnTo>
                        <a:pt x="0" y="492"/>
                      </a:lnTo>
                      <a:close/>
                      <a:moveTo>
                        <a:pt x="0" y="442"/>
                      </a:moveTo>
                      <a:lnTo>
                        <a:pt x="0" y="466"/>
                      </a:lnTo>
                      <a:lnTo>
                        <a:pt x="9" y="466"/>
                      </a:lnTo>
                      <a:lnTo>
                        <a:pt x="9" y="442"/>
                      </a:lnTo>
                      <a:lnTo>
                        <a:pt x="0" y="442"/>
                      </a:lnTo>
                      <a:close/>
                      <a:moveTo>
                        <a:pt x="0" y="392"/>
                      </a:moveTo>
                      <a:lnTo>
                        <a:pt x="0" y="418"/>
                      </a:lnTo>
                      <a:lnTo>
                        <a:pt x="9" y="418"/>
                      </a:lnTo>
                      <a:lnTo>
                        <a:pt x="9" y="392"/>
                      </a:lnTo>
                      <a:lnTo>
                        <a:pt x="0" y="392"/>
                      </a:lnTo>
                      <a:close/>
                      <a:moveTo>
                        <a:pt x="0" y="345"/>
                      </a:moveTo>
                      <a:lnTo>
                        <a:pt x="0" y="368"/>
                      </a:lnTo>
                      <a:lnTo>
                        <a:pt x="9" y="368"/>
                      </a:lnTo>
                      <a:lnTo>
                        <a:pt x="9" y="345"/>
                      </a:lnTo>
                      <a:lnTo>
                        <a:pt x="0" y="345"/>
                      </a:lnTo>
                      <a:close/>
                      <a:moveTo>
                        <a:pt x="0" y="295"/>
                      </a:moveTo>
                      <a:lnTo>
                        <a:pt x="0" y="318"/>
                      </a:lnTo>
                      <a:lnTo>
                        <a:pt x="9" y="318"/>
                      </a:lnTo>
                      <a:lnTo>
                        <a:pt x="9" y="295"/>
                      </a:lnTo>
                      <a:lnTo>
                        <a:pt x="0" y="295"/>
                      </a:lnTo>
                      <a:close/>
                      <a:moveTo>
                        <a:pt x="0" y="245"/>
                      </a:moveTo>
                      <a:lnTo>
                        <a:pt x="0" y="271"/>
                      </a:lnTo>
                      <a:lnTo>
                        <a:pt x="9" y="271"/>
                      </a:lnTo>
                      <a:lnTo>
                        <a:pt x="9" y="245"/>
                      </a:lnTo>
                      <a:lnTo>
                        <a:pt x="0" y="245"/>
                      </a:lnTo>
                      <a:close/>
                      <a:moveTo>
                        <a:pt x="0" y="197"/>
                      </a:moveTo>
                      <a:lnTo>
                        <a:pt x="0" y="221"/>
                      </a:lnTo>
                      <a:lnTo>
                        <a:pt x="9" y="221"/>
                      </a:lnTo>
                      <a:lnTo>
                        <a:pt x="9" y="197"/>
                      </a:lnTo>
                      <a:lnTo>
                        <a:pt x="0" y="197"/>
                      </a:lnTo>
                      <a:close/>
                      <a:moveTo>
                        <a:pt x="0" y="147"/>
                      </a:moveTo>
                      <a:lnTo>
                        <a:pt x="0" y="171"/>
                      </a:lnTo>
                      <a:lnTo>
                        <a:pt x="9" y="171"/>
                      </a:lnTo>
                      <a:lnTo>
                        <a:pt x="9" y="147"/>
                      </a:lnTo>
                      <a:lnTo>
                        <a:pt x="0" y="147"/>
                      </a:lnTo>
                      <a:close/>
                      <a:moveTo>
                        <a:pt x="0" y="97"/>
                      </a:moveTo>
                      <a:lnTo>
                        <a:pt x="0" y="124"/>
                      </a:lnTo>
                      <a:lnTo>
                        <a:pt x="9" y="124"/>
                      </a:lnTo>
                      <a:lnTo>
                        <a:pt x="9" y="97"/>
                      </a:lnTo>
                      <a:lnTo>
                        <a:pt x="0" y="97"/>
                      </a:lnTo>
                      <a:close/>
                      <a:moveTo>
                        <a:pt x="0" y="50"/>
                      </a:moveTo>
                      <a:lnTo>
                        <a:pt x="0" y="74"/>
                      </a:lnTo>
                      <a:lnTo>
                        <a:pt x="9" y="74"/>
                      </a:lnTo>
                      <a:lnTo>
                        <a:pt x="9" y="50"/>
                      </a:lnTo>
                      <a:lnTo>
                        <a:pt x="0" y="50"/>
                      </a:lnTo>
                      <a:close/>
                      <a:moveTo>
                        <a:pt x="0" y="0"/>
                      </a:moveTo>
                      <a:lnTo>
                        <a:pt x="0" y="24"/>
                      </a:lnTo>
                      <a:lnTo>
                        <a:pt x="9" y="24"/>
                      </a:lnTo>
                      <a:lnTo>
                        <a:pt x="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7" name="Rectangle 17"/>
                <p:cNvSpPr>
                  <a:spLocks noChangeArrowheads="1"/>
                </p:cNvSpPr>
                <p:nvPr/>
              </p:nvSpPr>
              <p:spPr bwMode="auto">
                <a:xfrm>
                  <a:off x="1252220" y="2355850"/>
                  <a:ext cx="14288"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8" name="Freeform 18"/>
                <p:cNvSpPr/>
                <p:nvPr/>
              </p:nvSpPr>
              <p:spPr bwMode="auto">
                <a:xfrm>
                  <a:off x="1252220" y="2355850"/>
                  <a:ext cx="14288" cy="23813"/>
                </a:xfrm>
                <a:custGeom>
                  <a:avLst/>
                  <a:gdLst>
                    <a:gd name="T0" fmla="*/ 0 w 9"/>
                    <a:gd name="T1" fmla="*/ 0 h 15"/>
                    <a:gd name="T2" fmla="*/ 0 w 9"/>
                    <a:gd name="T3" fmla="*/ 15 h 15"/>
                    <a:gd name="T4" fmla="*/ 9 w 9"/>
                    <a:gd name="T5" fmla="*/ 15 h 15"/>
                    <a:gd name="T6" fmla="*/ 9 w 9"/>
                    <a:gd name="T7" fmla="*/ 0 h 15"/>
                  </a:gdLst>
                  <a:ahLst/>
                  <a:cxnLst>
                    <a:cxn ang="0">
                      <a:pos x="T0" y="T1"/>
                    </a:cxn>
                    <a:cxn ang="0">
                      <a:pos x="T2" y="T3"/>
                    </a:cxn>
                    <a:cxn ang="0">
                      <a:pos x="T4" y="T5"/>
                    </a:cxn>
                    <a:cxn ang="0">
                      <a:pos x="T6" y="T7"/>
                    </a:cxn>
                  </a:cxnLst>
                  <a:rect l="0" t="0" r="r" b="b"/>
                  <a:pathLst>
                    <a:path w="9" h="15">
                      <a:moveTo>
                        <a:pt x="0" y="0"/>
                      </a:moveTo>
                      <a:lnTo>
                        <a:pt x="0" y="15"/>
                      </a:lnTo>
                      <a:lnTo>
                        <a:pt x="9" y="15"/>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99" name="Freeform 21"/>
                <p:cNvSpPr>
                  <a:spLocks noEditPoints="1"/>
                </p:cNvSpPr>
                <p:nvPr/>
              </p:nvSpPr>
              <p:spPr bwMode="auto">
                <a:xfrm>
                  <a:off x="634683" y="1089025"/>
                  <a:ext cx="1247775" cy="1252538"/>
                </a:xfrm>
                <a:custGeom>
                  <a:avLst/>
                  <a:gdLst>
                    <a:gd name="T0" fmla="*/ 7 w 786"/>
                    <a:gd name="T1" fmla="*/ 0 h 789"/>
                    <a:gd name="T2" fmla="*/ 19 w 786"/>
                    <a:gd name="T3" fmla="*/ 23 h 789"/>
                    <a:gd name="T4" fmla="*/ 59 w 786"/>
                    <a:gd name="T5" fmla="*/ 52 h 789"/>
                    <a:gd name="T6" fmla="*/ 36 w 786"/>
                    <a:gd name="T7" fmla="*/ 40 h 789"/>
                    <a:gd name="T8" fmla="*/ 59 w 786"/>
                    <a:gd name="T9" fmla="*/ 52 h 789"/>
                    <a:gd name="T10" fmla="*/ 76 w 786"/>
                    <a:gd name="T11" fmla="*/ 71 h 789"/>
                    <a:gd name="T12" fmla="*/ 88 w 786"/>
                    <a:gd name="T13" fmla="*/ 92 h 789"/>
                    <a:gd name="T14" fmla="*/ 128 w 786"/>
                    <a:gd name="T15" fmla="*/ 123 h 789"/>
                    <a:gd name="T16" fmla="*/ 104 w 786"/>
                    <a:gd name="T17" fmla="*/ 111 h 789"/>
                    <a:gd name="T18" fmla="*/ 128 w 786"/>
                    <a:gd name="T19" fmla="*/ 123 h 789"/>
                    <a:gd name="T20" fmla="*/ 145 w 786"/>
                    <a:gd name="T21" fmla="*/ 140 h 789"/>
                    <a:gd name="T22" fmla="*/ 157 w 786"/>
                    <a:gd name="T23" fmla="*/ 164 h 789"/>
                    <a:gd name="T24" fmla="*/ 197 w 786"/>
                    <a:gd name="T25" fmla="*/ 192 h 789"/>
                    <a:gd name="T26" fmla="*/ 173 w 786"/>
                    <a:gd name="T27" fmla="*/ 180 h 789"/>
                    <a:gd name="T28" fmla="*/ 197 w 786"/>
                    <a:gd name="T29" fmla="*/ 192 h 789"/>
                    <a:gd name="T30" fmla="*/ 213 w 786"/>
                    <a:gd name="T31" fmla="*/ 209 h 789"/>
                    <a:gd name="T32" fmla="*/ 225 w 786"/>
                    <a:gd name="T33" fmla="*/ 233 h 789"/>
                    <a:gd name="T34" fmla="*/ 265 w 786"/>
                    <a:gd name="T35" fmla="*/ 261 h 789"/>
                    <a:gd name="T36" fmla="*/ 244 w 786"/>
                    <a:gd name="T37" fmla="*/ 249 h 789"/>
                    <a:gd name="T38" fmla="*/ 265 w 786"/>
                    <a:gd name="T39" fmla="*/ 261 h 789"/>
                    <a:gd name="T40" fmla="*/ 284 w 786"/>
                    <a:gd name="T41" fmla="*/ 278 h 789"/>
                    <a:gd name="T42" fmla="*/ 296 w 786"/>
                    <a:gd name="T43" fmla="*/ 302 h 789"/>
                    <a:gd name="T44" fmla="*/ 336 w 786"/>
                    <a:gd name="T45" fmla="*/ 330 h 789"/>
                    <a:gd name="T46" fmla="*/ 313 w 786"/>
                    <a:gd name="T47" fmla="*/ 318 h 789"/>
                    <a:gd name="T48" fmla="*/ 336 w 786"/>
                    <a:gd name="T49" fmla="*/ 330 h 789"/>
                    <a:gd name="T50" fmla="*/ 353 w 786"/>
                    <a:gd name="T51" fmla="*/ 349 h 789"/>
                    <a:gd name="T52" fmla="*/ 365 w 786"/>
                    <a:gd name="T53" fmla="*/ 370 h 789"/>
                    <a:gd name="T54" fmla="*/ 405 w 786"/>
                    <a:gd name="T55" fmla="*/ 401 h 789"/>
                    <a:gd name="T56" fmla="*/ 381 w 786"/>
                    <a:gd name="T57" fmla="*/ 390 h 789"/>
                    <a:gd name="T58" fmla="*/ 405 w 786"/>
                    <a:gd name="T59" fmla="*/ 401 h 789"/>
                    <a:gd name="T60" fmla="*/ 422 w 786"/>
                    <a:gd name="T61" fmla="*/ 418 h 789"/>
                    <a:gd name="T62" fmla="*/ 434 w 786"/>
                    <a:gd name="T63" fmla="*/ 442 h 789"/>
                    <a:gd name="T64" fmla="*/ 474 w 786"/>
                    <a:gd name="T65" fmla="*/ 470 h 789"/>
                    <a:gd name="T66" fmla="*/ 450 w 786"/>
                    <a:gd name="T67" fmla="*/ 458 h 789"/>
                    <a:gd name="T68" fmla="*/ 474 w 786"/>
                    <a:gd name="T69" fmla="*/ 470 h 789"/>
                    <a:gd name="T70" fmla="*/ 490 w 786"/>
                    <a:gd name="T71" fmla="*/ 487 h 789"/>
                    <a:gd name="T72" fmla="*/ 502 w 786"/>
                    <a:gd name="T73" fmla="*/ 511 h 789"/>
                    <a:gd name="T74" fmla="*/ 542 w 786"/>
                    <a:gd name="T75" fmla="*/ 539 h 789"/>
                    <a:gd name="T76" fmla="*/ 521 w 786"/>
                    <a:gd name="T77" fmla="*/ 527 h 789"/>
                    <a:gd name="T78" fmla="*/ 542 w 786"/>
                    <a:gd name="T79" fmla="*/ 539 h 789"/>
                    <a:gd name="T80" fmla="*/ 561 w 786"/>
                    <a:gd name="T81" fmla="*/ 556 h 789"/>
                    <a:gd name="T82" fmla="*/ 573 w 786"/>
                    <a:gd name="T83" fmla="*/ 580 h 789"/>
                    <a:gd name="T84" fmla="*/ 613 w 786"/>
                    <a:gd name="T85" fmla="*/ 608 h 789"/>
                    <a:gd name="T86" fmla="*/ 590 w 786"/>
                    <a:gd name="T87" fmla="*/ 596 h 789"/>
                    <a:gd name="T88" fmla="*/ 613 w 786"/>
                    <a:gd name="T89" fmla="*/ 608 h 789"/>
                    <a:gd name="T90" fmla="*/ 630 w 786"/>
                    <a:gd name="T91" fmla="*/ 627 h 789"/>
                    <a:gd name="T92" fmla="*/ 642 w 786"/>
                    <a:gd name="T93" fmla="*/ 649 h 789"/>
                    <a:gd name="T94" fmla="*/ 682 w 786"/>
                    <a:gd name="T95" fmla="*/ 677 h 789"/>
                    <a:gd name="T96" fmla="*/ 658 w 786"/>
                    <a:gd name="T97" fmla="*/ 668 h 789"/>
                    <a:gd name="T98" fmla="*/ 682 w 786"/>
                    <a:gd name="T99" fmla="*/ 677 h 789"/>
                    <a:gd name="T100" fmla="*/ 699 w 786"/>
                    <a:gd name="T101" fmla="*/ 696 h 789"/>
                    <a:gd name="T102" fmla="*/ 711 w 786"/>
                    <a:gd name="T103" fmla="*/ 720 h 789"/>
                    <a:gd name="T104" fmla="*/ 751 w 786"/>
                    <a:gd name="T105" fmla="*/ 748 h 789"/>
                    <a:gd name="T106" fmla="*/ 727 w 786"/>
                    <a:gd name="T107" fmla="*/ 737 h 789"/>
                    <a:gd name="T108" fmla="*/ 751 w 786"/>
                    <a:gd name="T109" fmla="*/ 748 h 789"/>
                    <a:gd name="T110" fmla="*/ 767 w 786"/>
                    <a:gd name="T111" fmla="*/ 765 h 789"/>
                    <a:gd name="T112" fmla="*/ 779 w 786"/>
                    <a:gd name="T113" fmla="*/ 789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24" y="19"/>
                      </a:moveTo>
                      <a:lnTo>
                        <a:pt x="7" y="0"/>
                      </a:lnTo>
                      <a:lnTo>
                        <a:pt x="0" y="7"/>
                      </a:lnTo>
                      <a:lnTo>
                        <a:pt x="19" y="23"/>
                      </a:lnTo>
                      <a:lnTo>
                        <a:pt x="24" y="19"/>
                      </a:lnTo>
                      <a:close/>
                      <a:moveTo>
                        <a:pt x="59" y="52"/>
                      </a:moveTo>
                      <a:lnTo>
                        <a:pt x="41" y="35"/>
                      </a:lnTo>
                      <a:lnTo>
                        <a:pt x="36" y="40"/>
                      </a:lnTo>
                      <a:lnTo>
                        <a:pt x="52" y="59"/>
                      </a:lnTo>
                      <a:lnTo>
                        <a:pt x="59" y="52"/>
                      </a:lnTo>
                      <a:close/>
                      <a:moveTo>
                        <a:pt x="93" y="88"/>
                      </a:moveTo>
                      <a:lnTo>
                        <a:pt x="76" y="71"/>
                      </a:lnTo>
                      <a:lnTo>
                        <a:pt x="71" y="76"/>
                      </a:lnTo>
                      <a:lnTo>
                        <a:pt x="88" y="92"/>
                      </a:lnTo>
                      <a:lnTo>
                        <a:pt x="93" y="88"/>
                      </a:lnTo>
                      <a:close/>
                      <a:moveTo>
                        <a:pt x="128" y="123"/>
                      </a:moveTo>
                      <a:lnTo>
                        <a:pt x="112" y="104"/>
                      </a:lnTo>
                      <a:lnTo>
                        <a:pt x="104" y="111"/>
                      </a:lnTo>
                      <a:lnTo>
                        <a:pt x="121" y="128"/>
                      </a:lnTo>
                      <a:lnTo>
                        <a:pt x="128" y="123"/>
                      </a:lnTo>
                      <a:close/>
                      <a:moveTo>
                        <a:pt x="164" y="157"/>
                      </a:moveTo>
                      <a:lnTo>
                        <a:pt x="145" y="140"/>
                      </a:lnTo>
                      <a:lnTo>
                        <a:pt x="140" y="145"/>
                      </a:lnTo>
                      <a:lnTo>
                        <a:pt x="157" y="164"/>
                      </a:lnTo>
                      <a:lnTo>
                        <a:pt x="164" y="157"/>
                      </a:lnTo>
                      <a:close/>
                      <a:moveTo>
                        <a:pt x="197" y="192"/>
                      </a:moveTo>
                      <a:lnTo>
                        <a:pt x="180" y="173"/>
                      </a:lnTo>
                      <a:lnTo>
                        <a:pt x="173" y="180"/>
                      </a:lnTo>
                      <a:lnTo>
                        <a:pt x="192" y="197"/>
                      </a:lnTo>
                      <a:lnTo>
                        <a:pt x="197" y="192"/>
                      </a:lnTo>
                      <a:close/>
                      <a:moveTo>
                        <a:pt x="232" y="225"/>
                      </a:moveTo>
                      <a:lnTo>
                        <a:pt x="213" y="209"/>
                      </a:lnTo>
                      <a:lnTo>
                        <a:pt x="209" y="216"/>
                      </a:lnTo>
                      <a:lnTo>
                        <a:pt x="225" y="233"/>
                      </a:lnTo>
                      <a:lnTo>
                        <a:pt x="232" y="225"/>
                      </a:lnTo>
                      <a:close/>
                      <a:moveTo>
                        <a:pt x="265" y="261"/>
                      </a:moveTo>
                      <a:lnTo>
                        <a:pt x="249" y="245"/>
                      </a:lnTo>
                      <a:lnTo>
                        <a:pt x="244" y="249"/>
                      </a:lnTo>
                      <a:lnTo>
                        <a:pt x="261" y="266"/>
                      </a:lnTo>
                      <a:lnTo>
                        <a:pt x="265" y="261"/>
                      </a:lnTo>
                      <a:close/>
                      <a:moveTo>
                        <a:pt x="301" y="297"/>
                      </a:moveTo>
                      <a:lnTo>
                        <a:pt x="284" y="278"/>
                      </a:lnTo>
                      <a:lnTo>
                        <a:pt x="277" y="285"/>
                      </a:lnTo>
                      <a:lnTo>
                        <a:pt x="296" y="302"/>
                      </a:lnTo>
                      <a:lnTo>
                        <a:pt x="301" y="297"/>
                      </a:lnTo>
                      <a:close/>
                      <a:moveTo>
                        <a:pt x="336" y="330"/>
                      </a:moveTo>
                      <a:lnTo>
                        <a:pt x="318" y="313"/>
                      </a:lnTo>
                      <a:lnTo>
                        <a:pt x="313" y="318"/>
                      </a:lnTo>
                      <a:lnTo>
                        <a:pt x="329" y="337"/>
                      </a:lnTo>
                      <a:lnTo>
                        <a:pt x="336" y="330"/>
                      </a:lnTo>
                      <a:close/>
                      <a:moveTo>
                        <a:pt x="370" y="366"/>
                      </a:moveTo>
                      <a:lnTo>
                        <a:pt x="353" y="349"/>
                      </a:lnTo>
                      <a:lnTo>
                        <a:pt x="348" y="354"/>
                      </a:lnTo>
                      <a:lnTo>
                        <a:pt x="365" y="370"/>
                      </a:lnTo>
                      <a:lnTo>
                        <a:pt x="370" y="366"/>
                      </a:lnTo>
                      <a:close/>
                      <a:moveTo>
                        <a:pt x="405" y="401"/>
                      </a:moveTo>
                      <a:lnTo>
                        <a:pt x="389" y="382"/>
                      </a:lnTo>
                      <a:lnTo>
                        <a:pt x="381" y="390"/>
                      </a:lnTo>
                      <a:lnTo>
                        <a:pt x="398" y="406"/>
                      </a:lnTo>
                      <a:lnTo>
                        <a:pt x="405" y="401"/>
                      </a:lnTo>
                      <a:close/>
                      <a:moveTo>
                        <a:pt x="441" y="435"/>
                      </a:moveTo>
                      <a:lnTo>
                        <a:pt x="422" y="418"/>
                      </a:lnTo>
                      <a:lnTo>
                        <a:pt x="417" y="423"/>
                      </a:lnTo>
                      <a:lnTo>
                        <a:pt x="434" y="442"/>
                      </a:lnTo>
                      <a:lnTo>
                        <a:pt x="441" y="435"/>
                      </a:lnTo>
                      <a:close/>
                      <a:moveTo>
                        <a:pt x="474" y="470"/>
                      </a:moveTo>
                      <a:lnTo>
                        <a:pt x="457" y="451"/>
                      </a:lnTo>
                      <a:lnTo>
                        <a:pt x="450" y="458"/>
                      </a:lnTo>
                      <a:lnTo>
                        <a:pt x="469" y="475"/>
                      </a:lnTo>
                      <a:lnTo>
                        <a:pt x="474" y="470"/>
                      </a:lnTo>
                      <a:close/>
                      <a:moveTo>
                        <a:pt x="509" y="504"/>
                      </a:moveTo>
                      <a:lnTo>
                        <a:pt x="490" y="487"/>
                      </a:lnTo>
                      <a:lnTo>
                        <a:pt x="486" y="494"/>
                      </a:lnTo>
                      <a:lnTo>
                        <a:pt x="502" y="511"/>
                      </a:lnTo>
                      <a:lnTo>
                        <a:pt x="509" y="504"/>
                      </a:lnTo>
                      <a:close/>
                      <a:moveTo>
                        <a:pt x="542" y="539"/>
                      </a:moveTo>
                      <a:lnTo>
                        <a:pt x="526" y="523"/>
                      </a:lnTo>
                      <a:lnTo>
                        <a:pt x="521" y="527"/>
                      </a:lnTo>
                      <a:lnTo>
                        <a:pt x="538" y="544"/>
                      </a:lnTo>
                      <a:lnTo>
                        <a:pt x="542" y="539"/>
                      </a:lnTo>
                      <a:close/>
                      <a:moveTo>
                        <a:pt x="578" y="575"/>
                      </a:moveTo>
                      <a:lnTo>
                        <a:pt x="561" y="556"/>
                      </a:lnTo>
                      <a:lnTo>
                        <a:pt x="554" y="563"/>
                      </a:lnTo>
                      <a:lnTo>
                        <a:pt x="573" y="580"/>
                      </a:lnTo>
                      <a:lnTo>
                        <a:pt x="578" y="575"/>
                      </a:lnTo>
                      <a:close/>
                      <a:moveTo>
                        <a:pt x="613" y="608"/>
                      </a:moveTo>
                      <a:lnTo>
                        <a:pt x="595" y="592"/>
                      </a:lnTo>
                      <a:lnTo>
                        <a:pt x="590" y="596"/>
                      </a:lnTo>
                      <a:lnTo>
                        <a:pt x="606" y="615"/>
                      </a:lnTo>
                      <a:lnTo>
                        <a:pt x="613" y="608"/>
                      </a:lnTo>
                      <a:close/>
                      <a:moveTo>
                        <a:pt x="647" y="644"/>
                      </a:moveTo>
                      <a:lnTo>
                        <a:pt x="630" y="627"/>
                      </a:lnTo>
                      <a:lnTo>
                        <a:pt x="625" y="632"/>
                      </a:lnTo>
                      <a:lnTo>
                        <a:pt x="642" y="649"/>
                      </a:lnTo>
                      <a:lnTo>
                        <a:pt x="647" y="644"/>
                      </a:lnTo>
                      <a:close/>
                      <a:moveTo>
                        <a:pt x="682" y="677"/>
                      </a:moveTo>
                      <a:lnTo>
                        <a:pt x="666" y="660"/>
                      </a:lnTo>
                      <a:lnTo>
                        <a:pt x="658" y="668"/>
                      </a:lnTo>
                      <a:lnTo>
                        <a:pt x="675" y="684"/>
                      </a:lnTo>
                      <a:lnTo>
                        <a:pt x="682" y="677"/>
                      </a:lnTo>
                      <a:close/>
                      <a:moveTo>
                        <a:pt x="718" y="713"/>
                      </a:moveTo>
                      <a:lnTo>
                        <a:pt x="699" y="696"/>
                      </a:lnTo>
                      <a:lnTo>
                        <a:pt x="694" y="701"/>
                      </a:lnTo>
                      <a:lnTo>
                        <a:pt x="711" y="720"/>
                      </a:lnTo>
                      <a:lnTo>
                        <a:pt x="718" y="713"/>
                      </a:lnTo>
                      <a:close/>
                      <a:moveTo>
                        <a:pt x="751" y="748"/>
                      </a:moveTo>
                      <a:lnTo>
                        <a:pt x="734" y="729"/>
                      </a:lnTo>
                      <a:lnTo>
                        <a:pt x="727" y="737"/>
                      </a:lnTo>
                      <a:lnTo>
                        <a:pt x="746" y="753"/>
                      </a:lnTo>
                      <a:lnTo>
                        <a:pt x="751" y="748"/>
                      </a:lnTo>
                      <a:close/>
                      <a:moveTo>
                        <a:pt x="786" y="782"/>
                      </a:moveTo>
                      <a:lnTo>
                        <a:pt x="767" y="765"/>
                      </a:lnTo>
                      <a:lnTo>
                        <a:pt x="763" y="770"/>
                      </a:lnTo>
                      <a:lnTo>
                        <a:pt x="779" y="789"/>
                      </a:lnTo>
                      <a:lnTo>
                        <a:pt x="786" y="7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00" name="Freeform 22"/>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 name="T8" fmla="*/ 14 w 14"/>
                    <a:gd name="T9" fmla="*/ 9 h 14"/>
                  </a:gdLst>
                  <a:ahLst/>
                  <a:cxnLst>
                    <a:cxn ang="0">
                      <a:pos x="T0" y="T1"/>
                    </a:cxn>
                    <a:cxn ang="0">
                      <a:pos x="T2" y="T3"/>
                    </a:cxn>
                    <a:cxn ang="0">
                      <a:pos x="T4" y="T5"/>
                    </a:cxn>
                    <a:cxn ang="0">
                      <a:pos x="T6" y="T7"/>
                    </a:cxn>
                    <a:cxn ang="0">
                      <a:pos x="T8" y="T9"/>
                    </a:cxn>
                  </a:cxnLst>
                  <a:rect l="0" t="0" r="r" b="b"/>
                  <a:pathLst>
                    <a:path w="14" h="14">
                      <a:moveTo>
                        <a:pt x="14" y="9"/>
                      </a:moveTo>
                      <a:lnTo>
                        <a:pt x="7" y="0"/>
                      </a:lnTo>
                      <a:lnTo>
                        <a:pt x="0" y="7"/>
                      </a:lnTo>
                      <a:lnTo>
                        <a:pt x="10" y="14"/>
                      </a:lnTo>
                      <a:lnTo>
                        <a:pt x="14"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01" name="Freeform 23"/>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Lst>
                  <a:ahLst/>
                  <a:cxnLst>
                    <a:cxn ang="0">
                      <a:pos x="T0" y="T1"/>
                    </a:cxn>
                    <a:cxn ang="0">
                      <a:pos x="T2" y="T3"/>
                    </a:cxn>
                    <a:cxn ang="0">
                      <a:pos x="T4" y="T5"/>
                    </a:cxn>
                    <a:cxn ang="0">
                      <a:pos x="T6" y="T7"/>
                    </a:cxn>
                  </a:cxnLst>
                  <a:rect l="0" t="0" r="r" b="b"/>
                  <a:pathLst>
                    <a:path w="14" h="14">
                      <a:moveTo>
                        <a:pt x="14" y="9"/>
                      </a:moveTo>
                      <a:lnTo>
                        <a:pt x="7" y="0"/>
                      </a:lnTo>
                      <a:lnTo>
                        <a:pt x="0" y="7"/>
                      </a:lnTo>
                      <a:lnTo>
                        <a:pt x="10" y="1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02" name="Freeform 26"/>
                <p:cNvSpPr>
                  <a:spLocks noEditPoints="1"/>
                </p:cNvSpPr>
                <p:nvPr/>
              </p:nvSpPr>
              <p:spPr bwMode="auto">
                <a:xfrm>
                  <a:off x="634683" y="1089025"/>
                  <a:ext cx="1247775" cy="1252538"/>
                </a:xfrm>
                <a:custGeom>
                  <a:avLst/>
                  <a:gdLst>
                    <a:gd name="T0" fmla="*/ 0 w 786"/>
                    <a:gd name="T1" fmla="*/ 782 h 789"/>
                    <a:gd name="T2" fmla="*/ 24 w 786"/>
                    <a:gd name="T3" fmla="*/ 770 h 789"/>
                    <a:gd name="T4" fmla="*/ 52 w 786"/>
                    <a:gd name="T5" fmla="*/ 729 h 789"/>
                    <a:gd name="T6" fmla="*/ 41 w 786"/>
                    <a:gd name="T7" fmla="*/ 753 h 789"/>
                    <a:gd name="T8" fmla="*/ 52 w 786"/>
                    <a:gd name="T9" fmla="*/ 729 h 789"/>
                    <a:gd name="T10" fmla="*/ 71 w 786"/>
                    <a:gd name="T11" fmla="*/ 713 h 789"/>
                    <a:gd name="T12" fmla="*/ 93 w 786"/>
                    <a:gd name="T13" fmla="*/ 701 h 789"/>
                    <a:gd name="T14" fmla="*/ 121 w 786"/>
                    <a:gd name="T15" fmla="*/ 660 h 789"/>
                    <a:gd name="T16" fmla="*/ 112 w 786"/>
                    <a:gd name="T17" fmla="*/ 684 h 789"/>
                    <a:gd name="T18" fmla="*/ 121 w 786"/>
                    <a:gd name="T19" fmla="*/ 660 h 789"/>
                    <a:gd name="T20" fmla="*/ 140 w 786"/>
                    <a:gd name="T21" fmla="*/ 644 h 789"/>
                    <a:gd name="T22" fmla="*/ 164 w 786"/>
                    <a:gd name="T23" fmla="*/ 632 h 789"/>
                    <a:gd name="T24" fmla="*/ 192 w 786"/>
                    <a:gd name="T25" fmla="*/ 592 h 789"/>
                    <a:gd name="T26" fmla="*/ 180 w 786"/>
                    <a:gd name="T27" fmla="*/ 615 h 789"/>
                    <a:gd name="T28" fmla="*/ 192 w 786"/>
                    <a:gd name="T29" fmla="*/ 592 h 789"/>
                    <a:gd name="T30" fmla="*/ 209 w 786"/>
                    <a:gd name="T31" fmla="*/ 575 h 789"/>
                    <a:gd name="T32" fmla="*/ 232 w 786"/>
                    <a:gd name="T33" fmla="*/ 563 h 789"/>
                    <a:gd name="T34" fmla="*/ 261 w 786"/>
                    <a:gd name="T35" fmla="*/ 523 h 789"/>
                    <a:gd name="T36" fmla="*/ 249 w 786"/>
                    <a:gd name="T37" fmla="*/ 544 h 789"/>
                    <a:gd name="T38" fmla="*/ 261 w 786"/>
                    <a:gd name="T39" fmla="*/ 523 h 789"/>
                    <a:gd name="T40" fmla="*/ 277 w 786"/>
                    <a:gd name="T41" fmla="*/ 504 h 789"/>
                    <a:gd name="T42" fmla="*/ 301 w 786"/>
                    <a:gd name="T43" fmla="*/ 494 h 789"/>
                    <a:gd name="T44" fmla="*/ 329 w 786"/>
                    <a:gd name="T45" fmla="*/ 451 h 789"/>
                    <a:gd name="T46" fmla="*/ 318 w 786"/>
                    <a:gd name="T47" fmla="*/ 475 h 789"/>
                    <a:gd name="T48" fmla="*/ 329 w 786"/>
                    <a:gd name="T49" fmla="*/ 451 h 789"/>
                    <a:gd name="T50" fmla="*/ 348 w 786"/>
                    <a:gd name="T51" fmla="*/ 435 h 789"/>
                    <a:gd name="T52" fmla="*/ 370 w 786"/>
                    <a:gd name="T53" fmla="*/ 423 h 789"/>
                    <a:gd name="T54" fmla="*/ 398 w 786"/>
                    <a:gd name="T55" fmla="*/ 382 h 789"/>
                    <a:gd name="T56" fmla="*/ 389 w 786"/>
                    <a:gd name="T57" fmla="*/ 406 h 789"/>
                    <a:gd name="T58" fmla="*/ 398 w 786"/>
                    <a:gd name="T59" fmla="*/ 382 h 789"/>
                    <a:gd name="T60" fmla="*/ 417 w 786"/>
                    <a:gd name="T61" fmla="*/ 366 h 789"/>
                    <a:gd name="T62" fmla="*/ 441 w 786"/>
                    <a:gd name="T63" fmla="*/ 354 h 789"/>
                    <a:gd name="T64" fmla="*/ 469 w 786"/>
                    <a:gd name="T65" fmla="*/ 313 h 789"/>
                    <a:gd name="T66" fmla="*/ 457 w 786"/>
                    <a:gd name="T67" fmla="*/ 337 h 789"/>
                    <a:gd name="T68" fmla="*/ 469 w 786"/>
                    <a:gd name="T69" fmla="*/ 313 h 789"/>
                    <a:gd name="T70" fmla="*/ 486 w 786"/>
                    <a:gd name="T71" fmla="*/ 297 h 789"/>
                    <a:gd name="T72" fmla="*/ 509 w 786"/>
                    <a:gd name="T73" fmla="*/ 285 h 789"/>
                    <a:gd name="T74" fmla="*/ 538 w 786"/>
                    <a:gd name="T75" fmla="*/ 245 h 789"/>
                    <a:gd name="T76" fmla="*/ 526 w 786"/>
                    <a:gd name="T77" fmla="*/ 266 h 789"/>
                    <a:gd name="T78" fmla="*/ 538 w 786"/>
                    <a:gd name="T79" fmla="*/ 245 h 789"/>
                    <a:gd name="T80" fmla="*/ 554 w 786"/>
                    <a:gd name="T81" fmla="*/ 225 h 789"/>
                    <a:gd name="T82" fmla="*/ 578 w 786"/>
                    <a:gd name="T83" fmla="*/ 216 h 789"/>
                    <a:gd name="T84" fmla="*/ 606 w 786"/>
                    <a:gd name="T85" fmla="*/ 173 h 789"/>
                    <a:gd name="T86" fmla="*/ 595 w 786"/>
                    <a:gd name="T87" fmla="*/ 197 h 789"/>
                    <a:gd name="T88" fmla="*/ 606 w 786"/>
                    <a:gd name="T89" fmla="*/ 173 h 789"/>
                    <a:gd name="T90" fmla="*/ 625 w 786"/>
                    <a:gd name="T91" fmla="*/ 157 h 789"/>
                    <a:gd name="T92" fmla="*/ 647 w 786"/>
                    <a:gd name="T93" fmla="*/ 145 h 789"/>
                    <a:gd name="T94" fmla="*/ 675 w 786"/>
                    <a:gd name="T95" fmla="*/ 104 h 789"/>
                    <a:gd name="T96" fmla="*/ 666 w 786"/>
                    <a:gd name="T97" fmla="*/ 128 h 789"/>
                    <a:gd name="T98" fmla="*/ 675 w 786"/>
                    <a:gd name="T99" fmla="*/ 104 h 789"/>
                    <a:gd name="T100" fmla="*/ 694 w 786"/>
                    <a:gd name="T101" fmla="*/ 88 h 789"/>
                    <a:gd name="T102" fmla="*/ 718 w 786"/>
                    <a:gd name="T103" fmla="*/ 76 h 789"/>
                    <a:gd name="T104" fmla="*/ 746 w 786"/>
                    <a:gd name="T105" fmla="*/ 35 h 789"/>
                    <a:gd name="T106" fmla="*/ 734 w 786"/>
                    <a:gd name="T107" fmla="*/ 59 h 789"/>
                    <a:gd name="T108" fmla="*/ 746 w 786"/>
                    <a:gd name="T109" fmla="*/ 35 h 789"/>
                    <a:gd name="T110" fmla="*/ 763 w 786"/>
                    <a:gd name="T111" fmla="*/ 19 h 789"/>
                    <a:gd name="T112" fmla="*/ 786 w 786"/>
                    <a:gd name="T113" fmla="*/ 7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19" y="765"/>
                      </a:moveTo>
                      <a:lnTo>
                        <a:pt x="0" y="782"/>
                      </a:lnTo>
                      <a:lnTo>
                        <a:pt x="7" y="789"/>
                      </a:lnTo>
                      <a:lnTo>
                        <a:pt x="24" y="770"/>
                      </a:lnTo>
                      <a:lnTo>
                        <a:pt x="19" y="765"/>
                      </a:lnTo>
                      <a:close/>
                      <a:moveTo>
                        <a:pt x="52" y="729"/>
                      </a:moveTo>
                      <a:lnTo>
                        <a:pt x="36" y="748"/>
                      </a:lnTo>
                      <a:lnTo>
                        <a:pt x="41" y="753"/>
                      </a:lnTo>
                      <a:lnTo>
                        <a:pt x="59" y="737"/>
                      </a:lnTo>
                      <a:lnTo>
                        <a:pt x="52" y="729"/>
                      </a:lnTo>
                      <a:close/>
                      <a:moveTo>
                        <a:pt x="88" y="696"/>
                      </a:moveTo>
                      <a:lnTo>
                        <a:pt x="71" y="713"/>
                      </a:lnTo>
                      <a:lnTo>
                        <a:pt x="76" y="720"/>
                      </a:lnTo>
                      <a:lnTo>
                        <a:pt x="93" y="701"/>
                      </a:lnTo>
                      <a:lnTo>
                        <a:pt x="88" y="696"/>
                      </a:lnTo>
                      <a:close/>
                      <a:moveTo>
                        <a:pt x="121" y="660"/>
                      </a:moveTo>
                      <a:lnTo>
                        <a:pt x="104" y="677"/>
                      </a:lnTo>
                      <a:lnTo>
                        <a:pt x="112" y="684"/>
                      </a:lnTo>
                      <a:lnTo>
                        <a:pt x="128" y="668"/>
                      </a:lnTo>
                      <a:lnTo>
                        <a:pt x="121" y="660"/>
                      </a:lnTo>
                      <a:close/>
                      <a:moveTo>
                        <a:pt x="157" y="627"/>
                      </a:moveTo>
                      <a:lnTo>
                        <a:pt x="140" y="644"/>
                      </a:lnTo>
                      <a:lnTo>
                        <a:pt x="145" y="649"/>
                      </a:lnTo>
                      <a:lnTo>
                        <a:pt x="164" y="632"/>
                      </a:lnTo>
                      <a:lnTo>
                        <a:pt x="157" y="627"/>
                      </a:lnTo>
                      <a:close/>
                      <a:moveTo>
                        <a:pt x="192" y="592"/>
                      </a:moveTo>
                      <a:lnTo>
                        <a:pt x="173" y="608"/>
                      </a:lnTo>
                      <a:lnTo>
                        <a:pt x="180" y="615"/>
                      </a:lnTo>
                      <a:lnTo>
                        <a:pt x="197" y="596"/>
                      </a:lnTo>
                      <a:lnTo>
                        <a:pt x="192" y="592"/>
                      </a:lnTo>
                      <a:close/>
                      <a:moveTo>
                        <a:pt x="225" y="556"/>
                      </a:moveTo>
                      <a:lnTo>
                        <a:pt x="209" y="575"/>
                      </a:lnTo>
                      <a:lnTo>
                        <a:pt x="213" y="580"/>
                      </a:lnTo>
                      <a:lnTo>
                        <a:pt x="232" y="563"/>
                      </a:lnTo>
                      <a:lnTo>
                        <a:pt x="225" y="556"/>
                      </a:lnTo>
                      <a:close/>
                      <a:moveTo>
                        <a:pt x="261" y="523"/>
                      </a:moveTo>
                      <a:lnTo>
                        <a:pt x="244" y="539"/>
                      </a:lnTo>
                      <a:lnTo>
                        <a:pt x="249" y="544"/>
                      </a:lnTo>
                      <a:lnTo>
                        <a:pt x="265" y="527"/>
                      </a:lnTo>
                      <a:lnTo>
                        <a:pt x="261" y="523"/>
                      </a:lnTo>
                      <a:close/>
                      <a:moveTo>
                        <a:pt x="296" y="487"/>
                      </a:moveTo>
                      <a:lnTo>
                        <a:pt x="277" y="504"/>
                      </a:lnTo>
                      <a:lnTo>
                        <a:pt x="284" y="511"/>
                      </a:lnTo>
                      <a:lnTo>
                        <a:pt x="301" y="494"/>
                      </a:lnTo>
                      <a:lnTo>
                        <a:pt x="296" y="487"/>
                      </a:lnTo>
                      <a:close/>
                      <a:moveTo>
                        <a:pt x="329" y="451"/>
                      </a:moveTo>
                      <a:lnTo>
                        <a:pt x="313" y="470"/>
                      </a:lnTo>
                      <a:lnTo>
                        <a:pt x="318" y="475"/>
                      </a:lnTo>
                      <a:lnTo>
                        <a:pt x="336" y="458"/>
                      </a:lnTo>
                      <a:lnTo>
                        <a:pt x="329" y="451"/>
                      </a:lnTo>
                      <a:close/>
                      <a:moveTo>
                        <a:pt x="365" y="418"/>
                      </a:moveTo>
                      <a:lnTo>
                        <a:pt x="348" y="435"/>
                      </a:lnTo>
                      <a:lnTo>
                        <a:pt x="353" y="442"/>
                      </a:lnTo>
                      <a:lnTo>
                        <a:pt x="370" y="423"/>
                      </a:lnTo>
                      <a:lnTo>
                        <a:pt x="365" y="418"/>
                      </a:lnTo>
                      <a:close/>
                      <a:moveTo>
                        <a:pt x="398" y="382"/>
                      </a:moveTo>
                      <a:lnTo>
                        <a:pt x="381" y="401"/>
                      </a:lnTo>
                      <a:lnTo>
                        <a:pt x="389" y="406"/>
                      </a:lnTo>
                      <a:lnTo>
                        <a:pt x="405" y="390"/>
                      </a:lnTo>
                      <a:lnTo>
                        <a:pt x="398" y="382"/>
                      </a:lnTo>
                      <a:close/>
                      <a:moveTo>
                        <a:pt x="434" y="349"/>
                      </a:moveTo>
                      <a:lnTo>
                        <a:pt x="417" y="366"/>
                      </a:lnTo>
                      <a:lnTo>
                        <a:pt x="422" y="370"/>
                      </a:lnTo>
                      <a:lnTo>
                        <a:pt x="441" y="354"/>
                      </a:lnTo>
                      <a:lnTo>
                        <a:pt x="434" y="349"/>
                      </a:lnTo>
                      <a:close/>
                      <a:moveTo>
                        <a:pt x="469" y="313"/>
                      </a:moveTo>
                      <a:lnTo>
                        <a:pt x="450" y="330"/>
                      </a:lnTo>
                      <a:lnTo>
                        <a:pt x="457" y="337"/>
                      </a:lnTo>
                      <a:lnTo>
                        <a:pt x="474" y="318"/>
                      </a:lnTo>
                      <a:lnTo>
                        <a:pt x="469" y="313"/>
                      </a:lnTo>
                      <a:close/>
                      <a:moveTo>
                        <a:pt x="502" y="278"/>
                      </a:moveTo>
                      <a:lnTo>
                        <a:pt x="486" y="297"/>
                      </a:lnTo>
                      <a:lnTo>
                        <a:pt x="490" y="302"/>
                      </a:lnTo>
                      <a:lnTo>
                        <a:pt x="509" y="285"/>
                      </a:lnTo>
                      <a:lnTo>
                        <a:pt x="502" y="278"/>
                      </a:lnTo>
                      <a:close/>
                      <a:moveTo>
                        <a:pt x="538" y="245"/>
                      </a:moveTo>
                      <a:lnTo>
                        <a:pt x="521" y="261"/>
                      </a:lnTo>
                      <a:lnTo>
                        <a:pt x="526" y="266"/>
                      </a:lnTo>
                      <a:lnTo>
                        <a:pt x="542" y="249"/>
                      </a:lnTo>
                      <a:lnTo>
                        <a:pt x="538" y="245"/>
                      </a:lnTo>
                      <a:close/>
                      <a:moveTo>
                        <a:pt x="573" y="209"/>
                      </a:moveTo>
                      <a:lnTo>
                        <a:pt x="554" y="225"/>
                      </a:lnTo>
                      <a:lnTo>
                        <a:pt x="561" y="233"/>
                      </a:lnTo>
                      <a:lnTo>
                        <a:pt x="578" y="216"/>
                      </a:lnTo>
                      <a:lnTo>
                        <a:pt x="573" y="209"/>
                      </a:lnTo>
                      <a:close/>
                      <a:moveTo>
                        <a:pt x="606" y="173"/>
                      </a:moveTo>
                      <a:lnTo>
                        <a:pt x="590" y="192"/>
                      </a:lnTo>
                      <a:lnTo>
                        <a:pt x="595" y="197"/>
                      </a:lnTo>
                      <a:lnTo>
                        <a:pt x="613" y="180"/>
                      </a:lnTo>
                      <a:lnTo>
                        <a:pt x="606" y="173"/>
                      </a:lnTo>
                      <a:close/>
                      <a:moveTo>
                        <a:pt x="642" y="140"/>
                      </a:moveTo>
                      <a:lnTo>
                        <a:pt x="625" y="157"/>
                      </a:lnTo>
                      <a:lnTo>
                        <a:pt x="630" y="164"/>
                      </a:lnTo>
                      <a:lnTo>
                        <a:pt x="647" y="145"/>
                      </a:lnTo>
                      <a:lnTo>
                        <a:pt x="642" y="140"/>
                      </a:lnTo>
                      <a:close/>
                      <a:moveTo>
                        <a:pt x="675" y="104"/>
                      </a:moveTo>
                      <a:lnTo>
                        <a:pt x="658" y="123"/>
                      </a:lnTo>
                      <a:lnTo>
                        <a:pt x="666" y="128"/>
                      </a:lnTo>
                      <a:lnTo>
                        <a:pt x="682" y="111"/>
                      </a:lnTo>
                      <a:lnTo>
                        <a:pt x="675" y="104"/>
                      </a:lnTo>
                      <a:close/>
                      <a:moveTo>
                        <a:pt x="711" y="71"/>
                      </a:moveTo>
                      <a:lnTo>
                        <a:pt x="694" y="88"/>
                      </a:lnTo>
                      <a:lnTo>
                        <a:pt x="699" y="92"/>
                      </a:lnTo>
                      <a:lnTo>
                        <a:pt x="718" y="76"/>
                      </a:lnTo>
                      <a:lnTo>
                        <a:pt x="711" y="71"/>
                      </a:lnTo>
                      <a:close/>
                      <a:moveTo>
                        <a:pt x="746" y="35"/>
                      </a:moveTo>
                      <a:lnTo>
                        <a:pt x="727" y="52"/>
                      </a:lnTo>
                      <a:lnTo>
                        <a:pt x="734" y="59"/>
                      </a:lnTo>
                      <a:lnTo>
                        <a:pt x="751" y="40"/>
                      </a:lnTo>
                      <a:lnTo>
                        <a:pt x="746" y="35"/>
                      </a:lnTo>
                      <a:close/>
                      <a:moveTo>
                        <a:pt x="779" y="0"/>
                      </a:moveTo>
                      <a:lnTo>
                        <a:pt x="763" y="19"/>
                      </a:lnTo>
                      <a:lnTo>
                        <a:pt x="767" y="23"/>
                      </a:lnTo>
                      <a:lnTo>
                        <a:pt x="786" y="7"/>
                      </a:lnTo>
                      <a:lnTo>
                        <a:pt x="7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03" name="Freeform 27"/>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 name="T8" fmla="*/ 10 w 14"/>
                    <a:gd name="T9" fmla="*/ 0 h 14"/>
                  </a:gdLst>
                  <a:ahLst/>
                  <a:cxnLst>
                    <a:cxn ang="0">
                      <a:pos x="T0" y="T1"/>
                    </a:cxn>
                    <a:cxn ang="0">
                      <a:pos x="T2" y="T3"/>
                    </a:cxn>
                    <a:cxn ang="0">
                      <a:pos x="T4" y="T5"/>
                    </a:cxn>
                    <a:cxn ang="0">
                      <a:pos x="T6" y="T7"/>
                    </a:cxn>
                    <a:cxn ang="0">
                      <a:pos x="T8" y="T9"/>
                    </a:cxn>
                  </a:cxnLst>
                  <a:rect l="0" t="0" r="r" b="b"/>
                  <a:pathLst>
                    <a:path w="14" h="14">
                      <a:moveTo>
                        <a:pt x="10" y="0"/>
                      </a:moveTo>
                      <a:lnTo>
                        <a:pt x="0" y="7"/>
                      </a:lnTo>
                      <a:lnTo>
                        <a:pt x="7" y="14"/>
                      </a:lnTo>
                      <a:lnTo>
                        <a:pt x="14" y="4"/>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04" name="Freeform 28"/>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Lst>
                  <a:ahLst/>
                  <a:cxnLst>
                    <a:cxn ang="0">
                      <a:pos x="T0" y="T1"/>
                    </a:cxn>
                    <a:cxn ang="0">
                      <a:pos x="T2" y="T3"/>
                    </a:cxn>
                    <a:cxn ang="0">
                      <a:pos x="T4" y="T5"/>
                    </a:cxn>
                    <a:cxn ang="0">
                      <a:pos x="T6" y="T7"/>
                    </a:cxn>
                  </a:cxnLst>
                  <a:rect l="0" t="0" r="r" b="b"/>
                  <a:pathLst>
                    <a:path w="14" h="14">
                      <a:moveTo>
                        <a:pt x="10" y="0"/>
                      </a:moveTo>
                      <a:lnTo>
                        <a:pt x="0" y="7"/>
                      </a:lnTo>
                      <a:lnTo>
                        <a:pt x="7" y="14"/>
                      </a:lnTo>
                      <a:lnTo>
                        <a:pt x="14" y="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05" name="Freeform 29"/>
                <p:cNvSpPr/>
                <p:nvPr/>
              </p:nvSpPr>
              <p:spPr bwMode="auto">
                <a:xfrm>
                  <a:off x="541020" y="993775"/>
                  <a:ext cx="1436688" cy="1441450"/>
                </a:xfrm>
                <a:custGeom>
                  <a:avLst/>
                  <a:gdLst>
                    <a:gd name="T0" fmla="*/ 900 w 905"/>
                    <a:gd name="T1" fmla="*/ 904 h 908"/>
                    <a:gd name="T2" fmla="*/ 900 w 905"/>
                    <a:gd name="T3" fmla="*/ 899 h 908"/>
                    <a:gd name="T4" fmla="*/ 10 w 905"/>
                    <a:gd name="T5" fmla="*/ 899 h 908"/>
                    <a:gd name="T6" fmla="*/ 10 w 905"/>
                    <a:gd name="T7" fmla="*/ 10 h 908"/>
                    <a:gd name="T8" fmla="*/ 895 w 905"/>
                    <a:gd name="T9" fmla="*/ 10 h 908"/>
                    <a:gd name="T10" fmla="*/ 895 w 905"/>
                    <a:gd name="T11" fmla="*/ 904 h 908"/>
                    <a:gd name="T12" fmla="*/ 900 w 905"/>
                    <a:gd name="T13" fmla="*/ 904 h 908"/>
                    <a:gd name="T14" fmla="*/ 900 w 905"/>
                    <a:gd name="T15" fmla="*/ 899 h 908"/>
                    <a:gd name="T16" fmla="*/ 900 w 905"/>
                    <a:gd name="T17" fmla="*/ 904 h 908"/>
                    <a:gd name="T18" fmla="*/ 905 w 905"/>
                    <a:gd name="T19" fmla="*/ 904 h 908"/>
                    <a:gd name="T20" fmla="*/ 905 w 905"/>
                    <a:gd name="T21" fmla="*/ 0 h 908"/>
                    <a:gd name="T22" fmla="*/ 0 w 905"/>
                    <a:gd name="T23" fmla="*/ 0 h 908"/>
                    <a:gd name="T24" fmla="*/ 0 w 905"/>
                    <a:gd name="T25" fmla="*/ 908 h 908"/>
                    <a:gd name="T26" fmla="*/ 905 w 905"/>
                    <a:gd name="T27" fmla="*/ 908 h 908"/>
                    <a:gd name="T28" fmla="*/ 905 w 905"/>
                    <a:gd name="T29" fmla="*/ 904 h 908"/>
                    <a:gd name="T30" fmla="*/ 900 w 905"/>
                    <a:gd name="T31" fmla="*/ 904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5" h="908">
                      <a:moveTo>
                        <a:pt x="900" y="904"/>
                      </a:moveTo>
                      <a:lnTo>
                        <a:pt x="900" y="899"/>
                      </a:lnTo>
                      <a:lnTo>
                        <a:pt x="10" y="899"/>
                      </a:lnTo>
                      <a:lnTo>
                        <a:pt x="10" y="10"/>
                      </a:lnTo>
                      <a:lnTo>
                        <a:pt x="895" y="10"/>
                      </a:lnTo>
                      <a:lnTo>
                        <a:pt x="895" y="904"/>
                      </a:lnTo>
                      <a:lnTo>
                        <a:pt x="900" y="904"/>
                      </a:lnTo>
                      <a:lnTo>
                        <a:pt x="900" y="899"/>
                      </a:lnTo>
                      <a:lnTo>
                        <a:pt x="900" y="904"/>
                      </a:lnTo>
                      <a:lnTo>
                        <a:pt x="905" y="904"/>
                      </a:lnTo>
                      <a:lnTo>
                        <a:pt x="905" y="0"/>
                      </a:lnTo>
                      <a:lnTo>
                        <a:pt x="0" y="0"/>
                      </a:lnTo>
                      <a:lnTo>
                        <a:pt x="0" y="908"/>
                      </a:lnTo>
                      <a:lnTo>
                        <a:pt x="905" y="908"/>
                      </a:lnTo>
                      <a:lnTo>
                        <a:pt x="905" y="904"/>
                      </a:lnTo>
                      <a:lnTo>
                        <a:pt x="900" y="9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grpSp>
          <p:nvGrpSpPr>
            <p:cNvPr id="7" name="组合 6"/>
            <p:cNvGrpSpPr/>
            <p:nvPr/>
          </p:nvGrpSpPr>
          <p:grpSpPr>
            <a:xfrm>
              <a:off x="3800037" y="1060391"/>
              <a:ext cx="944880" cy="1014730"/>
              <a:chOff x="1679192" y="1351165"/>
              <a:chExt cx="944880" cy="1014730"/>
            </a:xfrm>
          </p:grpSpPr>
          <p:sp>
            <p:nvSpPr>
              <p:cNvPr id="8" name="文本框 7"/>
              <p:cNvSpPr txBox="1"/>
              <p:nvPr/>
            </p:nvSpPr>
            <p:spPr>
              <a:xfrm>
                <a:off x="1679192" y="1351165"/>
                <a:ext cx="944880" cy="1014730"/>
              </a:xfrm>
              <a:prstGeom prst="rect">
                <a:avLst/>
              </a:prstGeom>
              <a:noFill/>
              <a:ln w="12700">
                <a:noFill/>
              </a:ln>
            </p:spPr>
            <p:txBody>
              <a:bodyPr wrap="none" rtlCol="0">
                <a:spAutoFit/>
              </a:bodyPr>
              <a:lstStyle/>
              <a:p>
                <a:r>
                  <a:rPr lang="zh-CN" altLang="en-US" sz="6000" dirty="0">
                    <a:solidFill>
                      <a:srgbClr val="C00000"/>
                    </a:solidFill>
                    <a:latin typeface="华文新魏" panose="02010800040101010101" pitchFamily="2" charset="-122"/>
                    <a:ea typeface="华文新魏" panose="02010800040101010101" pitchFamily="2" charset="-122"/>
                  </a:rPr>
                  <a:t>观</a:t>
                </a:r>
              </a:p>
            </p:txBody>
          </p:sp>
          <p:grpSp>
            <p:nvGrpSpPr>
              <p:cNvPr id="9" name="组合 8"/>
              <p:cNvGrpSpPr/>
              <p:nvPr/>
            </p:nvGrpSpPr>
            <p:grpSpPr>
              <a:xfrm>
                <a:off x="1753956" y="1496113"/>
                <a:ext cx="812663" cy="815356"/>
                <a:chOff x="541020" y="993775"/>
                <a:chExt cx="1436688" cy="1441450"/>
              </a:xfrm>
              <a:solidFill>
                <a:schemeClr val="tx1">
                  <a:lumMod val="60000"/>
                  <a:lumOff val="40000"/>
                </a:schemeClr>
              </a:solidFill>
            </p:grpSpPr>
            <p:sp>
              <p:nvSpPr>
                <p:cNvPr id="11" name="Freeform 8"/>
                <p:cNvSpPr>
                  <a:spLocks noEditPoints="1"/>
                </p:cNvSpPr>
                <p:nvPr/>
              </p:nvSpPr>
              <p:spPr bwMode="auto">
                <a:xfrm>
                  <a:off x="593408" y="1047750"/>
                  <a:ext cx="1330325" cy="1335088"/>
                </a:xfrm>
                <a:custGeom>
                  <a:avLst/>
                  <a:gdLst>
                    <a:gd name="T0" fmla="*/ 831 w 838"/>
                    <a:gd name="T1" fmla="*/ 803 h 841"/>
                    <a:gd name="T2" fmla="*/ 831 w 838"/>
                    <a:gd name="T3" fmla="*/ 777 h 841"/>
                    <a:gd name="T4" fmla="*/ 838 w 838"/>
                    <a:gd name="T5" fmla="*/ 729 h 841"/>
                    <a:gd name="T6" fmla="*/ 838 w 838"/>
                    <a:gd name="T7" fmla="*/ 656 h 841"/>
                    <a:gd name="T8" fmla="*/ 831 w 838"/>
                    <a:gd name="T9" fmla="*/ 606 h 841"/>
                    <a:gd name="T10" fmla="*/ 831 w 838"/>
                    <a:gd name="T11" fmla="*/ 506 h 841"/>
                    <a:gd name="T12" fmla="*/ 831 w 838"/>
                    <a:gd name="T13" fmla="*/ 482 h 841"/>
                    <a:gd name="T14" fmla="*/ 838 w 838"/>
                    <a:gd name="T15" fmla="*/ 432 h 841"/>
                    <a:gd name="T16" fmla="*/ 838 w 838"/>
                    <a:gd name="T17" fmla="*/ 358 h 841"/>
                    <a:gd name="T18" fmla="*/ 831 w 838"/>
                    <a:gd name="T19" fmla="*/ 309 h 841"/>
                    <a:gd name="T20" fmla="*/ 831 w 838"/>
                    <a:gd name="T21" fmla="*/ 211 h 841"/>
                    <a:gd name="T22" fmla="*/ 831 w 838"/>
                    <a:gd name="T23" fmla="*/ 187 h 841"/>
                    <a:gd name="T24" fmla="*/ 838 w 838"/>
                    <a:gd name="T25" fmla="*/ 137 h 841"/>
                    <a:gd name="T26" fmla="*/ 838 w 838"/>
                    <a:gd name="T27" fmla="*/ 64 h 841"/>
                    <a:gd name="T28" fmla="*/ 831 w 838"/>
                    <a:gd name="T29" fmla="*/ 14 h 841"/>
                    <a:gd name="T30" fmla="*/ 748 w 838"/>
                    <a:gd name="T31" fmla="*/ 7 h 841"/>
                    <a:gd name="T32" fmla="*/ 722 w 838"/>
                    <a:gd name="T33" fmla="*/ 7 h 841"/>
                    <a:gd name="T34" fmla="*/ 673 w 838"/>
                    <a:gd name="T35" fmla="*/ 0 h 841"/>
                    <a:gd name="T36" fmla="*/ 599 w 838"/>
                    <a:gd name="T37" fmla="*/ 0 h 841"/>
                    <a:gd name="T38" fmla="*/ 552 w 838"/>
                    <a:gd name="T39" fmla="*/ 7 h 841"/>
                    <a:gd name="T40" fmla="*/ 452 w 838"/>
                    <a:gd name="T41" fmla="*/ 7 h 841"/>
                    <a:gd name="T42" fmla="*/ 429 w 838"/>
                    <a:gd name="T43" fmla="*/ 7 h 841"/>
                    <a:gd name="T44" fmla="*/ 379 w 838"/>
                    <a:gd name="T45" fmla="*/ 0 h 841"/>
                    <a:gd name="T46" fmla="*/ 306 w 838"/>
                    <a:gd name="T47" fmla="*/ 0 h 841"/>
                    <a:gd name="T48" fmla="*/ 256 w 838"/>
                    <a:gd name="T49" fmla="*/ 7 h 841"/>
                    <a:gd name="T50" fmla="*/ 159 w 838"/>
                    <a:gd name="T51" fmla="*/ 7 h 841"/>
                    <a:gd name="T52" fmla="*/ 133 w 838"/>
                    <a:gd name="T53" fmla="*/ 7 h 841"/>
                    <a:gd name="T54" fmla="*/ 85 w 838"/>
                    <a:gd name="T55" fmla="*/ 0 h 841"/>
                    <a:gd name="T56" fmla="*/ 12 w 838"/>
                    <a:gd name="T57" fmla="*/ 0 h 841"/>
                    <a:gd name="T58" fmla="*/ 7 w 838"/>
                    <a:gd name="T59" fmla="*/ 45 h 841"/>
                    <a:gd name="T60" fmla="*/ 7 w 838"/>
                    <a:gd name="T61" fmla="*/ 145 h 841"/>
                    <a:gd name="T62" fmla="*/ 7 w 838"/>
                    <a:gd name="T63" fmla="*/ 168 h 841"/>
                    <a:gd name="T64" fmla="*/ 0 w 838"/>
                    <a:gd name="T65" fmla="*/ 218 h 841"/>
                    <a:gd name="T66" fmla="*/ 0 w 838"/>
                    <a:gd name="T67" fmla="*/ 292 h 841"/>
                    <a:gd name="T68" fmla="*/ 7 w 838"/>
                    <a:gd name="T69" fmla="*/ 342 h 841"/>
                    <a:gd name="T70" fmla="*/ 7 w 838"/>
                    <a:gd name="T71" fmla="*/ 439 h 841"/>
                    <a:gd name="T72" fmla="*/ 7 w 838"/>
                    <a:gd name="T73" fmla="*/ 465 h 841"/>
                    <a:gd name="T74" fmla="*/ 0 w 838"/>
                    <a:gd name="T75" fmla="*/ 513 h 841"/>
                    <a:gd name="T76" fmla="*/ 0 w 838"/>
                    <a:gd name="T77" fmla="*/ 587 h 841"/>
                    <a:gd name="T78" fmla="*/ 7 w 838"/>
                    <a:gd name="T79" fmla="*/ 637 h 841"/>
                    <a:gd name="T80" fmla="*/ 7 w 838"/>
                    <a:gd name="T81" fmla="*/ 736 h 841"/>
                    <a:gd name="T82" fmla="*/ 7 w 838"/>
                    <a:gd name="T83" fmla="*/ 760 h 841"/>
                    <a:gd name="T84" fmla="*/ 0 w 838"/>
                    <a:gd name="T85" fmla="*/ 810 h 841"/>
                    <a:gd name="T86" fmla="*/ 50 w 838"/>
                    <a:gd name="T87" fmla="*/ 841 h 841"/>
                    <a:gd name="T88" fmla="*/ 100 w 838"/>
                    <a:gd name="T89" fmla="*/ 834 h 841"/>
                    <a:gd name="T90" fmla="*/ 197 w 838"/>
                    <a:gd name="T91" fmla="*/ 834 h 841"/>
                    <a:gd name="T92" fmla="*/ 220 w 838"/>
                    <a:gd name="T93" fmla="*/ 834 h 841"/>
                    <a:gd name="T94" fmla="*/ 270 w 838"/>
                    <a:gd name="T95" fmla="*/ 841 h 841"/>
                    <a:gd name="T96" fmla="*/ 344 w 838"/>
                    <a:gd name="T97" fmla="*/ 841 h 841"/>
                    <a:gd name="T98" fmla="*/ 393 w 838"/>
                    <a:gd name="T99" fmla="*/ 834 h 841"/>
                    <a:gd name="T100" fmla="*/ 490 w 838"/>
                    <a:gd name="T101" fmla="*/ 834 h 841"/>
                    <a:gd name="T102" fmla="*/ 516 w 838"/>
                    <a:gd name="T103" fmla="*/ 834 h 841"/>
                    <a:gd name="T104" fmla="*/ 564 w 838"/>
                    <a:gd name="T105" fmla="*/ 841 h 841"/>
                    <a:gd name="T106" fmla="*/ 639 w 838"/>
                    <a:gd name="T107" fmla="*/ 841 h 841"/>
                    <a:gd name="T108" fmla="*/ 687 w 838"/>
                    <a:gd name="T109" fmla="*/ 834 h 841"/>
                    <a:gd name="T110" fmla="*/ 786 w 838"/>
                    <a:gd name="T111" fmla="*/ 834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8" h="841">
                      <a:moveTo>
                        <a:pt x="836" y="834"/>
                      </a:moveTo>
                      <a:lnTo>
                        <a:pt x="810" y="834"/>
                      </a:lnTo>
                      <a:lnTo>
                        <a:pt x="810" y="841"/>
                      </a:lnTo>
                      <a:lnTo>
                        <a:pt x="836" y="841"/>
                      </a:lnTo>
                      <a:lnTo>
                        <a:pt x="836" y="834"/>
                      </a:lnTo>
                      <a:close/>
                      <a:moveTo>
                        <a:pt x="831" y="803"/>
                      </a:moveTo>
                      <a:lnTo>
                        <a:pt x="831" y="827"/>
                      </a:lnTo>
                      <a:lnTo>
                        <a:pt x="838" y="827"/>
                      </a:lnTo>
                      <a:lnTo>
                        <a:pt x="838" y="803"/>
                      </a:lnTo>
                      <a:lnTo>
                        <a:pt x="831" y="803"/>
                      </a:lnTo>
                      <a:close/>
                      <a:moveTo>
                        <a:pt x="831" y="753"/>
                      </a:moveTo>
                      <a:lnTo>
                        <a:pt x="831" y="777"/>
                      </a:lnTo>
                      <a:lnTo>
                        <a:pt x="838" y="777"/>
                      </a:lnTo>
                      <a:lnTo>
                        <a:pt x="838" y="753"/>
                      </a:lnTo>
                      <a:lnTo>
                        <a:pt x="831" y="753"/>
                      </a:lnTo>
                      <a:close/>
                      <a:moveTo>
                        <a:pt x="831" y="703"/>
                      </a:moveTo>
                      <a:lnTo>
                        <a:pt x="831" y="729"/>
                      </a:lnTo>
                      <a:lnTo>
                        <a:pt x="838" y="729"/>
                      </a:lnTo>
                      <a:lnTo>
                        <a:pt x="838" y="703"/>
                      </a:lnTo>
                      <a:lnTo>
                        <a:pt x="831" y="703"/>
                      </a:lnTo>
                      <a:close/>
                      <a:moveTo>
                        <a:pt x="831" y="656"/>
                      </a:moveTo>
                      <a:lnTo>
                        <a:pt x="831" y="679"/>
                      </a:lnTo>
                      <a:lnTo>
                        <a:pt x="838" y="679"/>
                      </a:lnTo>
                      <a:lnTo>
                        <a:pt x="838" y="656"/>
                      </a:lnTo>
                      <a:lnTo>
                        <a:pt x="831" y="656"/>
                      </a:lnTo>
                      <a:close/>
                      <a:moveTo>
                        <a:pt x="831" y="606"/>
                      </a:moveTo>
                      <a:lnTo>
                        <a:pt x="831" y="629"/>
                      </a:lnTo>
                      <a:lnTo>
                        <a:pt x="838" y="629"/>
                      </a:lnTo>
                      <a:lnTo>
                        <a:pt x="838" y="606"/>
                      </a:lnTo>
                      <a:lnTo>
                        <a:pt x="831" y="606"/>
                      </a:lnTo>
                      <a:close/>
                      <a:moveTo>
                        <a:pt x="831" y="556"/>
                      </a:moveTo>
                      <a:lnTo>
                        <a:pt x="831" y="582"/>
                      </a:lnTo>
                      <a:lnTo>
                        <a:pt x="838" y="582"/>
                      </a:lnTo>
                      <a:lnTo>
                        <a:pt x="838" y="556"/>
                      </a:lnTo>
                      <a:lnTo>
                        <a:pt x="831" y="556"/>
                      </a:lnTo>
                      <a:close/>
                      <a:moveTo>
                        <a:pt x="831" y="506"/>
                      </a:moveTo>
                      <a:lnTo>
                        <a:pt x="831" y="532"/>
                      </a:lnTo>
                      <a:lnTo>
                        <a:pt x="838" y="532"/>
                      </a:lnTo>
                      <a:lnTo>
                        <a:pt x="838" y="506"/>
                      </a:lnTo>
                      <a:lnTo>
                        <a:pt x="831" y="506"/>
                      </a:lnTo>
                      <a:close/>
                      <a:moveTo>
                        <a:pt x="831" y="458"/>
                      </a:moveTo>
                      <a:lnTo>
                        <a:pt x="831" y="482"/>
                      </a:lnTo>
                      <a:lnTo>
                        <a:pt x="838" y="482"/>
                      </a:lnTo>
                      <a:lnTo>
                        <a:pt x="838" y="458"/>
                      </a:lnTo>
                      <a:lnTo>
                        <a:pt x="831" y="458"/>
                      </a:lnTo>
                      <a:close/>
                      <a:moveTo>
                        <a:pt x="831" y="408"/>
                      </a:moveTo>
                      <a:lnTo>
                        <a:pt x="831" y="432"/>
                      </a:lnTo>
                      <a:lnTo>
                        <a:pt x="838" y="432"/>
                      </a:lnTo>
                      <a:lnTo>
                        <a:pt x="838" y="408"/>
                      </a:lnTo>
                      <a:lnTo>
                        <a:pt x="831" y="408"/>
                      </a:lnTo>
                      <a:close/>
                      <a:moveTo>
                        <a:pt x="831" y="358"/>
                      </a:moveTo>
                      <a:lnTo>
                        <a:pt x="831" y="385"/>
                      </a:lnTo>
                      <a:lnTo>
                        <a:pt x="838" y="385"/>
                      </a:lnTo>
                      <a:lnTo>
                        <a:pt x="838" y="358"/>
                      </a:lnTo>
                      <a:lnTo>
                        <a:pt x="831" y="358"/>
                      </a:lnTo>
                      <a:close/>
                      <a:moveTo>
                        <a:pt x="831" y="309"/>
                      </a:moveTo>
                      <a:lnTo>
                        <a:pt x="831" y="335"/>
                      </a:lnTo>
                      <a:lnTo>
                        <a:pt x="838" y="335"/>
                      </a:lnTo>
                      <a:lnTo>
                        <a:pt x="838" y="309"/>
                      </a:lnTo>
                      <a:lnTo>
                        <a:pt x="831" y="309"/>
                      </a:lnTo>
                      <a:close/>
                      <a:moveTo>
                        <a:pt x="831" y="261"/>
                      </a:moveTo>
                      <a:lnTo>
                        <a:pt x="831" y="285"/>
                      </a:lnTo>
                      <a:lnTo>
                        <a:pt x="838" y="285"/>
                      </a:lnTo>
                      <a:lnTo>
                        <a:pt x="838" y="261"/>
                      </a:lnTo>
                      <a:lnTo>
                        <a:pt x="831" y="261"/>
                      </a:lnTo>
                      <a:close/>
                      <a:moveTo>
                        <a:pt x="831" y="211"/>
                      </a:moveTo>
                      <a:lnTo>
                        <a:pt x="831" y="235"/>
                      </a:lnTo>
                      <a:lnTo>
                        <a:pt x="838" y="235"/>
                      </a:lnTo>
                      <a:lnTo>
                        <a:pt x="838" y="211"/>
                      </a:lnTo>
                      <a:lnTo>
                        <a:pt x="831" y="211"/>
                      </a:lnTo>
                      <a:close/>
                      <a:moveTo>
                        <a:pt x="831" y="161"/>
                      </a:moveTo>
                      <a:lnTo>
                        <a:pt x="831" y="187"/>
                      </a:lnTo>
                      <a:lnTo>
                        <a:pt x="838" y="187"/>
                      </a:lnTo>
                      <a:lnTo>
                        <a:pt x="838" y="161"/>
                      </a:lnTo>
                      <a:lnTo>
                        <a:pt x="831" y="161"/>
                      </a:lnTo>
                      <a:close/>
                      <a:moveTo>
                        <a:pt x="831" y="114"/>
                      </a:moveTo>
                      <a:lnTo>
                        <a:pt x="831" y="137"/>
                      </a:lnTo>
                      <a:lnTo>
                        <a:pt x="838" y="137"/>
                      </a:lnTo>
                      <a:lnTo>
                        <a:pt x="838" y="114"/>
                      </a:lnTo>
                      <a:lnTo>
                        <a:pt x="831" y="114"/>
                      </a:lnTo>
                      <a:close/>
                      <a:moveTo>
                        <a:pt x="831" y="64"/>
                      </a:moveTo>
                      <a:lnTo>
                        <a:pt x="831" y="87"/>
                      </a:lnTo>
                      <a:lnTo>
                        <a:pt x="838" y="87"/>
                      </a:lnTo>
                      <a:lnTo>
                        <a:pt x="838" y="64"/>
                      </a:lnTo>
                      <a:lnTo>
                        <a:pt x="831" y="64"/>
                      </a:lnTo>
                      <a:close/>
                      <a:moveTo>
                        <a:pt x="831" y="14"/>
                      </a:moveTo>
                      <a:lnTo>
                        <a:pt x="831" y="38"/>
                      </a:lnTo>
                      <a:lnTo>
                        <a:pt x="838" y="38"/>
                      </a:lnTo>
                      <a:lnTo>
                        <a:pt x="838" y="14"/>
                      </a:lnTo>
                      <a:lnTo>
                        <a:pt x="831" y="14"/>
                      </a:lnTo>
                      <a:close/>
                      <a:moveTo>
                        <a:pt x="796" y="7"/>
                      </a:moveTo>
                      <a:lnTo>
                        <a:pt x="822" y="7"/>
                      </a:lnTo>
                      <a:lnTo>
                        <a:pt x="822" y="0"/>
                      </a:lnTo>
                      <a:lnTo>
                        <a:pt x="796" y="0"/>
                      </a:lnTo>
                      <a:lnTo>
                        <a:pt x="796" y="7"/>
                      </a:lnTo>
                      <a:close/>
                      <a:moveTo>
                        <a:pt x="748" y="7"/>
                      </a:moveTo>
                      <a:lnTo>
                        <a:pt x="772" y="7"/>
                      </a:lnTo>
                      <a:lnTo>
                        <a:pt x="772" y="0"/>
                      </a:lnTo>
                      <a:lnTo>
                        <a:pt x="748" y="0"/>
                      </a:lnTo>
                      <a:lnTo>
                        <a:pt x="748" y="7"/>
                      </a:lnTo>
                      <a:close/>
                      <a:moveTo>
                        <a:pt x="699" y="7"/>
                      </a:moveTo>
                      <a:lnTo>
                        <a:pt x="722" y="7"/>
                      </a:lnTo>
                      <a:lnTo>
                        <a:pt x="722" y="0"/>
                      </a:lnTo>
                      <a:lnTo>
                        <a:pt x="699" y="0"/>
                      </a:lnTo>
                      <a:lnTo>
                        <a:pt x="699" y="7"/>
                      </a:lnTo>
                      <a:close/>
                      <a:moveTo>
                        <a:pt x="649" y="7"/>
                      </a:moveTo>
                      <a:lnTo>
                        <a:pt x="673" y="7"/>
                      </a:lnTo>
                      <a:lnTo>
                        <a:pt x="673" y="0"/>
                      </a:lnTo>
                      <a:lnTo>
                        <a:pt x="649" y="0"/>
                      </a:lnTo>
                      <a:lnTo>
                        <a:pt x="649" y="7"/>
                      </a:lnTo>
                      <a:close/>
                      <a:moveTo>
                        <a:pt x="599" y="7"/>
                      </a:moveTo>
                      <a:lnTo>
                        <a:pt x="625" y="7"/>
                      </a:lnTo>
                      <a:lnTo>
                        <a:pt x="625" y="0"/>
                      </a:lnTo>
                      <a:lnTo>
                        <a:pt x="599" y="0"/>
                      </a:lnTo>
                      <a:lnTo>
                        <a:pt x="599" y="7"/>
                      </a:lnTo>
                      <a:close/>
                      <a:moveTo>
                        <a:pt x="552" y="7"/>
                      </a:moveTo>
                      <a:lnTo>
                        <a:pt x="576" y="7"/>
                      </a:lnTo>
                      <a:lnTo>
                        <a:pt x="576" y="0"/>
                      </a:lnTo>
                      <a:lnTo>
                        <a:pt x="552" y="0"/>
                      </a:lnTo>
                      <a:lnTo>
                        <a:pt x="552" y="7"/>
                      </a:lnTo>
                      <a:close/>
                      <a:moveTo>
                        <a:pt x="502" y="7"/>
                      </a:moveTo>
                      <a:lnTo>
                        <a:pt x="526" y="7"/>
                      </a:lnTo>
                      <a:lnTo>
                        <a:pt x="526" y="0"/>
                      </a:lnTo>
                      <a:lnTo>
                        <a:pt x="502" y="0"/>
                      </a:lnTo>
                      <a:lnTo>
                        <a:pt x="502" y="7"/>
                      </a:lnTo>
                      <a:close/>
                      <a:moveTo>
                        <a:pt x="452" y="7"/>
                      </a:moveTo>
                      <a:lnTo>
                        <a:pt x="478" y="7"/>
                      </a:lnTo>
                      <a:lnTo>
                        <a:pt x="478" y="0"/>
                      </a:lnTo>
                      <a:lnTo>
                        <a:pt x="452" y="0"/>
                      </a:lnTo>
                      <a:lnTo>
                        <a:pt x="452" y="7"/>
                      </a:lnTo>
                      <a:close/>
                      <a:moveTo>
                        <a:pt x="403" y="7"/>
                      </a:moveTo>
                      <a:lnTo>
                        <a:pt x="429" y="7"/>
                      </a:lnTo>
                      <a:lnTo>
                        <a:pt x="429" y="0"/>
                      </a:lnTo>
                      <a:lnTo>
                        <a:pt x="403" y="0"/>
                      </a:lnTo>
                      <a:lnTo>
                        <a:pt x="403" y="7"/>
                      </a:lnTo>
                      <a:close/>
                      <a:moveTo>
                        <a:pt x="355" y="7"/>
                      </a:moveTo>
                      <a:lnTo>
                        <a:pt x="379" y="7"/>
                      </a:lnTo>
                      <a:lnTo>
                        <a:pt x="379" y="0"/>
                      </a:lnTo>
                      <a:lnTo>
                        <a:pt x="355" y="0"/>
                      </a:lnTo>
                      <a:lnTo>
                        <a:pt x="355" y="7"/>
                      </a:lnTo>
                      <a:close/>
                      <a:moveTo>
                        <a:pt x="306" y="7"/>
                      </a:moveTo>
                      <a:lnTo>
                        <a:pt x="329" y="7"/>
                      </a:lnTo>
                      <a:lnTo>
                        <a:pt x="329" y="0"/>
                      </a:lnTo>
                      <a:lnTo>
                        <a:pt x="306" y="0"/>
                      </a:lnTo>
                      <a:lnTo>
                        <a:pt x="306" y="7"/>
                      </a:lnTo>
                      <a:close/>
                      <a:moveTo>
                        <a:pt x="256" y="7"/>
                      </a:moveTo>
                      <a:lnTo>
                        <a:pt x="282" y="7"/>
                      </a:lnTo>
                      <a:lnTo>
                        <a:pt x="282" y="0"/>
                      </a:lnTo>
                      <a:lnTo>
                        <a:pt x="256" y="0"/>
                      </a:lnTo>
                      <a:lnTo>
                        <a:pt x="256" y="7"/>
                      </a:lnTo>
                      <a:close/>
                      <a:moveTo>
                        <a:pt x="206" y="7"/>
                      </a:moveTo>
                      <a:lnTo>
                        <a:pt x="232" y="7"/>
                      </a:lnTo>
                      <a:lnTo>
                        <a:pt x="232" y="0"/>
                      </a:lnTo>
                      <a:lnTo>
                        <a:pt x="206" y="0"/>
                      </a:lnTo>
                      <a:lnTo>
                        <a:pt x="206" y="7"/>
                      </a:lnTo>
                      <a:close/>
                      <a:moveTo>
                        <a:pt x="159" y="7"/>
                      </a:moveTo>
                      <a:lnTo>
                        <a:pt x="183" y="7"/>
                      </a:lnTo>
                      <a:lnTo>
                        <a:pt x="183" y="0"/>
                      </a:lnTo>
                      <a:lnTo>
                        <a:pt x="159" y="0"/>
                      </a:lnTo>
                      <a:lnTo>
                        <a:pt x="159" y="7"/>
                      </a:lnTo>
                      <a:close/>
                      <a:moveTo>
                        <a:pt x="109" y="7"/>
                      </a:moveTo>
                      <a:lnTo>
                        <a:pt x="133" y="7"/>
                      </a:lnTo>
                      <a:lnTo>
                        <a:pt x="133" y="0"/>
                      </a:lnTo>
                      <a:lnTo>
                        <a:pt x="109" y="0"/>
                      </a:lnTo>
                      <a:lnTo>
                        <a:pt x="109" y="7"/>
                      </a:lnTo>
                      <a:close/>
                      <a:moveTo>
                        <a:pt x="59" y="7"/>
                      </a:moveTo>
                      <a:lnTo>
                        <a:pt x="85" y="7"/>
                      </a:lnTo>
                      <a:lnTo>
                        <a:pt x="85" y="0"/>
                      </a:lnTo>
                      <a:lnTo>
                        <a:pt x="59" y="0"/>
                      </a:lnTo>
                      <a:lnTo>
                        <a:pt x="59" y="7"/>
                      </a:lnTo>
                      <a:close/>
                      <a:moveTo>
                        <a:pt x="12" y="7"/>
                      </a:moveTo>
                      <a:lnTo>
                        <a:pt x="36" y="7"/>
                      </a:lnTo>
                      <a:lnTo>
                        <a:pt x="36" y="0"/>
                      </a:lnTo>
                      <a:lnTo>
                        <a:pt x="12" y="0"/>
                      </a:lnTo>
                      <a:lnTo>
                        <a:pt x="12" y="7"/>
                      </a:lnTo>
                      <a:close/>
                      <a:moveTo>
                        <a:pt x="7" y="45"/>
                      </a:moveTo>
                      <a:lnTo>
                        <a:pt x="7" y="21"/>
                      </a:lnTo>
                      <a:lnTo>
                        <a:pt x="0" y="21"/>
                      </a:lnTo>
                      <a:lnTo>
                        <a:pt x="0" y="45"/>
                      </a:lnTo>
                      <a:lnTo>
                        <a:pt x="7" y="45"/>
                      </a:lnTo>
                      <a:close/>
                      <a:moveTo>
                        <a:pt x="7" y="95"/>
                      </a:moveTo>
                      <a:lnTo>
                        <a:pt x="7" y="71"/>
                      </a:lnTo>
                      <a:lnTo>
                        <a:pt x="0" y="71"/>
                      </a:lnTo>
                      <a:lnTo>
                        <a:pt x="0" y="95"/>
                      </a:lnTo>
                      <a:lnTo>
                        <a:pt x="7" y="95"/>
                      </a:lnTo>
                      <a:close/>
                      <a:moveTo>
                        <a:pt x="7" y="145"/>
                      </a:moveTo>
                      <a:lnTo>
                        <a:pt x="7" y="118"/>
                      </a:lnTo>
                      <a:lnTo>
                        <a:pt x="0" y="118"/>
                      </a:lnTo>
                      <a:lnTo>
                        <a:pt x="0" y="145"/>
                      </a:lnTo>
                      <a:lnTo>
                        <a:pt x="7" y="145"/>
                      </a:lnTo>
                      <a:close/>
                      <a:moveTo>
                        <a:pt x="7" y="194"/>
                      </a:moveTo>
                      <a:lnTo>
                        <a:pt x="7" y="168"/>
                      </a:lnTo>
                      <a:lnTo>
                        <a:pt x="0" y="168"/>
                      </a:lnTo>
                      <a:lnTo>
                        <a:pt x="0" y="194"/>
                      </a:lnTo>
                      <a:lnTo>
                        <a:pt x="7" y="194"/>
                      </a:lnTo>
                      <a:close/>
                      <a:moveTo>
                        <a:pt x="7" y="242"/>
                      </a:moveTo>
                      <a:lnTo>
                        <a:pt x="7" y="218"/>
                      </a:lnTo>
                      <a:lnTo>
                        <a:pt x="0" y="218"/>
                      </a:lnTo>
                      <a:lnTo>
                        <a:pt x="0" y="242"/>
                      </a:lnTo>
                      <a:lnTo>
                        <a:pt x="7" y="242"/>
                      </a:lnTo>
                      <a:close/>
                      <a:moveTo>
                        <a:pt x="7" y="292"/>
                      </a:moveTo>
                      <a:lnTo>
                        <a:pt x="7" y="268"/>
                      </a:lnTo>
                      <a:lnTo>
                        <a:pt x="0" y="268"/>
                      </a:lnTo>
                      <a:lnTo>
                        <a:pt x="0" y="292"/>
                      </a:lnTo>
                      <a:lnTo>
                        <a:pt x="7" y="292"/>
                      </a:lnTo>
                      <a:close/>
                      <a:moveTo>
                        <a:pt x="7" y="342"/>
                      </a:moveTo>
                      <a:lnTo>
                        <a:pt x="7" y="316"/>
                      </a:lnTo>
                      <a:lnTo>
                        <a:pt x="0" y="316"/>
                      </a:lnTo>
                      <a:lnTo>
                        <a:pt x="0" y="342"/>
                      </a:lnTo>
                      <a:lnTo>
                        <a:pt x="7" y="342"/>
                      </a:lnTo>
                      <a:close/>
                      <a:moveTo>
                        <a:pt x="7" y="389"/>
                      </a:moveTo>
                      <a:lnTo>
                        <a:pt x="7" y="366"/>
                      </a:lnTo>
                      <a:lnTo>
                        <a:pt x="0" y="366"/>
                      </a:lnTo>
                      <a:lnTo>
                        <a:pt x="0" y="389"/>
                      </a:lnTo>
                      <a:lnTo>
                        <a:pt x="7" y="389"/>
                      </a:lnTo>
                      <a:close/>
                      <a:moveTo>
                        <a:pt x="7" y="439"/>
                      </a:moveTo>
                      <a:lnTo>
                        <a:pt x="7" y="416"/>
                      </a:lnTo>
                      <a:lnTo>
                        <a:pt x="0" y="416"/>
                      </a:lnTo>
                      <a:lnTo>
                        <a:pt x="0" y="439"/>
                      </a:lnTo>
                      <a:lnTo>
                        <a:pt x="7" y="439"/>
                      </a:lnTo>
                      <a:close/>
                      <a:moveTo>
                        <a:pt x="7" y="489"/>
                      </a:moveTo>
                      <a:lnTo>
                        <a:pt x="7" y="465"/>
                      </a:lnTo>
                      <a:lnTo>
                        <a:pt x="0" y="465"/>
                      </a:lnTo>
                      <a:lnTo>
                        <a:pt x="0" y="489"/>
                      </a:lnTo>
                      <a:lnTo>
                        <a:pt x="7" y="489"/>
                      </a:lnTo>
                      <a:close/>
                      <a:moveTo>
                        <a:pt x="7" y="539"/>
                      </a:moveTo>
                      <a:lnTo>
                        <a:pt x="7" y="513"/>
                      </a:lnTo>
                      <a:lnTo>
                        <a:pt x="0" y="513"/>
                      </a:lnTo>
                      <a:lnTo>
                        <a:pt x="0" y="539"/>
                      </a:lnTo>
                      <a:lnTo>
                        <a:pt x="7" y="539"/>
                      </a:lnTo>
                      <a:close/>
                      <a:moveTo>
                        <a:pt x="7" y="587"/>
                      </a:moveTo>
                      <a:lnTo>
                        <a:pt x="7" y="563"/>
                      </a:lnTo>
                      <a:lnTo>
                        <a:pt x="0" y="563"/>
                      </a:lnTo>
                      <a:lnTo>
                        <a:pt x="0" y="587"/>
                      </a:lnTo>
                      <a:lnTo>
                        <a:pt x="7" y="587"/>
                      </a:lnTo>
                      <a:close/>
                      <a:moveTo>
                        <a:pt x="7" y="637"/>
                      </a:moveTo>
                      <a:lnTo>
                        <a:pt x="7" y="613"/>
                      </a:lnTo>
                      <a:lnTo>
                        <a:pt x="0" y="613"/>
                      </a:lnTo>
                      <a:lnTo>
                        <a:pt x="0" y="637"/>
                      </a:lnTo>
                      <a:lnTo>
                        <a:pt x="7" y="637"/>
                      </a:lnTo>
                      <a:close/>
                      <a:moveTo>
                        <a:pt x="7" y="686"/>
                      </a:moveTo>
                      <a:lnTo>
                        <a:pt x="7" y="660"/>
                      </a:lnTo>
                      <a:lnTo>
                        <a:pt x="0" y="660"/>
                      </a:lnTo>
                      <a:lnTo>
                        <a:pt x="0" y="686"/>
                      </a:lnTo>
                      <a:lnTo>
                        <a:pt x="7" y="686"/>
                      </a:lnTo>
                      <a:close/>
                      <a:moveTo>
                        <a:pt x="7" y="736"/>
                      </a:moveTo>
                      <a:lnTo>
                        <a:pt x="7" y="710"/>
                      </a:lnTo>
                      <a:lnTo>
                        <a:pt x="0" y="710"/>
                      </a:lnTo>
                      <a:lnTo>
                        <a:pt x="0" y="736"/>
                      </a:lnTo>
                      <a:lnTo>
                        <a:pt x="7" y="736"/>
                      </a:lnTo>
                      <a:close/>
                      <a:moveTo>
                        <a:pt x="7" y="784"/>
                      </a:moveTo>
                      <a:lnTo>
                        <a:pt x="7" y="760"/>
                      </a:lnTo>
                      <a:lnTo>
                        <a:pt x="0" y="760"/>
                      </a:lnTo>
                      <a:lnTo>
                        <a:pt x="0" y="784"/>
                      </a:lnTo>
                      <a:lnTo>
                        <a:pt x="7" y="784"/>
                      </a:lnTo>
                      <a:close/>
                      <a:moveTo>
                        <a:pt x="7" y="834"/>
                      </a:moveTo>
                      <a:lnTo>
                        <a:pt x="7" y="810"/>
                      </a:lnTo>
                      <a:lnTo>
                        <a:pt x="0" y="810"/>
                      </a:lnTo>
                      <a:lnTo>
                        <a:pt x="0" y="834"/>
                      </a:lnTo>
                      <a:lnTo>
                        <a:pt x="7" y="834"/>
                      </a:lnTo>
                      <a:close/>
                      <a:moveTo>
                        <a:pt x="50" y="834"/>
                      </a:moveTo>
                      <a:lnTo>
                        <a:pt x="24" y="834"/>
                      </a:lnTo>
                      <a:lnTo>
                        <a:pt x="24" y="841"/>
                      </a:lnTo>
                      <a:lnTo>
                        <a:pt x="50" y="841"/>
                      </a:lnTo>
                      <a:lnTo>
                        <a:pt x="50" y="834"/>
                      </a:lnTo>
                      <a:close/>
                      <a:moveTo>
                        <a:pt x="100" y="834"/>
                      </a:moveTo>
                      <a:lnTo>
                        <a:pt x="74" y="834"/>
                      </a:lnTo>
                      <a:lnTo>
                        <a:pt x="74" y="841"/>
                      </a:lnTo>
                      <a:lnTo>
                        <a:pt x="100" y="841"/>
                      </a:lnTo>
                      <a:lnTo>
                        <a:pt x="100" y="834"/>
                      </a:lnTo>
                      <a:close/>
                      <a:moveTo>
                        <a:pt x="147" y="834"/>
                      </a:moveTo>
                      <a:lnTo>
                        <a:pt x="123" y="834"/>
                      </a:lnTo>
                      <a:lnTo>
                        <a:pt x="123" y="841"/>
                      </a:lnTo>
                      <a:lnTo>
                        <a:pt x="147" y="841"/>
                      </a:lnTo>
                      <a:lnTo>
                        <a:pt x="147" y="834"/>
                      </a:lnTo>
                      <a:close/>
                      <a:moveTo>
                        <a:pt x="197" y="834"/>
                      </a:moveTo>
                      <a:lnTo>
                        <a:pt x="173" y="834"/>
                      </a:lnTo>
                      <a:lnTo>
                        <a:pt x="173" y="841"/>
                      </a:lnTo>
                      <a:lnTo>
                        <a:pt x="197" y="841"/>
                      </a:lnTo>
                      <a:lnTo>
                        <a:pt x="197" y="834"/>
                      </a:lnTo>
                      <a:close/>
                      <a:moveTo>
                        <a:pt x="246" y="834"/>
                      </a:moveTo>
                      <a:lnTo>
                        <a:pt x="220" y="834"/>
                      </a:lnTo>
                      <a:lnTo>
                        <a:pt x="220" y="841"/>
                      </a:lnTo>
                      <a:lnTo>
                        <a:pt x="246" y="841"/>
                      </a:lnTo>
                      <a:lnTo>
                        <a:pt x="246" y="834"/>
                      </a:lnTo>
                      <a:close/>
                      <a:moveTo>
                        <a:pt x="294" y="834"/>
                      </a:moveTo>
                      <a:lnTo>
                        <a:pt x="270" y="834"/>
                      </a:lnTo>
                      <a:lnTo>
                        <a:pt x="270" y="841"/>
                      </a:lnTo>
                      <a:lnTo>
                        <a:pt x="294" y="841"/>
                      </a:lnTo>
                      <a:lnTo>
                        <a:pt x="294" y="834"/>
                      </a:lnTo>
                      <a:close/>
                      <a:moveTo>
                        <a:pt x="344" y="834"/>
                      </a:moveTo>
                      <a:lnTo>
                        <a:pt x="320" y="834"/>
                      </a:lnTo>
                      <a:lnTo>
                        <a:pt x="320" y="841"/>
                      </a:lnTo>
                      <a:lnTo>
                        <a:pt x="344" y="841"/>
                      </a:lnTo>
                      <a:lnTo>
                        <a:pt x="344" y="834"/>
                      </a:lnTo>
                      <a:close/>
                      <a:moveTo>
                        <a:pt x="393" y="834"/>
                      </a:moveTo>
                      <a:lnTo>
                        <a:pt x="370" y="834"/>
                      </a:lnTo>
                      <a:lnTo>
                        <a:pt x="370" y="841"/>
                      </a:lnTo>
                      <a:lnTo>
                        <a:pt x="393" y="841"/>
                      </a:lnTo>
                      <a:lnTo>
                        <a:pt x="393" y="834"/>
                      </a:lnTo>
                      <a:close/>
                      <a:moveTo>
                        <a:pt x="443" y="834"/>
                      </a:moveTo>
                      <a:lnTo>
                        <a:pt x="417" y="834"/>
                      </a:lnTo>
                      <a:lnTo>
                        <a:pt x="417" y="841"/>
                      </a:lnTo>
                      <a:lnTo>
                        <a:pt x="443" y="841"/>
                      </a:lnTo>
                      <a:lnTo>
                        <a:pt x="443" y="834"/>
                      </a:lnTo>
                      <a:close/>
                      <a:moveTo>
                        <a:pt x="490" y="834"/>
                      </a:moveTo>
                      <a:lnTo>
                        <a:pt x="467" y="834"/>
                      </a:lnTo>
                      <a:lnTo>
                        <a:pt x="467" y="841"/>
                      </a:lnTo>
                      <a:lnTo>
                        <a:pt x="490" y="841"/>
                      </a:lnTo>
                      <a:lnTo>
                        <a:pt x="490" y="834"/>
                      </a:lnTo>
                      <a:close/>
                      <a:moveTo>
                        <a:pt x="540" y="834"/>
                      </a:moveTo>
                      <a:lnTo>
                        <a:pt x="516" y="834"/>
                      </a:lnTo>
                      <a:lnTo>
                        <a:pt x="516" y="841"/>
                      </a:lnTo>
                      <a:lnTo>
                        <a:pt x="540" y="841"/>
                      </a:lnTo>
                      <a:lnTo>
                        <a:pt x="540" y="834"/>
                      </a:lnTo>
                      <a:close/>
                      <a:moveTo>
                        <a:pt x="590" y="834"/>
                      </a:moveTo>
                      <a:lnTo>
                        <a:pt x="564" y="834"/>
                      </a:lnTo>
                      <a:lnTo>
                        <a:pt x="564" y="841"/>
                      </a:lnTo>
                      <a:lnTo>
                        <a:pt x="590" y="841"/>
                      </a:lnTo>
                      <a:lnTo>
                        <a:pt x="590" y="834"/>
                      </a:lnTo>
                      <a:close/>
                      <a:moveTo>
                        <a:pt x="639" y="834"/>
                      </a:moveTo>
                      <a:lnTo>
                        <a:pt x="613" y="834"/>
                      </a:lnTo>
                      <a:lnTo>
                        <a:pt x="613" y="841"/>
                      </a:lnTo>
                      <a:lnTo>
                        <a:pt x="639" y="841"/>
                      </a:lnTo>
                      <a:lnTo>
                        <a:pt x="639" y="834"/>
                      </a:lnTo>
                      <a:close/>
                      <a:moveTo>
                        <a:pt x="687" y="834"/>
                      </a:moveTo>
                      <a:lnTo>
                        <a:pt x="663" y="834"/>
                      </a:lnTo>
                      <a:lnTo>
                        <a:pt x="663" y="841"/>
                      </a:lnTo>
                      <a:lnTo>
                        <a:pt x="687" y="841"/>
                      </a:lnTo>
                      <a:lnTo>
                        <a:pt x="687" y="834"/>
                      </a:lnTo>
                      <a:close/>
                      <a:moveTo>
                        <a:pt x="737" y="834"/>
                      </a:moveTo>
                      <a:lnTo>
                        <a:pt x="713" y="834"/>
                      </a:lnTo>
                      <a:lnTo>
                        <a:pt x="713" y="841"/>
                      </a:lnTo>
                      <a:lnTo>
                        <a:pt x="737" y="841"/>
                      </a:lnTo>
                      <a:lnTo>
                        <a:pt x="737" y="834"/>
                      </a:lnTo>
                      <a:close/>
                      <a:moveTo>
                        <a:pt x="786" y="834"/>
                      </a:moveTo>
                      <a:lnTo>
                        <a:pt x="760" y="834"/>
                      </a:lnTo>
                      <a:lnTo>
                        <a:pt x="760" y="841"/>
                      </a:lnTo>
                      <a:lnTo>
                        <a:pt x="786" y="841"/>
                      </a:lnTo>
                      <a:lnTo>
                        <a:pt x="786" y="8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2" name="Rectangle 9"/>
                <p:cNvSpPr>
                  <a:spLocks noChangeArrowheads="1"/>
                </p:cNvSpPr>
                <p:nvPr/>
              </p:nvSpPr>
              <p:spPr bwMode="auto">
                <a:xfrm>
                  <a:off x="601345" y="1708150"/>
                  <a:ext cx="1905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3" name="Freeform 10"/>
                <p:cNvSpPr/>
                <p:nvPr/>
              </p:nvSpPr>
              <p:spPr bwMode="auto">
                <a:xfrm>
                  <a:off x="601345" y="1708150"/>
                  <a:ext cx="19050" cy="14288"/>
                </a:xfrm>
                <a:custGeom>
                  <a:avLst/>
                  <a:gdLst>
                    <a:gd name="T0" fmla="*/ 0 w 12"/>
                    <a:gd name="T1" fmla="*/ 9 h 9"/>
                    <a:gd name="T2" fmla="*/ 12 w 12"/>
                    <a:gd name="T3" fmla="*/ 9 h 9"/>
                    <a:gd name="T4" fmla="*/ 12 w 12"/>
                    <a:gd name="T5" fmla="*/ 0 h 9"/>
                    <a:gd name="T6" fmla="*/ 0 w 12"/>
                    <a:gd name="T7" fmla="*/ 0 h 9"/>
                  </a:gdLst>
                  <a:ahLst/>
                  <a:cxnLst>
                    <a:cxn ang="0">
                      <a:pos x="T0" y="T1"/>
                    </a:cxn>
                    <a:cxn ang="0">
                      <a:pos x="T2" y="T3"/>
                    </a:cxn>
                    <a:cxn ang="0">
                      <a:pos x="T4" y="T5"/>
                    </a:cxn>
                    <a:cxn ang="0">
                      <a:pos x="T6" y="T7"/>
                    </a:cxn>
                  </a:cxnLst>
                  <a:rect l="0" t="0" r="r" b="b"/>
                  <a:pathLst>
                    <a:path w="12" h="9">
                      <a:moveTo>
                        <a:pt x="0" y="9"/>
                      </a:moveTo>
                      <a:lnTo>
                        <a:pt x="12" y="9"/>
                      </a:lnTo>
                      <a:lnTo>
                        <a:pt x="12"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4" name="Freeform 11"/>
                <p:cNvSpPr>
                  <a:spLocks noEditPoints="1"/>
                </p:cNvSpPr>
                <p:nvPr/>
              </p:nvSpPr>
              <p:spPr bwMode="auto">
                <a:xfrm>
                  <a:off x="656908" y="1708150"/>
                  <a:ext cx="1203325" cy="14288"/>
                </a:xfrm>
                <a:custGeom>
                  <a:avLst/>
                  <a:gdLst>
                    <a:gd name="T0" fmla="*/ 758 w 758"/>
                    <a:gd name="T1" fmla="*/ 9 h 9"/>
                    <a:gd name="T2" fmla="*/ 734 w 758"/>
                    <a:gd name="T3" fmla="*/ 0 h 9"/>
                    <a:gd name="T4" fmla="*/ 685 w 758"/>
                    <a:gd name="T5" fmla="*/ 9 h 9"/>
                    <a:gd name="T6" fmla="*/ 708 w 758"/>
                    <a:gd name="T7" fmla="*/ 0 h 9"/>
                    <a:gd name="T8" fmla="*/ 685 w 758"/>
                    <a:gd name="T9" fmla="*/ 9 h 9"/>
                    <a:gd name="T10" fmla="*/ 661 w 758"/>
                    <a:gd name="T11" fmla="*/ 9 h 9"/>
                    <a:gd name="T12" fmla="*/ 635 w 758"/>
                    <a:gd name="T13" fmla="*/ 0 h 9"/>
                    <a:gd name="T14" fmla="*/ 588 w 758"/>
                    <a:gd name="T15" fmla="*/ 9 h 9"/>
                    <a:gd name="T16" fmla="*/ 611 w 758"/>
                    <a:gd name="T17" fmla="*/ 0 h 9"/>
                    <a:gd name="T18" fmla="*/ 588 w 758"/>
                    <a:gd name="T19" fmla="*/ 9 h 9"/>
                    <a:gd name="T20" fmla="*/ 562 w 758"/>
                    <a:gd name="T21" fmla="*/ 9 h 9"/>
                    <a:gd name="T22" fmla="*/ 538 w 758"/>
                    <a:gd name="T23" fmla="*/ 0 h 9"/>
                    <a:gd name="T24" fmla="*/ 488 w 758"/>
                    <a:gd name="T25" fmla="*/ 9 h 9"/>
                    <a:gd name="T26" fmla="*/ 514 w 758"/>
                    <a:gd name="T27" fmla="*/ 0 h 9"/>
                    <a:gd name="T28" fmla="*/ 488 w 758"/>
                    <a:gd name="T29" fmla="*/ 9 h 9"/>
                    <a:gd name="T30" fmla="*/ 465 w 758"/>
                    <a:gd name="T31" fmla="*/ 9 h 9"/>
                    <a:gd name="T32" fmla="*/ 441 w 758"/>
                    <a:gd name="T33" fmla="*/ 0 h 9"/>
                    <a:gd name="T34" fmla="*/ 391 w 758"/>
                    <a:gd name="T35" fmla="*/ 9 h 9"/>
                    <a:gd name="T36" fmla="*/ 417 w 758"/>
                    <a:gd name="T37" fmla="*/ 0 h 9"/>
                    <a:gd name="T38" fmla="*/ 391 w 758"/>
                    <a:gd name="T39" fmla="*/ 9 h 9"/>
                    <a:gd name="T40" fmla="*/ 367 w 758"/>
                    <a:gd name="T41" fmla="*/ 9 h 9"/>
                    <a:gd name="T42" fmla="*/ 344 w 758"/>
                    <a:gd name="T43" fmla="*/ 0 h 9"/>
                    <a:gd name="T44" fmla="*/ 294 w 758"/>
                    <a:gd name="T45" fmla="*/ 9 h 9"/>
                    <a:gd name="T46" fmla="*/ 318 w 758"/>
                    <a:gd name="T47" fmla="*/ 0 h 9"/>
                    <a:gd name="T48" fmla="*/ 294 w 758"/>
                    <a:gd name="T49" fmla="*/ 9 h 9"/>
                    <a:gd name="T50" fmla="*/ 270 w 758"/>
                    <a:gd name="T51" fmla="*/ 9 h 9"/>
                    <a:gd name="T52" fmla="*/ 244 w 758"/>
                    <a:gd name="T53" fmla="*/ 0 h 9"/>
                    <a:gd name="T54" fmla="*/ 197 w 758"/>
                    <a:gd name="T55" fmla="*/ 9 h 9"/>
                    <a:gd name="T56" fmla="*/ 221 w 758"/>
                    <a:gd name="T57" fmla="*/ 0 h 9"/>
                    <a:gd name="T58" fmla="*/ 197 w 758"/>
                    <a:gd name="T59" fmla="*/ 9 h 9"/>
                    <a:gd name="T60" fmla="*/ 171 w 758"/>
                    <a:gd name="T61" fmla="*/ 9 h 9"/>
                    <a:gd name="T62" fmla="*/ 147 w 758"/>
                    <a:gd name="T63" fmla="*/ 0 h 9"/>
                    <a:gd name="T64" fmla="*/ 98 w 758"/>
                    <a:gd name="T65" fmla="*/ 9 h 9"/>
                    <a:gd name="T66" fmla="*/ 124 w 758"/>
                    <a:gd name="T67" fmla="*/ 0 h 9"/>
                    <a:gd name="T68" fmla="*/ 98 w 758"/>
                    <a:gd name="T69" fmla="*/ 9 h 9"/>
                    <a:gd name="T70" fmla="*/ 74 w 758"/>
                    <a:gd name="T71" fmla="*/ 9 h 9"/>
                    <a:gd name="T72" fmla="*/ 50 w 758"/>
                    <a:gd name="T73" fmla="*/ 0 h 9"/>
                    <a:gd name="T74" fmla="*/ 0 w 758"/>
                    <a:gd name="T75" fmla="*/ 9 h 9"/>
                    <a:gd name="T76" fmla="*/ 24 w 758"/>
                    <a:gd name="T77" fmla="*/ 0 h 9"/>
                    <a:gd name="T78" fmla="*/ 0 w 758"/>
                    <a:gd name="T7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8" h="9">
                      <a:moveTo>
                        <a:pt x="734" y="9"/>
                      </a:moveTo>
                      <a:lnTo>
                        <a:pt x="758" y="9"/>
                      </a:lnTo>
                      <a:lnTo>
                        <a:pt x="758" y="0"/>
                      </a:lnTo>
                      <a:lnTo>
                        <a:pt x="734" y="0"/>
                      </a:lnTo>
                      <a:lnTo>
                        <a:pt x="734" y="9"/>
                      </a:lnTo>
                      <a:close/>
                      <a:moveTo>
                        <a:pt x="685" y="9"/>
                      </a:moveTo>
                      <a:lnTo>
                        <a:pt x="708" y="9"/>
                      </a:lnTo>
                      <a:lnTo>
                        <a:pt x="708" y="0"/>
                      </a:lnTo>
                      <a:lnTo>
                        <a:pt x="685" y="0"/>
                      </a:lnTo>
                      <a:lnTo>
                        <a:pt x="685" y="9"/>
                      </a:lnTo>
                      <a:close/>
                      <a:moveTo>
                        <a:pt x="635" y="9"/>
                      </a:moveTo>
                      <a:lnTo>
                        <a:pt x="661" y="9"/>
                      </a:lnTo>
                      <a:lnTo>
                        <a:pt x="661" y="0"/>
                      </a:lnTo>
                      <a:lnTo>
                        <a:pt x="635" y="0"/>
                      </a:lnTo>
                      <a:lnTo>
                        <a:pt x="635" y="9"/>
                      </a:lnTo>
                      <a:close/>
                      <a:moveTo>
                        <a:pt x="588" y="9"/>
                      </a:moveTo>
                      <a:lnTo>
                        <a:pt x="611" y="9"/>
                      </a:lnTo>
                      <a:lnTo>
                        <a:pt x="611" y="0"/>
                      </a:lnTo>
                      <a:lnTo>
                        <a:pt x="588" y="0"/>
                      </a:lnTo>
                      <a:lnTo>
                        <a:pt x="588" y="9"/>
                      </a:lnTo>
                      <a:close/>
                      <a:moveTo>
                        <a:pt x="538" y="9"/>
                      </a:moveTo>
                      <a:lnTo>
                        <a:pt x="562" y="9"/>
                      </a:lnTo>
                      <a:lnTo>
                        <a:pt x="562" y="0"/>
                      </a:lnTo>
                      <a:lnTo>
                        <a:pt x="538" y="0"/>
                      </a:lnTo>
                      <a:lnTo>
                        <a:pt x="538" y="9"/>
                      </a:lnTo>
                      <a:close/>
                      <a:moveTo>
                        <a:pt x="488" y="9"/>
                      </a:moveTo>
                      <a:lnTo>
                        <a:pt x="514" y="9"/>
                      </a:lnTo>
                      <a:lnTo>
                        <a:pt x="514" y="0"/>
                      </a:lnTo>
                      <a:lnTo>
                        <a:pt x="488" y="0"/>
                      </a:lnTo>
                      <a:lnTo>
                        <a:pt x="488" y="9"/>
                      </a:lnTo>
                      <a:close/>
                      <a:moveTo>
                        <a:pt x="441" y="9"/>
                      </a:moveTo>
                      <a:lnTo>
                        <a:pt x="465" y="9"/>
                      </a:lnTo>
                      <a:lnTo>
                        <a:pt x="465" y="0"/>
                      </a:lnTo>
                      <a:lnTo>
                        <a:pt x="441" y="0"/>
                      </a:lnTo>
                      <a:lnTo>
                        <a:pt x="441" y="9"/>
                      </a:lnTo>
                      <a:close/>
                      <a:moveTo>
                        <a:pt x="391" y="9"/>
                      </a:moveTo>
                      <a:lnTo>
                        <a:pt x="417" y="9"/>
                      </a:lnTo>
                      <a:lnTo>
                        <a:pt x="417" y="0"/>
                      </a:lnTo>
                      <a:lnTo>
                        <a:pt x="391" y="0"/>
                      </a:lnTo>
                      <a:lnTo>
                        <a:pt x="391" y="9"/>
                      </a:lnTo>
                      <a:close/>
                      <a:moveTo>
                        <a:pt x="344" y="9"/>
                      </a:moveTo>
                      <a:lnTo>
                        <a:pt x="367" y="9"/>
                      </a:lnTo>
                      <a:lnTo>
                        <a:pt x="367" y="0"/>
                      </a:lnTo>
                      <a:lnTo>
                        <a:pt x="344" y="0"/>
                      </a:lnTo>
                      <a:lnTo>
                        <a:pt x="344" y="9"/>
                      </a:lnTo>
                      <a:close/>
                      <a:moveTo>
                        <a:pt x="294" y="9"/>
                      </a:moveTo>
                      <a:lnTo>
                        <a:pt x="318" y="9"/>
                      </a:lnTo>
                      <a:lnTo>
                        <a:pt x="318" y="0"/>
                      </a:lnTo>
                      <a:lnTo>
                        <a:pt x="294" y="0"/>
                      </a:lnTo>
                      <a:lnTo>
                        <a:pt x="294" y="9"/>
                      </a:lnTo>
                      <a:close/>
                      <a:moveTo>
                        <a:pt x="244" y="9"/>
                      </a:moveTo>
                      <a:lnTo>
                        <a:pt x="270" y="9"/>
                      </a:lnTo>
                      <a:lnTo>
                        <a:pt x="270" y="0"/>
                      </a:lnTo>
                      <a:lnTo>
                        <a:pt x="244" y="0"/>
                      </a:lnTo>
                      <a:lnTo>
                        <a:pt x="244" y="9"/>
                      </a:lnTo>
                      <a:close/>
                      <a:moveTo>
                        <a:pt x="197" y="9"/>
                      </a:moveTo>
                      <a:lnTo>
                        <a:pt x="221" y="9"/>
                      </a:lnTo>
                      <a:lnTo>
                        <a:pt x="221" y="0"/>
                      </a:lnTo>
                      <a:lnTo>
                        <a:pt x="197" y="0"/>
                      </a:lnTo>
                      <a:lnTo>
                        <a:pt x="197" y="9"/>
                      </a:lnTo>
                      <a:close/>
                      <a:moveTo>
                        <a:pt x="147" y="9"/>
                      </a:moveTo>
                      <a:lnTo>
                        <a:pt x="171" y="9"/>
                      </a:lnTo>
                      <a:lnTo>
                        <a:pt x="171" y="0"/>
                      </a:lnTo>
                      <a:lnTo>
                        <a:pt x="147" y="0"/>
                      </a:lnTo>
                      <a:lnTo>
                        <a:pt x="147" y="9"/>
                      </a:lnTo>
                      <a:close/>
                      <a:moveTo>
                        <a:pt x="98" y="9"/>
                      </a:moveTo>
                      <a:lnTo>
                        <a:pt x="124" y="9"/>
                      </a:lnTo>
                      <a:lnTo>
                        <a:pt x="124" y="0"/>
                      </a:lnTo>
                      <a:lnTo>
                        <a:pt x="98" y="0"/>
                      </a:lnTo>
                      <a:lnTo>
                        <a:pt x="98" y="9"/>
                      </a:lnTo>
                      <a:close/>
                      <a:moveTo>
                        <a:pt x="50" y="9"/>
                      </a:moveTo>
                      <a:lnTo>
                        <a:pt x="74" y="9"/>
                      </a:lnTo>
                      <a:lnTo>
                        <a:pt x="74" y="0"/>
                      </a:lnTo>
                      <a:lnTo>
                        <a:pt x="50" y="0"/>
                      </a:lnTo>
                      <a:lnTo>
                        <a:pt x="50" y="9"/>
                      </a:lnTo>
                      <a:close/>
                      <a:moveTo>
                        <a:pt x="0" y="9"/>
                      </a:moveTo>
                      <a:lnTo>
                        <a:pt x="24" y="9"/>
                      </a:lnTo>
                      <a:lnTo>
                        <a:pt x="24"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5" name="Rectangle 14"/>
                <p:cNvSpPr>
                  <a:spLocks noChangeArrowheads="1"/>
                </p:cNvSpPr>
                <p:nvPr/>
              </p:nvSpPr>
              <p:spPr bwMode="auto">
                <a:xfrm>
                  <a:off x="1252220" y="1054100"/>
                  <a:ext cx="14288"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6" name="Freeform 15"/>
                <p:cNvSpPr/>
                <p:nvPr/>
              </p:nvSpPr>
              <p:spPr bwMode="auto">
                <a:xfrm>
                  <a:off x="1252220" y="1054100"/>
                  <a:ext cx="14288" cy="19050"/>
                </a:xfrm>
                <a:custGeom>
                  <a:avLst/>
                  <a:gdLst>
                    <a:gd name="T0" fmla="*/ 0 w 9"/>
                    <a:gd name="T1" fmla="*/ 0 h 12"/>
                    <a:gd name="T2" fmla="*/ 0 w 9"/>
                    <a:gd name="T3" fmla="*/ 12 h 12"/>
                    <a:gd name="T4" fmla="*/ 9 w 9"/>
                    <a:gd name="T5" fmla="*/ 12 h 12"/>
                    <a:gd name="T6" fmla="*/ 9 w 9"/>
                    <a:gd name="T7" fmla="*/ 0 h 12"/>
                  </a:gdLst>
                  <a:ahLst/>
                  <a:cxnLst>
                    <a:cxn ang="0">
                      <a:pos x="T0" y="T1"/>
                    </a:cxn>
                    <a:cxn ang="0">
                      <a:pos x="T2" y="T3"/>
                    </a:cxn>
                    <a:cxn ang="0">
                      <a:pos x="T4" y="T5"/>
                    </a:cxn>
                    <a:cxn ang="0">
                      <a:pos x="T6" y="T7"/>
                    </a:cxn>
                  </a:cxnLst>
                  <a:rect l="0" t="0" r="r" b="b"/>
                  <a:pathLst>
                    <a:path w="9" h="12">
                      <a:moveTo>
                        <a:pt x="0" y="0"/>
                      </a:moveTo>
                      <a:lnTo>
                        <a:pt x="0" y="12"/>
                      </a:lnTo>
                      <a:lnTo>
                        <a:pt x="9" y="1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7" name="Freeform 16"/>
                <p:cNvSpPr>
                  <a:spLocks noEditPoints="1"/>
                </p:cNvSpPr>
                <p:nvPr/>
              </p:nvSpPr>
              <p:spPr bwMode="auto">
                <a:xfrm>
                  <a:off x="1252220" y="1111250"/>
                  <a:ext cx="14288" cy="1208088"/>
                </a:xfrm>
                <a:custGeom>
                  <a:avLst/>
                  <a:gdLst>
                    <a:gd name="T0" fmla="*/ 0 w 9"/>
                    <a:gd name="T1" fmla="*/ 761 h 761"/>
                    <a:gd name="T2" fmla="*/ 9 w 9"/>
                    <a:gd name="T3" fmla="*/ 737 h 761"/>
                    <a:gd name="T4" fmla="*/ 0 w 9"/>
                    <a:gd name="T5" fmla="*/ 687 h 761"/>
                    <a:gd name="T6" fmla="*/ 9 w 9"/>
                    <a:gd name="T7" fmla="*/ 711 h 761"/>
                    <a:gd name="T8" fmla="*/ 0 w 9"/>
                    <a:gd name="T9" fmla="*/ 687 h 761"/>
                    <a:gd name="T10" fmla="*/ 0 w 9"/>
                    <a:gd name="T11" fmla="*/ 663 h 761"/>
                    <a:gd name="T12" fmla="*/ 9 w 9"/>
                    <a:gd name="T13" fmla="*/ 637 h 761"/>
                    <a:gd name="T14" fmla="*/ 0 w 9"/>
                    <a:gd name="T15" fmla="*/ 589 h 761"/>
                    <a:gd name="T16" fmla="*/ 9 w 9"/>
                    <a:gd name="T17" fmla="*/ 613 h 761"/>
                    <a:gd name="T18" fmla="*/ 0 w 9"/>
                    <a:gd name="T19" fmla="*/ 589 h 761"/>
                    <a:gd name="T20" fmla="*/ 0 w 9"/>
                    <a:gd name="T21" fmla="*/ 563 h 761"/>
                    <a:gd name="T22" fmla="*/ 9 w 9"/>
                    <a:gd name="T23" fmla="*/ 540 h 761"/>
                    <a:gd name="T24" fmla="*/ 0 w 9"/>
                    <a:gd name="T25" fmla="*/ 492 h 761"/>
                    <a:gd name="T26" fmla="*/ 9 w 9"/>
                    <a:gd name="T27" fmla="*/ 516 h 761"/>
                    <a:gd name="T28" fmla="*/ 0 w 9"/>
                    <a:gd name="T29" fmla="*/ 492 h 761"/>
                    <a:gd name="T30" fmla="*/ 0 w 9"/>
                    <a:gd name="T31" fmla="*/ 466 h 761"/>
                    <a:gd name="T32" fmla="*/ 9 w 9"/>
                    <a:gd name="T33" fmla="*/ 442 h 761"/>
                    <a:gd name="T34" fmla="*/ 0 w 9"/>
                    <a:gd name="T35" fmla="*/ 392 h 761"/>
                    <a:gd name="T36" fmla="*/ 9 w 9"/>
                    <a:gd name="T37" fmla="*/ 418 h 761"/>
                    <a:gd name="T38" fmla="*/ 0 w 9"/>
                    <a:gd name="T39" fmla="*/ 392 h 761"/>
                    <a:gd name="T40" fmla="*/ 0 w 9"/>
                    <a:gd name="T41" fmla="*/ 368 h 761"/>
                    <a:gd name="T42" fmla="*/ 9 w 9"/>
                    <a:gd name="T43" fmla="*/ 345 h 761"/>
                    <a:gd name="T44" fmla="*/ 0 w 9"/>
                    <a:gd name="T45" fmla="*/ 295 h 761"/>
                    <a:gd name="T46" fmla="*/ 9 w 9"/>
                    <a:gd name="T47" fmla="*/ 318 h 761"/>
                    <a:gd name="T48" fmla="*/ 0 w 9"/>
                    <a:gd name="T49" fmla="*/ 295 h 761"/>
                    <a:gd name="T50" fmla="*/ 0 w 9"/>
                    <a:gd name="T51" fmla="*/ 271 h 761"/>
                    <a:gd name="T52" fmla="*/ 9 w 9"/>
                    <a:gd name="T53" fmla="*/ 245 h 761"/>
                    <a:gd name="T54" fmla="*/ 0 w 9"/>
                    <a:gd name="T55" fmla="*/ 197 h 761"/>
                    <a:gd name="T56" fmla="*/ 9 w 9"/>
                    <a:gd name="T57" fmla="*/ 221 h 761"/>
                    <a:gd name="T58" fmla="*/ 0 w 9"/>
                    <a:gd name="T59" fmla="*/ 197 h 761"/>
                    <a:gd name="T60" fmla="*/ 0 w 9"/>
                    <a:gd name="T61" fmla="*/ 171 h 761"/>
                    <a:gd name="T62" fmla="*/ 9 w 9"/>
                    <a:gd name="T63" fmla="*/ 147 h 761"/>
                    <a:gd name="T64" fmla="*/ 0 w 9"/>
                    <a:gd name="T65" fmla="*/ 97 h 761"/>
                    <a:gd name="T66" fmla="*/ 9 w 9"/>
                    <a:gd name="T67" fmla="*/ 124 h 761"/>
                    <a:gd name="T68" fmla="*/ 0 w 9"/>
                    <a:gd name="T69" fmla="*/ 97 h 761"/>
                    <a:gd name="T70" fmla="*/ 0 w 9"/>
                    <a:gd name="T71" fmla="*/ 74 h 761"/>
                    <a:gd name="T72" fmla="*/ 9 w 9"/>
                    <a:gd name="T73" fmla="*/ 50 h 761"/>
                    <a:gd name="T74" fmla="*/ 0 w 9"/>
                    <a:gd name="T75" fmla="*/ 0 h 761"/>
                    <a:gd name="T76" fmla="*/ 9 w 9"/>
                    <a:gd name="T77" fmla="*/ 24 h 761"/>
                    <a:gd name="T78" fmla="*/ 0 w 9"/>
                    <a:gd name="T79"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 h="761">
                      <a:moveTo>
                        <a:pt x="0" y="737"/>
                      </a:moveTo>
                      <a:lnTo>
                        <a:pt x="0" y="761"/>
                      </a:lnTo>
                      <a:lnTo>
                        <a:pt x="9" y="761"/>
                      </a:lnTo>
                      <a:lnTo>
                        <a:pt x="9" y="737"/>
                      </a:lnTo>
                      <a:lnTo>
                        <a:pt x="0" y="737"/>
                      </a:lnTo>
                      <a:close/>
                      <a:moveTo>
                        <a:pt x="0" y="687"/>
                      </a:moveTo>
                      <a:lnTo>
                        <a:pt x="0" y="711"/>
                      </a:lnTo>
                      <a:lnTo>
                        <a:pt x="9" y="711"/>
                      </a:lnTo>
                      <a:lnTo>
                        <a:pt x="9" y="687"/>
                      </a:lnTo>
                      <a:lnTo>
                        <a:pt x="0" y="687"/>
                      </a:lnTo>
                      <a:close/>
                      <a:moveTo>
                        <a:pt x="0" y="637"/>
                      </a:moveTo>
                      <a:lnTo>
                        <a:pt x="0" y="663"/>
                      </a:lnTo>
                      <a:lnTo>
                        <a:pt x="9" y="663"/>
                      </a:lnTo>
                      <a:lnTo>
                        <a:pt x="9" y="637"/>
                      </a:lnTo>
                      <a:lnTo>
                        <a:pt x="0" y="637"/>
                      </a:lnTo>
                      <a:close/>
                      <a:moveTo>
                        <a:pt x="0" y="589"/>
                      </a:moveTo>
                      <a:lnTo>
                        <a:pt x="0" y="613"/>
                      </a:lnTo>
                      <a:lnTo>
                        <a:pt x="9" y="613"/>
                      </a:lnTo>
                      <a:lnTo>
                        <a:pt x="9" y="589"/>
                      </a:lnTo>
                      <a:lnTo>
                        <a:pt x="0" y="589"/>
                      </a:lnTo>
                      <a:close/>
                      <a:moveTo>
                        <a:pt x="0" y="540"/>
                      </a:moveTo>
                      <a:lnTo>
                        <a:pt x="0" y="563"/>
                      </a:lnTo>
                      <a:lnTo>
                        <a:pt x="9" y="563"/>
                      </a:lnTo>
                      <a:lnTo>
                        <a:pt x="9" y="540"/>
                      </a:lnTo>
                      <a:lnTo>
                        <a:pt x="0" y="540"/>
                      </a:lnTo>
                      <a:close/>
                      <a:moveTo>
                        <a:pt x="0" y="492"/>
                      </a:moveTo>
                      <a:lnTo>
                        <a:pt x="0" y="516"/>
                      </a:lnTo>
                      <a:lnTo>
                        <a:pt x="9" y="516"/>
                      </a:lnTo>
                      <a:lnTo>
                        <a:pt x="9" y="492"/>
                      </a:lnTo>
                      <a:lnTo>
                        <a:pt x="0" y="492"/>
                      </a:lnTo>
                      <a:close/>
                      <a:moveTo>
                        <a:pt x="0" y="442"/>
                      </a:moveTo>
                      <a:lnTo>
                        <a:pt x="0" y="466"/>
                      </a:lnTo>
                      <a:lnTo>
                        <a:pt x="9" y="466"/>
                      </a:lnTo>
                      <a:lnTo>
                        <a:pt x="9" y="442"/>
                      </a:lnTo>
                      <a:lnTo>
                        <a:pt x="0" y="442"/>
                      </a:lnTo>
                      <a:close/>
                      <a:moveTo>
                        <a:pt x="0" y="392"/>
                      </a:moveTo>
                      <a:lnTo>
                        <a:pt x="0" y="418"/>
                      </a:lnTo>
                      <a:lnTo>
                        <a:pt x="9" y="418"/>
                      </a:lnTo>
                      <a:lnTo>
                        <a:pt x="9" y="392"/>
                      </a:lnTo>
                      <a:lnTo>
                        <a:pt x="0" y="392"/>
                      </a:lnTo>
                      <a:close/>
                      <a:moveTo>
                        <a:pt x="0" y="345"/>
                      </a:moveTo>
                      <a:lnTo>
                        <a:pt x="0" y="368"/>
                      </a:lnTo>
                      <a:lnTo>
                        <a:pt x="9" y="368"/>
                      </a:lnTo>
                      <a:lnTo>
                        <a:pt x="9" y="345"/>
                      </a:lnTo>
                      <a:lnTo>
                        <a:pt x="0" y="345"/>
                      </a:lnTo>
                      <a:close/>
                      <a:moveTo>
                        <a:pt x="0" y="295"/>
                      </a:moveTo>
                      <a:lnTo>
                        <a:pt x="0" y="318"/>
                      </a:lnTo>
                      <a:lnTo>
                        <a:pt x="9" y="318"/>
                      </a:lnTo>
                      <a:lnTo>
                        <a:pt x="9" y="295"/>
                      </a:lnTo>
                      <a:lnTo>
                        <a:pt x="0" y="295"/>
                      </a:lnTo>
                      <a:close/>
                      <a:moveTo>
                        <a:pt x="0" y="245"/>
                      </a:moveTo>
                      <a:lnTo>
                        <a:pt x="0" y="271"/>
                      </a:lnTo>
                      <a:lnTo>
                        <a:pt x="9" y="271"/>
                      </a:lnTo>
                      <a:lnTo>
                        <a:pt x="9" y="245"/>
                      </a:lnTo>
                      <a:lnTo>
                        <a:pt x="0" y="245"/>
                      </a:lnTo>
                      <a:close/>
                      <a:moveTo>
                        <a:pt x="0" y="197"/>
                      </a:moveTo>
                      <a:lnTo>
                        <a:pt x="0" y="221"/>
                      </a:lnTo>
                      <a:lnTo>
                        <a:pt x="9" y="221"/>
                      </a:lnTo>
                      <a:lnTo>
                        <a:pt x="9" y="197"/>
                      </a:lnTo>
                      <a:lnTo>
                        <a:pt x="0" y="197"/>
                      </a:lnTo>
                      <a:close/>
                      <a:moveTo>
                        <a:pt x="0" y="147"/>
                      </a:moveTo>
                      <a:lnTo>
                        <a:pt x="0" y="171"/>
                      </a:lnTo>
                      <a:lnTo>
                        <a:pt x="9" y="171"/>
                      </a:lnTo>
                      <a:lnTo>
                        <a:pt x="9" y="147"/>
                      </a:lnTo>
                      <a:lnTo>
                        <a:pt x="0" y="147"/>
                      </a:lnTo>
                      <a:close/>
                      <a:moveTo>
                        <a:pt x="0" y="97"/>
                      </a:moveTo>
                      <a:lnTo>
                        <a:pt x="0" y="124"/>
                      </a:lnTo>
                      <a:lnTo>
                        <a:pt x="9" y="124"/>
                      </a:lnTo>
                      <a:lnTo>
                        <a:pt x="9" y="97"/>
                      </a:lnTo>
                      <a:lnTo>
                        <a:pt x="0" y="97"/>
                      </a:lnTo>
                      <a:close/>
                      <a:moveTo>
                        <a:pt x="0" y="50"/>
                      </a:moveTo>
                      <a:lnTo>
                        <a:pt x="0" y="74"/>
                      </a:lnTo>
                      <a:lnTo>
                        <a:pt x="9" y="74"/>
                      </a:lnTo>
                      <a:lnTo>
                        <a:pt x="9" y="50"/>
                      </a:lnTo>
                      <a:lnTo>
                        <a:pt x="0" y="50"/>
                      </a:lnTo>
                      <a:close/>
                      <a:moveTo>
                        <a:pt x="0" y="0"/>
                      </a:moveTo>
                      <a:lnTo>
                        <a:pt x="0" y="24"/>
                      </a:lnTo>
                      <a:lnTo>
                        <a:pt x="9" y="24"/>
                      </a:lnTo>
                      <a:lnTo>
                        <a:pt x="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8" name="Rectangle 17"/>
                <p:cNvSpPr>
                  <a:spLocks noChangeArrowheads="1"/>
                </p:cNvSpPr>
                <p:nvPr/>
              </p:nvSpPr>
              <p:spPr bwMode="auto">
                <a:xfrm>
                  <a:off x="1252220" y="2355850"/>
                  <a:ext cx="14288"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19" name="Freeform 18"/>
                <p:cNvSpPr/>
                <p:nvPr/>
              </p:nvSpPr>
              <p:spPr bwMode="auto">
                <a:xfrm>
                  <a:off x="1252220" y="2355850"/>
                  <a:ext cx="14288" cy="23813"/>
                </a:xfrm>
                <a:custGeom>
                  <a:avLst/>
                  <a:gdLst>
                    <a:gd name="T0" fmla="*/ 0 w 9"/>
                    <a:gd name="T1" fmla="*/ 0 h 15"/>
                    <a:gd name="T2" fmla="*/ 0 w 9"/>
                    <a:gd name="T3" fmla="*/ 15 h 15"/>
                    <a:gd name="T4" fmla="*/ 9 w 9"/>
                    <a:gd name="T5" fmla="*/ 15 h 15"/>
                    <a:gd name="T6" fmla="*/ 9 w 9"/>
                    <a:gd name="T7" fmla="*/ 0 h 15"/>
                  </a:gdLst>
                  <a:ahLst/>
                  <a:cxnLst>
                    <a:cxn ang="0">
                      <a:pos x="T0" y="T1"/>
                    </a:cxn>
                    <a:cxn ang="0">
                      <a:pos x="T2" y="T3"/>
                    </a:cxn>
                    <a:cxn ang="0">
                      <a:pos x="T4" y="T5"/>
                    </a:cxn>
                    <a:cxn ang="0">
                      <a:pos x="T6" y="T7"/>
                    </a:cxn>
                  </a:cxnLst>
                  <a:rect l="0" t="0" r="r" b="b"/>
                  <a:pathLst>
                    <a:path w="9" h="15">
                      <a:moveTo>
                        <a:pt x="0" y="0"/>
                      </a:moveTo>
                      <a:lnTo>
                        <a:pt x="0" y="15"/>
                      </a:lnTo>
                      <a:lnTo>
                        <a:pt x="9" y="15"/>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20" name="Freeform 21"/>
                <p:cNvSpPr>
                  <a:spLocks noEditPoints="1"/>
                </p:cNvSpPr>
                <p:nvPr/>
              </p:nvSpPr>
              <p:spPr bwMode="auto">
                <a:xfrm>
                  <a:off x="634683" y="1089025"/>
                  <a:ext cx="1247775" cy="1252538"/>
                </a:xfrm>
                <a:custGeom>
                  <a:avLst/>
                  <a:gdLst>
                    <a:gd name="T0" fmla="*/ 7 w 786"/>
                    <a:gd name="T1" fmla="*/ 0 h 789"/>
                    <a:gd name="T2" fmla="*/ 19 w 786"/>
                    <a:gd name="T3" fmla="*/ 23 h 789"/>
                    <a:gd name="T4" fmla="*/ 59 w 786"/>
                    <a:gd name="T5" fmla="*/ 52 h 789"/>
                    <a:gd name="T6" fmla="*/ 36 w 786"/>
                    <a:gd name="T7" fmla="*/ 40 h 789"/>
                    <a:gd name="T8" fmla="*/ 59 w 786"/>
                    <a:gd name="T9" fmla="*/ 52 h 789"/>
                    <a:gd name="T10" fmla="*/ 76 w 786"/>
                    <a:gd name="T11" fmla="*/ 71 h 789"/>
                    <a:gd name="T12" fmla="*/ 88 w 786"/>
                    <a:gd name="T13" fmla="*/ 92 h 789"/>
                    <a:gd name="T14" fmla="*/ 128 w 786"/>
                    <a:gd name="T15" fmla="*/ 123 h 789"/>
                    <a:gd name="T16" fmla="*/ 104 w 786"/>
                    <a:gd name="T17" fmla="*/ 111 h 789"/>
                    <a:gd name="T18" fmla="*/ 128 w 786"/>
                    <a:gd name="T19" fmla="*/ 123 h 789"/>
                    <a:gd name="T20" fmla="*/ 145 w 786"/>
                    <a:gd name="T21" fmla="*/ 140 h 789"/>
                    <a:gd name="T22" fmla="*/ 157 w 786"/>
                    <a:gd name="T23" fmla="*/ 164 h 789"/>
                    <a:gd name="T24" fmla="*/ 197 w 786"/>
                    <a:gd name="T25" fmla="*/ 192 h 789"/>
                    <a:gd name="T26" fmla="*/ 173 w 786"/>
                    <a:gd name="T27" fmla="*/ 180 h 789"/>
                    <a:gd name="T28" fmla="*/ 197 w 786"/>
                    <a:gd name="T29" fmla="*/ 192 h 789"/>
                    <a:gd name="T30" fmla="*/ 213 w 786"/>
                    <a:gd name="T31" fmla="*/ 209 h 789"/>
                    <a:gd name="T32" fmla="*/ 225 w 786"/>
                    <a:gd name="T33" fmla="*/ 233 h 789"/>
                    <a:gd name="T34" fmla="*/ 265 w 786"/>
                    <a:gd name="T35" fmla="*/ 261 h 789"/>
                    <a:gd name="T36" fmla="*/ 244 w 786"/>
                    <a:gd name="T37" fmla="*/ 249 h 789"/>
                    <a:gd name="T38" fmla="*/ 265 w 786"/>
                    <a:gd name="T39" fmla="*/ 261 h 789"/>
                    <a:gd name="T40" fmla="*/ 284 w 786"/>
                    <a:gd name="T41" fmla="*/ 278 h 789"/>
                    <a:gd name="T42" fmla="*/ 296 w 786"/>
                    <a:gd name="T43" fmla="*/ 302 h 789"/>
                    <a:gd name="T44" fmla="*/ 336 w 786"/>
                    <a:gd name="T45" fmla="*/ 330 h 789"/>
                    <a:gd name="T46" fmla="*/ 313 w 786"/>
                    <a:gd name="T47" fmla="*/ 318 h 789"/>
                    <a:gd name="T48" fmla="*/ 336 w 786"/>
                    <a:gd name="T49" fmla="*/ 330 h 789"/>
                    <a:gd name="T50" fmla="*/ 353 w 786"/>
                    <a:gd name="T51" fmla="*/ 349 h 789"/>
                    <a:gd name="T52" fmla="*/ 365 w 786"/>
                    <a:gd name="T53" fmla="*/ 370 h 789"/>
                    <a:gd name="T54" fmla="*/ 405 w 786"/>
                    <a:gd name="T55" fmla="*/ 401 h 789"/>
                    <a:gd name="T56" fmla="*/ 381 w 786"/>
                    <a:gd name="T57" fmla="*/ 390 h 789"/>
                    <a:gd name="T58" fmla="*/ 405 w 786"/>
                    <a:gd name="T59" fmla="*/ 401 h 789"/>
                    <a:gd name="T60" fmla="*/ 422 w 786"/>
                    <a:gd name="T61" fmla="*/ 418 h 789"/>
                    <a:gd name="T62" fmla="*/ 434 w 786"/>
                    <a:gd name="T63" fmla="*/ 442 h 789"/>
                    <a:gd name="T64" fmla="*/ 474 w 786"/>
                    <a:gd name="T65" fmla="*/ 470 h 789"/>
                    <a:gd name="T66" fmla="*/ 450 w 786"/>
                    <a:gd name="T67" fmla="*/ 458 h 789"/>
                    <a:gd name="T68" fmla="*/ 474 w 786"/>
                    <a:gd name="T69" fmla="*/ 470 h 789"/>
                    <a:gd name="T70" fmla="*/ 490 w 786"/>
                    <a:gd name="T71" fmla="*/ 487 h 789"/>
                    <a:gd name="T72" fmla="*/ 502 w 786"/>
                    <a:gd name="T73" fmla="*/ 511 h 789"/>
                    <a:gd name="T74" fmla="*/ 542 w 786"/>
                    <a:gd name="T75" fmla="*/ 539 h 789"/>
                    <a:gd name="T76" fmla="*/ 521 w 786"/>
                    <a:gd name="T77" fmla="*/ 527 h 789"/>
                    <a:gd name="T78" fmla="*/ 542 w 786"/>
                    <a:gd name="T79" fmla="*/ 539 h 789"/>
                    <a:gd name="T80" fmla="*/ 561 w 786"/>
                    <a:gd name="T81" fmla="*/ 556 h 789"/>
                    <a:gd name="T82" fmla="*/ 573 w 786"/>
                    <a:gd name="T83" fmla="*/ 580 h 789"/>
                    <a:gd name="T84" fmla="*/ 613 w 786"/>
                    <a:gd name="T85" fmla="*/ 608 h 789"/>
                    <a:gd name="T86" fmla="*/ 590 w 786"/>
                    <a:gd name="T87" fmla="*/ 596 h 789"/>
                    <a:gd name="T88" fmla="*/ 613 w 786"/>
                    <a:gd name="T89" fmla="*/ 608 h 789"/>
                    <a:gd name="T90" fmla="*/ 630 w 786"/>
                    <a:gd name="T91" fmla="*/ 627 h 789"/>
                    <a:gd name="T92" fmla="*/ 642 w 786"/>
                    <a:gd name="T93" fmla="*/ 649 h 789"/>
                    <a:gd name="T94" fmla="*/ 682 w 786"/>
                    <a:gd name="T95" fmla="*/ 677 h 789"/>
                    <a:gd name="T96" fmla="*/ 658 w 786"/>
                    <a:gd name="T97" fmla="*/ 668 h 789"/>
                    <a:gd name="T98" fmla="*/ 682 w 786"/>
                    <a:gd name="T99" fmla="*/ 677 h 789"/>
                    <a:gd name="T100" fmla="*/ 699 w 786"/>
                    <a:gd name="T101" fmla="*/ 696 h 789"/>
                    <a:gd name="T102" fmla="*/ 711 w 786"/>
                    <a:gd name="T103" fmla="*/ 720 h 789"/>
                    <a:gd name="T104" fmla="*/ 751 w 786"/>
                    <a:gd name="T105" fmla="*/ 748 h 789"/>
                    <a:gd name="T106" fmla="*/ 727 w 786"/>
                    <a:gd name="T107" fmla="*/ 737 h 789"/>
                    <a:gd name="T108" fmla="*/ 751 w 786"/>
                    <a:gd name="T109" fmla="*/ 748 h 789"/>
                    <a:gd name="T110" fmla="*/ 767 w 786"/>
                    <a:gd name="T111" fmla="*/ 765 h 789"/>
                    <a:gd name="T112" fmla="*/ 779 w 786"/>
                    <a:gd name="T113" fmla="*/ 789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24" y="19"/>
                      </a:moveTo>
                      <a:lnTo>
                        <a:pt x="7" y="0"/>
                      </a:lnTo>
                      <a:lnTo>
                        <a:pt x="0" y="7"/>
                      </a:lnTo>
                      <a:lnTo>
                        <a:pt x="19" y="23"/>
                      </a:lnTo>
                      <a:lnTo>
                        <a:pt x="24" y="19"/>
                      </a:lnTo>
                      <a:close/>
                      <a:moveTo>
                        <a:pt x="59" y="52"/>
                      </a:moveTo>
                      <a:lnTo>
                        <a:pt x="41" y="35"/>
                      </a:lnTo>
                      <a:lnTo>
                        <a:pt x="36" y="40"/>
                      </a:lnTo>
                      <a:lnTo>
                        <a:pt x="52" y="59"/>
                      </a:lnTo>
                      <a:lnTo>
                        <a:pt x="59" y="52"/>
                      </a:lnTo>
                      <a:close/>
                      <a:moveTo>
                        <a:pt x="93" y="88"/>
                      </a:moveTo>
                      <a:lnTo>
                        <a:pt x="76" y="71"/>
                      </a:lnTo>
                      <a:lnTo>
                        <a:pt x="71" y="76"/>
                      </a:lnTo>
                      <a:lnTo>
                        <a:pt x="88" y="92"/>
                      </a:lnTo>
                      <a:lnTo>
                        <a:pt x="93" y="88"/>
                      </a:lnTo>
                      <a:close/>
                      <a:moveTo>
                        <a:pt x="128" y="123"/>
                      </a:moveTo>
                      <a:lnTo>
                        <a:pt x="112" y="104"/>
                      </a:lnTo>
                      <a:lnTo>
                        <a:pt x="104" y="111"/>
                      </a:lnTo>
                      <a:lnTo>
                        <a:pt x="121" y="128"/>
                      </a:lnTo>
                      <a:lnTo>
                        <a:pt x="128" y="123"/>
                      </a:lnTo>
                      <a:close/>
                      <a:moveTo>
                        <a:pt x="164" y="157"/>
                      </a:moveTo>
                      <a:lnTo>
                        <a:pt x="145" y="140"/>
                      </a:lnTo>
                      <a:lnTo>
                        <a:pt x="140" y="145"/>
                      </a:lnTo>
                      <a:lnTo>
                        <a:pt x="157" y="164"/>
                      </a:lnTo>
                      <a:lnTo>
                        <a:pt x="164" y="157"/>
                      </a:lnTo>
                      <a:close/>
                      <a:moveTo>
                        <a:pt x="197" y="192"/>
                      </a:moveTo>
                      <a:lnTo>
                        <a:pt x="180" y="173"/>
                      </a:lnTo>
                      <a:lnTo>
                        <a:pt x="173" y="180"/>
                      </a:lnTo>
                      <a:lnTo>
                        <a:pt x="192" y="197"/>
                      </a:lnTo>
                      <a:lnTo>
                        <a:pt x="197" y="192"/>
                      </a:lnTo>
                      <a:close/>
                      <a:moveTo>
                        <a:pt x="232" y="225"/>
                      </a:moveTo>
                      <a:lnTo>
                        <a:pt x="213" y="209"/>
                      </a:lnTo>
                      <a:lnTo>
                        <a:pt x="209" y="216"/>
                      </a:lnTo>
                      <a:lnTo>
                        <a:pt x="225" y="233"/>
                      </a:lnTo>
                      <a:lnTo>
                        <a:pt x="232" y="225"/>
                      </a:lnTo>
                      <a:close/>
                      <a:moveTo>
                        <a:pt x="265" y="261"/>
                      </a:moveTo>
                      <a:lnTo>
                        <a:pt x="249" y="245"/>
                      </a:lnTo>
                      <a:lnTo>
                        <a:pt x="244" y="249"/>
                      </a:lnTo>
                      <a:lnTo>
                        <a:pt x="261" y="266"/>
                      </a:lnTo>
                      <a:lnTo>
                        <a:pt x="265" y="261"/>
                      </a:lnTo>
                      <a:close/>
                      <a:moveTo>
                        <a:pt x="301" y="297"/>
                      </a:moveTo>
                      <a:lnTo>
                        <a:pt x="284" y="278"/>
                      </a:lnTo>
                      <a:lnTo>
                        <a:pt x="277" y="285"/>
                      </a:lnTo>
                      <a:lnTo>
                        <a:pt x="296" y="302"/>
                      </a:lnTo>
                      <a:lnTo>
                        <a:pt x="301" y="297"/>
                      </a:lnTo>
                      <a:close/>
                      <a:moveTo>
                        <a:pt x="336" y="330"/>
                      </a:moveTo>
                      <a:lnTo>
                        <a:pt x="318" y="313"/>
                      </a:lnTo>
                      <a:lnTo>
                        <a:pt x="313" y="318"/>
                      </a:lnTo>
                      <a:lnTo>
                        <a:pt x="329" y="337"/>
                      </a:lnTo>
                      <a:lnTo>
                        <a:pt x="336" y="330"/>
                      </a:lnTo>
                      <a:close/>
                      <a:moveTo>
                        <a:pt x="370" y="366"/>
                      </a:moveTo>
                      <a:lnTo>
                        <a:pt x="353" y="349"/>
                      </a:lnTo>
                      <a:lnTo>
                        <a:pt x="348" y="354"/>
                      </a:lnTo>
                      <a:lnTo>
                        <a:pt x="365" y="370"/>
                      </a:lnTo>
                      <a:lnTo>
                        <a:pt x="370" y="366"/>
                      </a:lnTo>
                      <a:close/>
                      <a:moveTo>
                        <a:pt x="405" y="401"/>
                      </a:moveTo>
                      <a:lnTo>
                        <a:pt x="389" y="382"/>
                      </a:lnTo>
                      <a:lnTo>
                        <a:pt x="381" y="390"/>
                      </a:lnTo>
                      <a:lnTo>
                        <a:pt x="398" y="406"/>
                      </a:lnTo>
                      <a:lnTo>
                        <a:pt x="405" y="401"/>
                      </a:lnTo>
                      <a:close/>
                      <a:moveTo>
                        <a:pt x="441" y="435"/>
                      </a:moveTo>
                      <a:lnTo>
                        <a:pt x="422" y="418"/>
                      </a:lnTo>
                      <a:lnTo>
                        <a:pt x="417" y="423"/>
                      </a:lnTo>
                      <a:lnTo>
                        <a:pt x="434" y="442"/>
                      </a:lnTo>
                      <a:lnTo>
                        <a:pt x="441" y="435"/>
                      </a:lnTo>
                      <a:close/>
                      <a:moveTo>
                        <a:pt x="474" y="470"/>
                      </a:moveTo>
                      <a:lnTo>
                        <a:pt x="457" y="451"/>
                      </a:lnTo>
                      <a:lnTo>
                        <a:pt x="450" y="458"/>
                      </a:lnTo>
                      <a:lnTo>
                        <a:pt x="469" y="475"/>
                      </a:lnTo>
                      <a:lnTo>
                        <a:pt x="474" y="470"/>
                      </a:lnTo>
                      <a:close/>
                      <a:moveTo>
                        <a:pt x="509" y="504"/>
                      </a:moveTo>
                      <a:lnTo>
                        <a:pt x="490" y="487"/>
                      </a:lnTo>
                      <a:lnTo>
                        <a:pt x="486" y="494"/>
                      </a:lnTo>
                      <a:lnTo>
                        <a:pt x="502" y="511"/>
                      </a:lnTo>
                      <a:lnTo>
                        <a:pt x="509" y="504"/>
                      </a:lnTo>
                      <a:close/>
                      <a:moveTo>
                        <a:pt x="542" y="539"/>
                      </a:moveTo>
                      <a:lnTo>
                        <a:pt x="526" y="523"/>
                      </a:lnTo>
                      <a:lnTo>
                        <a:pt x="521" y="527"/>
                      </a:lnTo>
                      <a:lnTo>
                        <a:pt x="538" y="544"/>
                      </a:lnTo>
                      <a:lnTo>
                        <a:pt x="542" y="539"/>
                      </a:lnTo>
                      <a:close/>
                      <a:moveTo>
                        <a:pt x="578" y="575"/>
                      </a:moveTo>
                      <a:lnTo>
                        <a:pt x="561" y="556"/>
                      </a:lnTo>
                      <a:lnTo>
                        <a:pt x="554" y="563"/>
                      </a:lnTo>
                      <a:lnTo>
                        <a:pt x="573" y="580"/>
                      </a:lnTo>
                      <a:lnTo>
                        <a:pt x="578" y="575"/>
                      </a:lnTo>
                      <a:close/>
                      <a:moveTo>
                        <a:pt x="613" y="608"/>
                      </a:moveTo>
                      <a:lnTo>
                        <a:pt x="595" y="592"/>
                      </a:lnTo>
                      <a:lnTo>
                        <a:pt x="590" y="596"/>
                      </a:lnTo>
                      <a:lnTo>
                        <a:pt x="606" y="615"/>
                      </a:lnTo>
                      <a:lnTo>
                        <a:pt x="613" y="608"/>
                      </a:lnTo>
                      <a:close/>
                      <a:moveTo>
                        <a:pt x="647" y="644"/>
                      </a:moveTo>
                      <a:lnTo>
                        <a:pt x="630" y="627"/>
                      </a:lnTo>
                      <a:lnTo>
                        <a:pt x="625" y="632"/>
                      </a:lnTo>
                      <a:lnTo>
                        <a:pt x="642" y="649"/>
                      </a:lnTo>
                      <a:lnTo>
                        <a:pt x="647" y="644"/>
                      </a:lnTo>
                      <a:close/>
                      <a:moveTo>
                        <a:pt x="682" y="677"/>
                      </a:moveTo>
                      <a:lnTo>
                        <a:pt x="666" y="660"/>
                      </a:lnTo>
                      <a:lnTo>
                        <a:pt x="658" y="668"/>
                      </a:lnTo>
                      <a:lnTo>
                        <a:pt x="675" y="684"/>
                      </a:lnTo>
                      <a:lnTo>
                        <a:pt x="682" y="677"/>
                      </a:lnTo>
                      <a:close/>
                      <a:moveTo>
                        <a:pt x="718" y="713"/>
                      </a:moveTo>
                      <a:lnTo>
                        <a:pt x="699" y="696"/>
                      </a:lnTo>
                      <a:lnTo>
                        <a:pt x="694" y="701"/>
                      </a:lnTo>
                      <a:lnTo>
                        <a:pt x="711" y="720"/>
                      </a:lnTo>
                      <a:lnTo>
                        <a:pt x="718" y="713"/>
                      </a:lnTo>
                      <a:close/>
                      <a:moveTo>
                        <a:pt x="751" y="748"/>
                      </a:moveTo>
                      <a:lnTo>
                        <a:pt x="734" y="729"/>
                      </a:lnTo>
                      <a:lnTo>
                        <a:pt x="727" y="737"/>
                      </a:lnTo>
                      <a:lnTo>
                        <a:pt x="746" y="753"/>
                      </a:lnTo>
                      <a:lnTo>
                        <a:pt x="751" y="748"/>
                      </a:lnTo>
                      <a:close/>
                      <a:moveTo>
                        <a:pt x="786" y="782"/>
                      </a:moveTo>
                      <a:lnTo>
                        <a:pt x="767" y="765"/>
                      </a:lnTo>
                      <a:lnTo>
                        <a:pt x="763" y="770"/>
                      </a:lnTo>
                      <a:lnTo>
                        <a:pt x="779" y="789"/>
                      </a:lnTo>
                      <a:lnTo>
                        <a:pt x="786" y="7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21" name="Freeform 22"/>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 name="T8" fmla="*/ 14 w 14"/>
                    <a:gd name="T9" fmla="*/ 9 h 14"/>
                  </a:gdLst>
                  <a:ahLst/>
                  <a:cxnLst>
                    <a:cxn ang="0">
                      <a:pos x="T0" y="T1"/>
                    </a:cxn>
                    <a:cxn ang="0">
                      <a:pos x="T2" y="T3"/>
                    </a:cxn>
                    <a:cxn ang="0">
                      <a:pos x="T4" y="T5"/>
                    </a:cxn>
                    <a:cxn ang="0">
                      <a:pos x="T6" y="T7"/>
                    </a:cxn>
                    <a:cxn ang="0">
                      <a:pos x="T8" y="T9"/>
                    </a:cxn>
                  </a:cxnLst>
                  <a:rect l="0" t="0" r="r" b="b"/>
                  <a:pathLst>
                    <a:path w="14" h="14">
                      <a:moveTo>
                        <a:pt x="14" y="9"/>
                      </a:moveTo>
                      <a:lnTo>
                        <a:pt x="7" y="0"/>
                      </a:lnTo>
                      <a:lnTo>
                        <a:pt x="0" y="7"/>
                      </a:lnTo>
                      <a:lnTo>
                        <a:pt x="10" y="14"/>
                      </a:lnTo>
                      <a:lnTo>
                        <a:pt x="14"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22" name="Freeform 23"/>
                <p:cNvSpPr/>
                <p:nvPr/>
              </p:nvSpPr>
              <p:spPr bwMode="auto">
                <a:xfrm>
                  <a:off x="593408" y="1047750"/>
                  <a:ext cx="22225" cy="22225"/>
                </a:xfrm>
                <a:custGeom>
                  <a:avLst/>
                  <a:gdLst>
                    <a:gd name="T0" fmla="*/ 14 w 14"/>
                    <a:gd name="T1" fmla="*/ 9 h 14"/>
                    <a:gd name="T2" fmla="*/ 7 w 14"/>
                    <a:gd name="T3" fmla="*/ 0 h 14"/>
                    <a:gd name="T4" fmla="*/ 0 w 14"/>
                    <a:gd name="T5" fmla="*/ 7 h 14"/>
                    <a:gd name="T6" fmla="*/ 10 w 14"/>
                    <a:gd name="T7" fmla="*/ 14 h 14"/>
                  </a:gdLst>
                  <a:ahLst/>
                  <a:cxnLst>
                    <a:cxn ang="0">
                      <a:pos x="T0" y="T1"/>
                    </a:cxn>
                    <a:cxn ang="0">
                      <a:pos x="T2" y="T3"/>
                    </a:cxn>
                    <a:cxn ang="0">
                      <a:pos x="T4" y="T5"/>
                    </a:cxn>
                    <a:cxn ang="0">
                      <a:pos x="T6" y="T7"/>
                    </a:cxn>
                  </a:cxnLst>
                  <a:rect l="0" t="0" r="r" b="b"/>
                  <a:pathLst>
                    <a:path w="14" h="14">
                      <a:moveTo>
                        <a:pt x="14" y="9"/>
                      </a:moveTo>
                      <a:lnTo>
                        <a:pt x="7" y="0"/>
                      </a:lnTo>
                      <a:lnTo>
                        <a:pt x="0" y="7"/>
                      </a:lnTo>
                      <a:lnTo>
                        <a:pt x="10" y="1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23" name="Freeform 26"/>
                <p:cNvSpPr>
                  <a:spLocks noEditPoints="1"/>
                </p:cNvSpPr>
                <p:nvPr/>
              </p:nvSpPr>
              <p:spPr bwMode="auto">
                <a:xfrm>
                  <a:off x="634683" y="1089025"/>
                  <a:ext cx="1247775" cy="1252538"/>
                </a:xfrm>
                <a:custGeom>
                  <a:avLst/>
                  <a:gdLst>
                    <a:gd name="T0" fmla="*/ 0 w 786"/>
                    <a:gd name="T1" fmla="*/ 782 h 789"/>
                    <a:gd name="T2" fmla="*/ 24 w 786"/>
                    <a:gd name="T3" fmla="*/ 770 h 789"/>
                    <a:gd name="T4" fmla="*/ 52 w 786"/>
                    <a:gd name="T5" fmla="*/ 729 h 789"/>
                    <a:gd name="T6" fmla="*/ 41 w 786"/>
                    <a:gd name="T7" fmla="*/ 753 h 789"/>
                    <a:gd name="T8" fmla="*/ 52 w 786"/>
                    <a:gd name="T9" fmla="*/ 729 h 789"/>
                    <a:gd name="T10" fmla="*/ 71 w 786"/>
                    <a:gd name="T11" fmla="*/ 713 h 789"/>
                    <a:gd name="T12" fmla="*/ 93 w 786"/>
                    <a:gd name="T13" fmla="*/ 701 h 789"/>
                    <a:gd name="T14" fmla="*/ 121 w 786"/>
                    <a:gd name="T15" fmla="*/ 660 h 789"/>
                    <a:gd name="T16" fmla="*/ 112 w 786"/>
                    <a:gd name="T17" fmla="*/ 684 h 789"/>
                    <a:gd name="T18" fmla="*/ 121 w 786"/>
                    <a:gd name="T19" fmla="*/ 660 h 789"/>
                    <a:gd name="T20" fmla="*/ 140 w 786"/>
                    <a:gd name="T21" fmla="*/ 644 h 789"/>
                    <a:gd name="T22" fmla="*/ 164 w 786"/>
                    <a:gd name="T23" fmla="*/ 632 h 789"/>
                    <a:gd name="T24" fmla="*/ 192 w 786"/>
                    <a:gd name="T25" fmla="*/ 592 h 789"/>
                    <a:gd name="T26" fmla="*/ 180 w 786"/>
                    <a:gd name="T27" fmla="*/ 615 h 789"/>
                    <a:gd name="T28" fmla="*/ 192 w 786"/>
                    <a:gd name="T29" fmla="*/ 592 h 789"/>
                    <a:gd name="T30" fmla="*/ 209 w 786"/>
                    <a:gd name="T31" fmla="*/ 575 h 789"/>
                    <a:gd name="T32" fmla="*/ 232 w 786"/>
                    <a:gd name="T33" fmla="*/ 563 h 789"/>
                    <a:gd name="T34" fmla="*/ 261 w 786"/>
                    <a:gd name="T35" fmla="*/ 523 h 789"/>
                    <a:gd name="T36" fmla="*/ 249 w 786"/>
                    <a:gd name="T37" fmla="*/ 544 h 789"/>
                    <a:gd name="T38" fmla="*/ 261 w 786"/>
                    <a:gd name="T39" fmla="*/ 523 h 789"/>
                    <a:gd name="T40" fmla="*/ 277 w 786"/>
                    <a:gd name="T41" fmla="*/ 504 h 789"/>
                    <a:gd name="T42" fmla="*/ 301 w 786"/>
                    <a:gd name="T43" fmla="*/ 494 h 789"/>
                    <a:gd name="T44" fmla="*/ 329 w 786"/>
                    <a:gd name="T45" fmla="*/ 451 h 789"/>
                    <a:gd name="T46" fmla="*/ 318 w 786"/>
                    <a:gd name="T47" fmla="*/ 475 h 789"/>
                    <a:gd name="T48" fmla="*/ 329 w 786"/>
                    <a:gd name="T49" fmla="*/ 451 h 789"/>
                    <a:gd name="T50" fmla="*/ 348 w 786"/>
                    <a:gd name="T51" fmla="*/ 435 h 789"/>
                    <a:gd name="T52" fmla="*/ 370 w 786"/>
                    <a:gd name="T53" fmla="*/ 423 h 789"/>
                    <a:gd name="T54" fmla="*/ 398 w 786"/>
                    <a:gd name="T55" fmla="*/ 382 h 789"/>
                    <a:gd name="T56" fmla="*/ 389 w 786"/>
                    <a:gd name="T57" fmla="*/ 406 h 789"/>
                    <a:gd name="T58" fmla="*/ 398 w 786"/>
                    <a:gd name="T59" fmla="*/ 382 h 789"/>
                    <a:gd name="T60" fmla="*/ 417 w 786"/>
                    <a:gd name="T61" fmla="*/ 366 h 789"/>
                    <a:gd name="T62" fmla="*/ 441 w 786"/>
                    <a:gd name="T63" fmla="*/ 354 h 789"/>
                    <a:gd name="T64" fmla="*/ 469 w 786"/>
                    <a:gd name="T65" fmla="*/ 313 h 789"/>
                    <a:gd name="T66" fmla="*/ 457 w 786"/>
                    <a:gd name="T67" fmla="*/ 337 h 789"/>
                    <a:gd name="T68" fmla="*/ 469 w 786"/>
                    <a:gd name="T69" fmla="*/ 313 h 789"/>
                    <a:gd name="T70" fmla="*/ 486 w 786"/>
                    <a:gd name="T71" fmla="*/ 297 h 789"/>
                    <a:gd name="T72" fmla="*/ 509 w 786"/>
                    <a:gd name="T73" fmla="*/ 285 h 789"/>
                    <a:gd name="T74" fmla="*/ 538 w 786"/>
                    <a:gd name="T75" fmla="*/ 245 h 789"/>
                    <a:gd name="T76" fmla="*/ 526 w 786"/>
                    <a:gd name="T77" fmla="*/ 266 h 789"/>
                    <a:gd name="T78" fmla="*/ 538 w 786"/>
                    <a:gd name="T79" fmla="*/ 245 h 789"/>
                    <a:gd name="T80" fmla="*/ 554 w 786"/>
                    <a:gd name="T81" fmla="*/ 225 h 789"/>
                    <a:gd name="T82" fmla="*/ 578 w 786"/>
                    <a:gd name="T83" fmla="*/ 216 h 789"/>
                    <a:gd name="T84" fmla="*/ 606 w 786"/>
                    <a:gd name="T85" fmla="*/ 173 h 789"/>
                    <a:gd name="T86" fmla="*/ 595 w 786"/>
                    <a:gd name="T87" fmla="*/ 197 h 789"/>
                    <a:gd name="T88" fmla="*/ 606 w 786"/>
                    <a:gd name="T89" fmla="*/ 173 h 789"/>
                    <a:gd name="T90" fmla="*/ 625 w 786"/>
                    <a:gd name="T91" fmla="*/ 157 h 789"/>
                    <a:gd name="T92" fmla="*/ 647 w 786"/>
                    <a:gd name="T93" fmla="*/ 145 h 789"/>
                    <a:gd name="T94" fmla="*/ 675 w 786"/>
                    <a:gd name="T95" fmla="*/ 104 h 789"/>
                    <a:gd name="T96" fmla="*/ 666 w 786"/>
                    <a:gd name="T97" fmla="*/ 128 h 789"/>
                    <a:gd name="T98" fmla="*/ 675 w 786"/>
                    <a:gd name="T99" fmla="*/ 104 h 789"/>
                    <a:gd name="T100" fmla="*/ 694 w 786"/>
                    <a:gd name="T101" fmla="*/ 88 h 789"/>
                    <a:gd name="T102" fmla="*/ 718 w 786"/>
                    <a:gd name="T103" fmla="*/ 76 h 789"/>
                    <a:gd name="T104" fmla="*/ 746 w 786"/>
                    <a:gd name="T105" fmla="*/ 35 h 789"/>
                    <a:gd name="T106" fmla="*/ 734 w 786"/>
                    <a:gd name="T107" fmla="*/ 59 h 789"/>
                    <a:gd name="T108" fmla="*/ 746 w 786"/>
                    <a:gd name="T109" fmla="*/ 35 h 789"/>
                    <a:gd name="T110" fmla="*/ 763 w 786"/>
                    <a:gd name="T111" fmla="*/ 19 h 789"/>
                    <a:gd name="T112" fmla="*/ 786 w 786"/>
                    <a:gd name="T113" fmla="*/ 7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6" h="789">
                      <a:moveTo>
                        <a:pt x="19" y="765"/>
                      </a:moveTo>
                      <a:lnTo>
                        <a:pt x="0" y="782"/>
                      </a:lnTo>
                      <a:lnTo>
                        <a:pt x="7" y="789"/>
                      </a:lnTo>
                      <a:lnTo>
                        <a:pt x="24" y="770"/>
                      </a:lnTo>
                      <a:lnTo>
                        <a:pt x="19" y="765"/>
                      </a:lnTo>
                      <a:close/>
                      <a:moveTo>
                        <a:pt x="52" y="729"/>
                      </a:moveTo>
                      <a:lnTo>
                        <a:pt x="36" y="748"/>
                      </a:lnTo>
                      <a:lnTo>
                        <a:pt x="41" y="753"/>
                      </a:lnTo>
                      <a:lnTo>
                        <a:pt x="59" y="737"/>
                      </a:lnTo>
                      <a:lnTo>
                        <a:pt x="52" y="729"/>
                      </a:lnTo>
                      <a:close/>
                      <a:moveTo>
                        <a:pt x="88" y="696"/>
                      </a:moveTo>
                      <a:lnTo>
                        <a:pt x="71" y="713"/>
                      </a:lnTo>
                      <a:lnTo>
                        <a:pt x="76" y="720"/>
                      </a:lnTo>
                      <a:lnTo>
                        <a:pt x="93" y="701"/>
                      </a:lnTo>
                      <a:lnTo>
                        <a:pt x="88" y="696"/>
                      </a:lnTo>
                      <a:close/>
                      <a:moveTo>
                        <a:pt x="121" y="660"/>
                      </a:moveTo>
                      <a:lnTo>
                        <a:pt x="104" y="677"/>
                      </a:lnTo>
                      <a:lnTo>
                        <a:pt x="112" y="684"/>
                      </a:lnTo>
                      <a:lnTo>
                        <a:pt x="128" y="668"/>
                      </a:lnTo>
                      <a:lnTo>
                        <a:pt x="121" y="660"/>
                      </a:lnTo>
                      <a:close/>
                      <a:moveTo>
                        <a:pt x="157" y="627"/>
                      </a:moveTo>
                      <a:lnTo>
                        <a:pt x="140" y="644"/>
                      </a:lnTo>
                      <a:lnTo>
                        <a:pt x="145" y="649"/>
                      </a:lnTo>
                      <a:lnTo>
                        <a:pt x="164" y="632"/>
                      </a:lnTo>
                      <a:lnTo>
                        <a:pt x="157" y="627"/>
                      </a:lnTo>
                      <a:close/>
                      <a:moveTo>
                        <a:pt x="192" y="592"/>
                      </a:moveTo>
                      <a:lnTo>
                        <a:pt x="173" y="608"/>
                      </a:lnTo>
                      <a:lnTo>
                        <a:pt x="180" y="615"/>
                      </a:lnTo>
                      <a:lnTo>
                        <a:pt x="197" y="596"/>
                      </a:lnTo>
                      <a:lnTo>
                        <a:pt x="192" y="592"/>
                      </a:lnTo>
                      <a:close/>
                      <a:moveTo>
                        <a:pt x="225" y="556"/>
                      </a:moveTo>
                      <a:lnTo>
                        <a:pt x="209" y="575"/>
                      </a:lnTo>
                      <a:lnTo>
                        <a:pt x="213" y="580"/>
                      </a:lnTo>
                      <a:lnTo>
                        <a:pt x="232" y="563"/>
                      </a:lnTo>
                      <a:lnTo>
                        <a:pt x="225" y="556"/>
                      </a:lnTo>
                      <a:close/>
                      <a:moveTo>
                        <a:pt x="261" y="523"/>
                      </a:moveTo>
                      <a:lnTo>
                        <a:pt x="244" y="539"/>
                      </a:lnTo>
                      <a:lnTo>
                        <a:pt x="249" y="544"/>
                      </a:lnTo>
                      <a:lnTo>
                        <a:pt x="265" y="527"/>
                      </a:lnTo>
                      <a:lnTo>
                        <a:pt x="261" y="523"/>
                      </a:lnTo>
                      <a:close/>
                      <a:moveTo>
                        <a:pt x="296" y="487"/>
                      </a:moveTo>
                      <a:lnTo>
                        <a:pt x="277" y="504"/>
                      </a:lnTo>
                      <a:lnTo>
                        <a:pt x="284" y="511"/>
                      </a:lnTo>
                      <a:lnTo>
                        <a:pt x="301" y="494"/>
                      </a:lnTo>
                      <a:lnTo>
                        <a:pt x="296" y="487"/>
                      </a:lnTo>
                      <a:close/>
                      <a:moveTo>
                        <a:pt x="329" y="451"/>
                      </a:moveTo>
                      <a:lnTo>
                        <a:pt x="313" y="470"/>
                      </a:lnTo>
                      <a:lnTo>
                        <a:pt x="318" y="475"/>
                      </a:lnTo>
                      <a:lnTo>
                        <a:pt x="336" y="458"/>
                      </a:lnTo>
                      <a:lnTo>
                        <a:pt x="329" y="451"/>
                      </a:lnTo>
                      <a:close/>
                      <a:moveTo>
                        <a:pt x="365" y="418"/>
                      </a:moveTo>
                      <a:lnTo>
                        <a:pt x="348" y="435"/>
                      </a:lnTo>
                      <a:lnTo>
                        <a:pt x="353" y="442"/>
                      </a:lnTo>
                      <a:lnTo>
                        <a:pt x="370" y="423"/>
                      </a:lnTo>
                      <a:lnTo>
                        <a:pt x="365" y="418"/>
                      </a:lnTo>
                      <a:close/>
                      <a:moveTo>
                        <a:pt x="398" y="382"/>
                      </a:moveTo>
                      <a:lnTo>
                        <a:pt x="381" y="401"/>
                      </a:lnTo>
                      <a:lnTo>
                        <a:pt x="389" y="406"/>
                      </a:lnTo>
                      <a:lnTo>
                        <a:pt x="405" y="390"/>
                      </a:lnTo>
                      <a:lnTo>
                        <a:pt x="398" y="382"/>
                      </a:lnTo>
                      <a:close/>
                      <a:moveTo>
                        <a:pt x="434" y="349"/>
                      </a:moveTo>
                      <a:lnTo>
                        <a:pt x="417" y="366"/>
                      </a:lnTo>
                      <a:lnTo>
                        <a:pt x="422" y="370"/>
                      </a:lnTo>
                      <a:lnTo>
                        <a:pt x="441" y="354"/>
                      </a:lnTo>
                      <a:lnTo>
                        <a:pt x="434" y="349"/>
                      </a:lnTo>
                      <a:close/>
                      <a:moveTo>
                        <a:pt x="469" y="313"/>
                      </a:moveTo>
                      <a:lnTo>
                        <a:pt x="450" y="330"/>
                      </a:lnTo>
                      <a:lnTo>
                        <a:pt x="457" y="337"/>
                      </a:lnTo>
                      <a:lnTo>
                        <a:pt x="474" y="318"/>
                      </a:lnTo>
                      <a:lnTo>
                        <a:pt x="469" y="313"/>
                      </a:lnTo>
                      <a:close/>
                      <a:moveTo>
                        <a:pt x="502" y="278"/>
                      </a:moveTo>
                      <a:lnTo>
                        <a:pt x="486" y="297"/>
                      </a:lnTo>
                      <a:lnTo>
                        <a:pt x="490" y="302"/>
                      </a:lnTo>
                      <a:lnTo>
                        <a:pt x="509" y="285"/>
                      </a:lnTo>
                      <a:lnTo>
                        <a:pt x="502" y="278"/>
                      </a:lnTo>
                      <a:close/>
                      <a:moveTo>
                        <a:pt x="538" y="245"/>
                      </a:moveTo>
                      <a:lnTo>
                        <a:pt x="521" y="261"/>
                      </a:lnTo>
                      <a:lnTo>
                        <a:pt x="526" y="266"/>
                      </a:lnTo>
                      <a:lnTo>
                        <a:pt x="542" y="249"/>
                      </a:lnTo>
                      <a:lnTo>
                        <a:pt x="538" y="245"/>
                      </a:lnTo>
                      <a:close/>
                      <a:moveTo>
                        <a:pt x="573" y="209"/>
                      </a:moveTo>
                      <a:lnTo>
                        <a:pt x="554" y="225"/>
                      </a:lnTo>
                      <a:lnTo>
                        <a:pt x="561" y="233"/>
                      </a:lnTo>
                      <a:lnTo>
                        <a:pt x="578" y="216"/>
                      </a:lnTo>
                      <a:lnTo>
                        <a:pt x="573" y="209"/>
                      </a:lnTo>
                      <a:close/>
                      <a:moveTo>
                        <a:pt x="606" y="173"/>
                      </a:moveTo>
                      <a:lnTo>
                        <a:pt x="590" y="192"/>
                      </a:lnTo>
                      <a:lnTo>
                        <a:pt x="595" y="197"/>
                      </a:lnTo>
                      <a:lnTo>
                        <a:pt x="613" y="180"/>
                      </a:lnTo>
                      <a:lnTo>
                        <a:pt x="606" y="173"/>
                      </a:lnTo>
                      <a:close/>
                      <a:moveTo>
                        <a:pt x="642" y="140"/>
                      </a:moveTo>
                      <a:lnTo>
                        <a:pt x="625" y="157"/>
                      </a:lnTo>
                      <a:lnTo>
                        <a:pt x="630" y="164"/>
                      </a:lnTo>
                      <a:lnTo>
                        <a:pt x="647" y="145"/>
                      </a:lnTo>
                      <a:lnTo>
                        <a:pt x="642" y="140"/>
                      </a:lnTo>
                      <a:close/>
                      <a:moveTo>
                        <a:pt x="675" y="104"/>
                      </a:moveTo>
                      <a:lnTo>
                        <a:pt x="658" y="123"/>
                      </a:lnTo>
                      <a:lnTo>
                        <a:pt x="666" y="128"/>
                      </a:lnTo>
                      <a:lnTo>
                        <a:pt x="682" y="111"/>
                      </a:lnTo>
                      <a:lnTo>
                        <a:pt x="675" y="104"/>
                      </a:lnTo>
                      <a:close/>
                      <a:moveTo>
                        <a:pt x="711" y="71"/>
                      </a:moveTo>
                      <a:lnTo>
                        <a:pt x="694" y="88"/>
                      </a:lnTo>
                      <a:lnTo>
                        <a:pt x="699" y="92"/>
                      </a:lnTo>
                      <a:lnTo>
                        <a:pt x="718" y="76"/>
                      </a:lnTo>
                      <a:lnTo>
                        <a:pt x="711" y="71"/>
                      </a:lnTo>
                      <a:close/>
                      <a:moveTo>
                        <a:pt x="746" y="35"/>
                      </a:moveTo>
                      <a:lnTo>
                        <a:pt x="727" y="52"/>
                      </a:lnTo>
                      <a:lnTo>
                        <a:pt x="734" y="59"/>
                      </a:lnTo>
                      <a:lnTo>
                        <a:pt x="751" y="40"/>
                      </a:lnTo>
                      <a:lnTo>
                        <a:pt x="746" y="35"/>
                      </a:lnTo>
                      <a:close/>
                      <a:moveTo>
                        <a:pt x="779" y="0"/>
                      </a:moveTo>
                      <a:lnTo>
                        <a:pt x="763" y="19"/>
                      </a:lnTo>
                      <a:lnTo>
                        <a:pt x="767" y="23"/>
                      </a:lnTo>
                      <a:lnTo>
                        <a:pt x="786" y="7"/>
                      </a:lnTo>
                      <a:lnTo>
                        <a:pt x="7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24" name="Freeform 27"/>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 name="T8" fmla="*/ 10 w 14"/>
                    <a:gd name="T9" fmla="*/ 0 h 14"/>
                  </a:gdLst>
                  <a:ahLst/>
                  <a:cxnLst>
                    <a:cxn ang="0">
                      <a:pos x="T0" y="T1"/>
                    </a:cxn>
                    <a:cxn ang="0">
                      <a:pos x="T2" y="T3"/>
                    </a:cxn>
                    <a:cxn ang="0">
                      <a:pos x="T4" y="T5"/>
                    </a:cxn>
                    <a:cxn ang="0">
                      <a:pos x="T6" y="T7"/>
                    </a:cxn>
                    <a:cxn ang="0">
                      <a:pos x="T8" y="T9"/>
                    </a:cxn>
                  </a:cxnLst>
                  <a:rect l="0" t="0" r="r" b="b"/>
                  <a:pathLst>
                    <a:path w="14" h="14">
                      <a:moveTo>
                        <a:pt x="10" y="0"/>
                      </a:moveTo>
                      <a:lnTo>
                        <a:pt x="0" y="7"/>
                      </a:lnTo>
                      <a:lnTo>
                        <a:pt x="7" y="14"/>
                      </a:lnTo>
                      <a:lnTo>
                        <a:pt x="14" y="4"/>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25" name="Freeform 28"/>
                <p:cNvSpPr/>
                <p:nvPr/>
              </p:nvSpPr>
              <p:spPr bwMode="auto">
                <a:xfrm>
                  <a:off x="593408" y="2360613"/>
                  <a:ext cx="22225" cy="22225"/>
                </a:xfrm>
                <a:custGeom>
                  <a:avLst/>
                  <a:gdLst>
                    <a:gd name="T0" fmla="*/ 10 w 14"/>
                    <a:gd name="T1" fmla="*/ 0 h 14"/>
                    <a:gd name="T2" fmla="*/ 0 w 14"/>
                    <a:gd name="T3" fmla="*/ 7 h 14"/>
                    <a:gd name="T4" fmla="*/ 7 w 14"/>
                    <a:gd name="T5" fmla="*/ 14 h 14"/>
                    <a:gd name="T6" fmla="*/ 14 w 14"/>
                    <a:gd name="T7" fmla="*/ 4 h 14"/>
                  </a:gdLst>
                  <a:ahLst/>
                  <a:cxnLst>
                    <a:cxn ang="0">
                      <a:pos x="T0" y="T1"/>
                    </a:cxn>
                    <a:cxn ang="0">
                      <a:pos x="T2" y="T3"/>
                    </a:cxn>
                    <a:cxn ang="0">
                      <a:pos x="T4" y="T5"/>
                    </a:cxn>
                    <a:cxn ang="0">
                      <a:pos x="T6" y="T7"/>
                    </a:cxn>
                  </a:cxnLst>
                  <a:rect l="0" t="0" r="r" b="b"/>
                  <a:pathLst>
                    <a:path w="14" h="14">
                      <a:moveTo>
                        <a:pt x="10" y="0"/>
                      </a:moveTo>
                      <a:lnTo>
                        <a:pt x="0" y="7"/>
                      </a:lnTo>
                      <a:lnTo>
                        <a:pt x="7" y="14"/>
                      </a:lnTo>
                      <a:lnTo>
                        <a:pt x="14" y="4"/>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sp>
              <p:nvSpPr>
                <p:cNvPr id="45" name="Freeform 29"/>
                <p:cNvSpPr/>
                <p:nvPr/>
              </p:nvSpPr>
              <p:spPr bwMode="auto">
                <a:xfrm>
                  <a:off x="541020" y="993775"/>
                  <a:ext cx="1436688" cy="1441450"/>
                </a:xfrm>
                <a:custGeom>
                  <a:avLst/>
                  <a:gdLst>
                    <a:gd name="T0" fmla="*/ 900 w 905"/>
                    <a:gd name="T1" fmla="*/ 904 h 908"/>
                    <a:gd name="T2" fmla="*/ 900 w 905"/>
                    <a:gd name="T3" fmla="*/ 899 h 908"/>
                    <a:gd name="T4" fmla="*/ 10 w 905"/>
                    <a:gd name="T5" fmla="*/ 899 h 908"/>
                    <a:gd name="T6" fmla="*/ 10 w 905"/>
                    <a:gd name="T7" fmla="*/ 10 h 908"/>
                    <a:gd name="T8" fmla="*/ 895 w 905"/>
                    <a:gd name="T9" fmla="*/ 10 h 908"/>
                    <a:gd name="T10" fmla="*/ 895 w 905"/>
                    <a:gd name="T11" fmla="*/ 904 h 908"/>
                    <a:gd name="T12" fmla="*/ 900 w 905"/>
                    <a:gd name="T13" fmla="*/ 904 h 908"/>
                    <a:gd name="T14" fmla="*/ 900 w 905"/>
                    <a:gd name="T15" fmla="*/ 899 h 908"/>
                    <a:gd name="T16" fmla="*/ 900 w 905"/>
                    <a:gd name="T17" fmla="*/ 904 h 908"/>
                    <a:gd name="T18" fmla="*/ 905 w 905"/>
                    <a:gd name="T19" fmla="*/ 904 h 908"/>
                    <a:gd name="T20" fmla="*/ 905 w 905"/>
                    <a:gd name="T21" fmla="*/ 0 h 908"/>
                    <a:gd name="T22" fmla="*/ 0 w 905"/>
                    <a:gd name="T23" fmla="*/ 0 h 908"/>
                    <a:gd name="T24" fmla="*/ 0 w 905"/>
                    <a:gd name="T25" fmla="*/ 908 h 908"/>
                    <a:gd name="T26" fmla="*/ 905 w 905"/>
                    <a:gd name="T27" fmla="*/ 908 h 908"/>
                    <a:gd name="T28" fmla="*/ 905 w 905"/>
                    <a:gd name="T29" fmla="*/ 904 h 908"/>
                    <a:gd name="T30" fmla="*/ 900 w 905"/>
                    <a:gd name="T31" fmla="*/ 904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5" h="908">
                      <a:moveTo>
                        <a:pt x="900" y="904"/>
                      </a:moveTo>
                      <a:lnTo>
                        <a:pt x="900" y="899"/>
                      </a:lnTo>
                      <a:lnTo>
                        <a:pt x="10" y="899"/>
                      </a:lnTo>
                      <a:lnTo>
                        <a:pt x="10" y="10"/>
                      </a:lnTo>
                      <a:lnTo>
                        <a:pt x="895" y="10"/>
                      </a:lnTo>
                      <a:lnTo>
                        <a:pt x="895" y="904"/>
                      </a:lnTo>
                      <a:lnTo>
                        <a:pt x="900" y="904"/>
                      </a:lnTo>
                      <a:lnTo>
                        <a:pt x="900" y="899"/>
                      </a:lnTo>
                      <a:lnTo>
                        <a:pt x="900" y="904"/>
                      </a:lnTo>
                      <a:lnTo>
                        <a:pt x="905" y="904"/>
                      </a:lnTo>
                      <a:lnTo>
                        <a:pt x="905" y="0"/>
                      </a:lnTo>
                      <a:lnTo>
                        <a:pt x="0" y="0"/>
                      </a:lnTo>
                      <a:lnTo>
                        <a:pt x="0" y="908"/>
                      </a:lnTo>
                      <a:lnTo>
                        <a:pt x="905" y="908"/>
                      </a:lnTo>
                      <a:lnTo>
                        <a:pt x="905" y="904"/>
                      </a:lnTo>
                      <a:lnTo>
                        <a:pt x="900" y="9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Helvetica" panose="020B0604020202020204" pitchFamily="34" charset="0"/>
                    <a:ea typeface="宋体" panose="02010600030101010101" pitchFamily="2" charset="-122"/>
                    <a:cs typeface="+mn-cs"/>
                    <a:sym typeface="Helvetica" panose="020B0604020202020204" pitchFamily="34" charset="0"/>
                  </a:endParaRPr>
                </a:p>
              </p:txBody>
            </p:sp>
          </p:gr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0" y="1541548"/>
            <a:ext cx="12192000" cy="1933127"/>
            <a:chOff x="0" y="1969374"/>
            <a:chExt cx="12192000" cy="3455376"/>
          </a:xfrm>
        </p:grpSpPr>
        <p:pic>
          <p:nvPicPr>
            <p:cNvPr id="29" name="图片 28"/>
            <p:cNvPicPr>
              <a:picLocks noChangeAspect="1"/>
            </p:cNvPicPr>
            <p:nvPr/>
          </p:nvPicPr>
          <p:blipFill rotWithShape="1">
            <a:blip r:embed="rId2"/>
            <a:srcRect t="22764" b="20899"/>
            <a:stretch>
              <a:fillRect/>
            </a:stretch>
          </p:blipFill>
          <p:spPr>
            <a:xfrm>
              <a:off x="1" y="1969374"/>
              <a:ext cx="12191999" cy="3455376"/>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31" name="矩形 30"/>
            <p:cNvSpPr/>
            <p:nvPr/>
          </p:nvSpPr>
          <p:spPr>
            <a:xfrm>
              <a:off x="0" y="5388750"/>
              <a:ext cx="12192000" cy="36000"/>
            </a:xfrm>
            <a:prstGeom prst="rect">
              <a:avLst/>
            </a:prstGeom>
            <a:gradFill>
              <a:gsLst>
                <a:gs pos="100000">
                  <a:srgbClr val="FFFDEB"/>
                </a:gs>
                <a:gs pos="48000">
                  <a:srgbClr val="FAE7D0"/>
                </a:gs>
                <a:gs pos="0">
                  <a:srgbClr val="D49A78"/>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44187" y="1245984"/>
            <a:ext cx="4394069" cy="2443859"/>
            <a:chOff x="-429697" y="2934842"/>
            <a:chExt cx="4394069" cy="2443859"/>
          </a:xfrm>
          <a:solidFill>
            <a:srgbClr val="FAE7D0"/>
          </a:solidFill>
        </p:grpSpPr>
        <p:sp>
          <p:nvSpPr>
            <p:cNvPr id="34" name="ïŝḷíḋé"/>
            <p:cNvSpPr/>
            <p:nvPr/>
          </p:nvSpPr>
          <p:spPr bwMode="auto">
            <a:xfrm>
              <a:off x="1520513" y="2934842"/>
              <a:ext cx="2443859" cy="2443859"/>
            </a:xfrm>
            <a:prstGeom prst="ellipse">
              <a:avLst/>
            </a:prstGeom>
            <a:grpFill/>
            <a:ln w="9525">
              <a:noFill/>
              <a:round/>
            </a:ln>
          </p:spPr>
          <p:txBody>
            <a:bodyPr wrap="square" lIns="91440" tIns="45720" rIns="91440" bIns="45720" anchor="ctr">
              <a:normAutofit/>
            </a:bodyPr>
            <a:lstStyle/>
            <a:p>
              <a:pPr algn="ctr"/>
              <a:endParaRPr/>
            </a:p>
          </p:txBody>
        </p:sp>
        <p:sp>
          <p:nvSpPr>
            <p:cNvPr id="45" name="išlíḋè"/>
            <p:cNvSpPr/>
            <p:nvPr/>
          </p:nvSpPr>
          <p:spPr bwMode="auto">
            <a:xfrm rot="8100000" flipH="1">
              <a:off x="737019" y="3696784"/>
              <a:ext cx="919976" cy="919974"/>
            </a:xfrm>
            <a:custGeom>
              <a:avLst/>
              <a:gdLst/>
              <a:ahLst/>
              <a:cxnLst>
                <a:cxn ang="0">
                  <a:pos x="158" y="73"/>
                </a:cxn>
                <a:cxn ang="0">
                  <a:pos x="86" y="0"/>
                </a:cxn>
                <a:cxn ang="0">
                  <a:pos x="0" y="87"/>
                </a:cxn>
                <a:cxn ang="0">
                  <a:pos x="69" y="158"/>
                </a:cxn>
                <a:cxn ang="0">
                  <a:pos x="158" y="73"/>
                </a:cxn>
              </a:cxnLst>
              <a:rect l="0" t="0" r="r" b="b"/>
              <a:pathLst>
                <a:path w="158" h="158">
                  <a:moveTo>
                    <a:pt x="158" y="73"/>
                  </a:moveTo>
                  <a:cubicBezTo>
                    <a:pt x="86" y="0"/>
                    <a:pt x="86" y="0"/>
                    <a:pt x="86" y="0"/>
                  </a:cubicBezTo>
                  <a:cubicBezTo>
                    <a:pt x="85" y="51"/>
                    <a:pt x="50" y="86"/>
                    <a:pt x="0" y="87"/>
                  </a:cubicBezTo>
                  <a:cubicBezTo>
                    <a:pt x="69" y="158"/>
                    <a:pt x="69" y="158"/>
                    <a:pt x="69" y="158"/>
                  </a:cubicBezTo>
                  <a:cubicBezTo>
                    <a:pt x="71" y="107"/>
                    <a:pt x="107" y="73"/>
                    <a:pt x="158" y="73"/>
                  </a:cubicBezTo>
                  <a:close/>
                </a:path>
              </a:pathLst>
            </a:custGeom>
            <a:grpFill/>
            <a:ln w="9525">
              <a:noFill/>
              <a:round/>
            </a:ln>
          </p:spPr>
          <p:txBody>
            <a:bodyPr wrap="square" lIns="91440" tIns="45720" rIns="91440" bIns="45720" anchor="ctr">
              <a:normAutofit/>
            </a:bodyPr>
            <a:lstStyle/>
            <a:p>
              <a:pPr algn="ctr"/>
              <a:endParaRPr/>
            </a:p>
          </p:txBody>
        </p:sp>
        <p:sp>
          <p:nvSpPr>
            <p:cNvPr id="46" name="îṥlïde"/>
            <p:cNvSpPr/>
            <p:nvPr/>
          </p:nvSpPr>
          <p:spPr bwMode="auto">
            <a:xfrm>
              <a:off x="-429697" y="3486210"/>
              <a:ext cx="1341121" cy="1341122"/>
            </a:xfrm>
            <a:prstGeom prst="ellipse">
              <a:avLst/>
            </a:prstGeom>
            <a:grpFill/>
            <a:ln w="9525">
              <a:noFill/>
              <a:round/>
            </a:ln>
          </p:spPr>
          <p:txBody>
            <a:bodyPr wrap="square" lIns="91440" tIns="45720" rIns="91440" bIns="45720" anchor="ctr">
              <a:normAutofit/>
            </a:bodyPr>
            <a:lstStyle/>
            <a:p>
              <a:pPr algn="ctr"/>
              <a:endParaRPr/>
            </a:p>
          </p:txBody>
        </p:sp>
      </p:grpSp>
      <p:sp>
        <p:nvSpPr>
          <p:cNvPr id="35" name="iṧḻiḑê"/>
          <p:cNvSpPr/>
          <p:nvPr/>
        </p:nvSpPr>
        <p:spPr bwMode="auto">
          <a:xfrm>
            <a:off x="1698006" y="1437967"/>
            <a:ext cx="2059893" cy="2059893"/>
          </a:xfrm>
          <a:prstGeom prst="ellipse">
            <a:avLst/>
          </a:prstGeom>
          <a:gradFill>
            <a:gsLst>
              <a:gs pos="0">
                <a:srgbClr val="BD1E23"/>
              </a:gs>
              <a:gs pos="100000">
                <a:schemeClr val="accent2"/>
              </a:gs>
            </a:gsLst>
            <a:lin ang="0" scaled="0"/>
          </a:gradFill>
          <a:ln w="76200">
            <a:solidFill>
              <a:schemeClr val="bg1"/>
            </a:solidFill>
            <a:round/>
          </a:ln>
        </p:spPr>
        <p:txBody>
          <a:bodyPr wrap="square" lIns="91440" tIns="45720" rIns="91440" bIns="45720" anchor="ctr">
            <a:normAutofit/>
          </a:bodyPr>
          <a:lstStyle/>
          <a:p>
            <a:pPr algn="ctr"/>
            <a:endParaRPr>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矩形 6"/>
          <p:cNvSpPr/>
          <p:nvPr/>
        </p:nvSpPr>
        <p:spPr>
          <a:xfrm>
            <a:off x="1847009" y="1880445"/>
            <a:ext cx="1761886" cy="1174937"/>
          </a:xfrm>
          <a:prstGeom prst="rect">
            <a:avLst/>
          </a:prstGeom>
        </p:spPr>
        <p:txBody>
          <a:bodyPr wrap="square">
            <a:spAutoFit/>
          </a:bodyPr>
          <a:lstStyle/>
          <a:p>
            <a:pPr algn="ctr">
              <a:lnSpc>
                <a:spcPct val="120000"/>
              </a:lnSpc>
            </a:pP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维护以联合国为核心的</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gn="ctr">
              <a:lnSpc>
                <a:spcPct val="120000"/>
              </a:lnSpc>
            </a:pPr>
            <a:r>
              <a:rPr 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国际体系</a:t>
            </a:r>
            <a:endParaRPr lang="zh-CN" sz="2000" b="1" dirty="0">
              <a:solidFill>
                <a:schemeClr val="bg1"/>
              </a:solidFill>
              <a:effectLst>
                <a:outerShdw blurRad="38100" dist="38100" dir="2700000" algn="tl">
                  <a:srgbClr val="000000">
                    <a:alpha val="43137"/>
                  </a:srgbClr>
                </a:outerShdw>
              </a:effectLst>
            </a:endParaRPr>
          </a:p>
        </p:txBody>
      </p:sp>
      <p:grpSp>
        <p:nvGrpSpPr>
          <p:cNvPr id="16" name="组合 15"/>
          <p:cNvGrpSpPr/>
          <p:nvPr/>
        </p:nvGrpSpPr>
        <p:grpSpPr>
          <a:xfrm>
            <a:off x="3599676" y="1245984"/>
            <a:ext cx="3742043" cy="2443859"/>
            <a:chOff x="3614166" y="2934842"/>
            <a:chExt cx="3742043" cy="2443859"/>
          </a:xfrm>
          <a:solidFill>
            <a:srgbClr val="FAE7D0"/>
          </a:solidFill>
        </p:grpSpPr>
        <p:sp>
          <p:nvSpPr>
            <p:cNvPr id="33" name="ïṡľîde"/>
            <p:cNvSpPr/>
            <p:nvPr/>
          </p:nvSpPr>
          <p:spPr bwMode="auto">
            <a:xfrm rot="8100000" flipH="1">
              <a:off x="3614166" y="3261379"/>
              <a:ext cx="1790789" cy="1790785"/>
            </a:xfrm>
            <a:custGeom>
              <a:avLst/>
              <a:gdLst/>
              <a:ahLst/>
              <a:cxnLst>
                <a:cxn ang="0">
                  <a:pos x="158" y="73"/>
                </a:cxn>
                <a:cxn ang="0">
                  <a:pos x="86" y="0"/>
                </a:cxn>
                <a:cxn ang="0">
                  <a:pos x="0" y="87"/>
                </a:cxn>
                <a:cxn ang="0">
                  <a:pos x="69" y="158"/>
                </a:cxn>
                <a:cxn ang="0">
                  <a:pos x="158" y="73"/>
                </a:cxn>
              </a:cxnLst>
              <a:rect l="0" t="0" r="r" b="b"/>
              <a:pathLst>
                <a:path w="158" h="158">
                  <a:moveTo>
                    <a:pt x="158" y="73"/>
                  </a:moveTo>
                  <a:cubicBezTo>
                    <a:pt x="86" y="0"/>
                    <a:pt x="86" y="0"/>
                    <a:pt x="86" y="0"/>
                  </a:cubicBezTo>
                  <a:cubicBezTo>
                    <a:pt x="85" y="51"/>
                    <a:pt x="50" y="86"/>
                    <a:pt x="0" y="87"/>
                  </a:cubicBezTo>
                  <a:cubicBezTo>
                    <a:pt x="69" y="158"/>
                    <a:pt x="69" y="158"/>
                    <a:pt x="69" y="158"/>
                  </a:cubicBezTo>
                  <a:cubicBezTo>
                    <a:pt x="71" y="107"/>
                    <a:pt x="107" y="73"/>
                    <a:pt x="158" y="73"/>
                  </a:cubicBezTo>
                  <a:close/>
                </a:path>
              </a:pathLst>
            </a:custGeom>
            <a:grpFill/>
            <a:ln w="9525">
              <a:noFill/>
              <a:round/>
            </a:ln>
          </p:spPr>
          <p:txBody>
            <a:bodyPr wrap="square" lIns="91440" tIns="45720" rIns="91440" bIns="45720" anchor="ctr">
              <a:normAutofit/>
            </a:bodyPr>
            <a:lstStyle/>
            <a:p>
              <a:pPr algn="ctr"/>
              <a:endParaRPr/>
            </a:p>
          </p:txBody>
        </p:sp>
        <p:sp>
          <p:nvSpPr>
            <p:cNvPr id="36" name="ïŝḷíḋé"/>
            <p:cNvSpPr/>
            <p:nvPr/>
          </p:nvSpPr>
          <p:spPr bwMode="auto">
            <a:xfrm>
              <a:off x="4912350" y="2934842"/>
              <a:ext cx="2443859" cy="2443859"/>
            </a:xfrm>
            <a:prstGeom prst="ellipse">
              <a:avLst/>
            </a:prstGeom>
            <a:grpFill/>
            <a:ln w="9525">
              <a:noFill/>
              <a:round/>
            </a:ln>
          </p:spPr>
          <p:txBody>
            <a:bodyPr wrap="square" lIns="91440" tIns="45720" rIns="91440" bIns="45720" anchor="ctr">
              <a:normAutofit/>
            </a:bodyPr>
            <a:lstStyle/>
            <a:p>
              <a:pPr algn="ctr"/>
              <a:endParaRPr/>
            </a:p>
          </p:txBody>
        </p:sp>
      </p:grpSp>
      <p:sp>
        <p:nvSpPr>
          <p:cNvPr id="37" name="iṧḻiḑê"/>
          <p:cNvSpPr/>
          <p:nvPr/>
        </p:nvSpPr>
        <p:spPr bwMode="auto">
          <a:xfrm>
            <a:off x="5089843" y="1437967"/>
            <a:ext cx="2059893" cy="2059893"/>
          </a:xfrm>
          <a:prstGeom prst="ellipse">
            <a:avLst/>
          </a:prstGeom>
          <a:gradFill>
            <a:gsLst>
              <a:gs pos="0">
                <a:srgbClr val="BD1E23"/>
              </a:gs>
              <a:gs pos="100000">
                <a:schemeClr val="accent2"/>
              </a:gs>
            </a:gsLst>
            <a:lin ang="0" scaled="0"/>
          </a:gradFill>
          <a:ln w="76200">
            <a:solidFill>
              <a:schemeClr val="bg1"/>
            </a:solidFill>
            <a:round/>
          </a:ln>
        </p:spPr>
        <p:txBody>
          <a:bodyPr wrap="square" lIns="91440" tIns="45720" rIns="91440" bIns="45720" anchor="ctr">
            <a:normAutofit/>
          </a:bodyPr>
          <a:lstStyle/>
          <a:p>
            <a:pPr algn="ctr"/>
            <a:endParaRPr>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8" name="组合 7"/>
          <p:cNvGrpSpPr/>
          <p:nvPr/>
        </p:nvGrpSpPr>
        <p:grpSpPr>
          <a:xfrm>
            <a:off x="6956450" y="1245984"/>
            <a:ext cx="3780920" cy="2443859"/>
            <a:chOff x="6970940" y="2934842"/>
            <a:chExt cx="3780920" cy="2443859"/>
          </a:xfrm>
          <a:solidFill>
            <a:srgbClr val="FAE7D0"/>
          </a:solidFill>
        </p:grpSpPr>
        <p:sp>
          <p:nvSpPr>
            <p:cNvPr id="40" name="ïṡľîde"/>
            <p:cNvSpPr/>
            <p:nvPr/>
          </p:nvSpPr>
          <p:spPr bwMode="auto">
            <a:xfrm rot="8100000" flipH="1">
              <a:off x="6970940" y="3261379"/>
              <a:ext cx="1790789" cy="1790785"/>
            </a:xfrm>
            <a:custGeom>
              <a:avLst/>
              <a:gdLst/>
              <a:ahLst/>
              <a:cxnLst>
                <a:cxn ang="0">
                  <a:pos x="158" y="73"/>
                </a:cxn>
                <a:cxn ang="0">
                  <a:pos x="86" y="0"/>
                </a:cxn>
                <a:cxn ang="0">
                  <a:pos x="0" y="87"/>
                </a:cxn>
                <a:cxn ang="0">
                  <a:pos x="69" y="158"/>
                </a:cxn>
                <a:cxn ang="0">
                  <a:pos x="158" y="73"/>
                </a:cxn>
              </a:cxnLst>
              <a:rect l="0" t="0" r="r" b="b"/>
              <a:pathLst>
                <a:path w="158" h="158">
                  <a:moveTo>
                    <a:pt x="158" y="73"/>
                  </a:moveTo>
                  <a:cubicBezTo>
                    <a:pt x="86" y="0"/>
                    <a:pt x="86" y="0"/>
                    <a:pt x="86" y="0"/>
                  </a:cubicBezTo>
                  <a:cubicBezTo>
                    <a:pt x="85" y="51"/>
                    <a:pt x="50" y="86"/>
                    <a:pt x="0" y="87"/>
                  </a:cubicBezTo>
                  <a:cubicBezTo>
                    <a:pt x="69" y="158"/>
                    <a:pt x="69" y="158"/>
                    <a:pt x="69" y="158"/>
                  </a:cubicBezTo>
                  <a:cubicBezTo>
                    <a:pt x="71" y="107"/>
                    <a:pt x="107" y="73"/>
                    <a:pt x="158" y="73"/>
                  </a:cubicBezTo>
                  <a:close/>
                </a:path>
              </a:pathLst>
            </a:custGeom>
            <a:grpFill/>
            <a:ln w="9525">
              <a:noFill/>
              <a:round/>
            </a:ln>
          </p:spPr>
          <p:txBody>
            <a:bodyPr wrap="square" lIns="91440" tIns="45720" rIns="91440" bIns="45720" anchor="ctr">
              <a:normAutofit/>
            </a:bodyPr>
            <a:lstStyle/>
            <a:p>
              <a:pPr algn="ctr"/>
              <a:endParaRPr/>
            </a:p>
          </p:txBody>
        </p:sp>
        <p:sp>
          <p:nvSpPr>
            <p:cNvPr id="38" name="ïŝḷíḋé"/>
            <p:cNvSpPr/>
            <p:nvPr/>
          </p:nvSpPr>
          <p:spPr bwMode="auto">
            <a:xfrm>
              <a:off x="8308001" y="2934842"/>
              <a:ext cx="2443859" cy="2443859"/>
            </a:xfrm>
            <a:prstGeom prst="ellipse">
              <a:avLst/>
            </a:prstGeom>
            <a:grpFill/>
            <a:ln w="9525">
              <a:noFill/>
              <a:round/>
            </a:ln>
          </p:spPr>
          <p:txBody>
            <a:bodyPr wrap="square" lIns="91440" tIns="45720" rIns="91440" bIns="45720" anchor="ctr">
              <a:normAutofit/>
            </a:bodyPr>
            <a:lstStyle/>
            <a:p>
              <a:pPr algn="ctr"/>
              <a:endParaRPr/>
            </a:p>
          </p:txBody>
        </p:sp>
      </p:grpSp>
      <p:sp>
        <p:nvSpPr>
          <p:cNvPr id="39" name="iṧḻiḑê"/>
          <p:cNvSpPr/>
          <p:nvPr/>
        </p:nvSpPr>
        <p:spPr bwMode="auto">
          <a:xfrm>
            <a:off x="8485494" y="1437967"/>
            <a:ext cx="2059893" cy="2059893"/>
          </a:xfrm>
          <a:prstGeom prst="ellipse">
            <a:avLst/>
          </a:prstGeom>
          <a:gradFill>
            <a:gsLst>
              <a:gs pos="0">
                <a:srgbClr val="BD1E23"/>
              </a:gs>
              <a:gs pos="100000">
                <a:schemeClr val="accent2"/>
              </a:gs>
            </a:gsLst>
            <a:lin ang="0" scaled="0"/>
          </a:gradFill>
          <a:ln w="76200">
            <a:solidFill>
              <a:schemeClr val="bg1"/>
            </a:solidFill>
            <a:round/>
          </a:ln>
        </p:spPr>
        <p:txBody>
          <a:bodyPr wrap="square" lIns="91440" tIns="45720" rIns="91440" bIns="45720" anchor="ctr">
            <a:normAutofit/>
          </a:bodyPr>
          <a:lstStyle/>
          <a:p>
            <a:pPr algn="ctr"/>
            <a:endParaRPr>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1" name="矩形 60"/>
          <p:cNvSpPr/>
          <p:nvPr/>
        </p:nvSpPr>
        <p:spPr>
          <a:xfrm>
            <a:off x="5260447" y="1883394"/>
            <a:ext cx="1718684" cy="1169038"/>
          </a:xfrm>
          <a:prstGeom prst="rect">
            <a:avLst/>
          </a:prstGeom>
        </p:spPr>
        <p:txBody>
          <a:bodyPr wrap="square">
            <a:spAutoFit/>
          </a:bodyPr>
          <a:lstStyle/>
          <a:p>
            <a:pPr algn="ctr">
              <a:lnSpc>
                <a:spcPct val="12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维护以国际法为基础的</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gn="ctr">
              <a:lnSpc>
                <a:spcPct val="12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国际秩序</a:t>
            </a:r>
          </a:p>
        </p:txBody>
      </p:sp>
      <p:sp>
        <p:nvSpPr>
          <p:cNvPr id="62" name="矩形 61"/>
          <p:cNvSpPr/>
          <p:nvPr/>
        </p:nvSpPr>
        <p:spPr>
          <a:xfrm>
            <a:off x="8522057" y="1771024"/>
            <a:ext cx="1986766" cy="1393779"/>
          </a:xfrm>
          <a:prstGeom prst="rect">
            <a:avLst/>
          </a:prstGeom>
        </p:spPr>
        <p:txBody>
          <a:bodyPr wrap="square">
            <a:spAutoFit/>
          </a:bodyPr>
          <a:lstStyle/>
          <a:p>
            <a:pPr algn="ctr">
              <a:lnSpc>
                <a:spcPct val="12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维护以联合国</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gn="ctr">
              <a:lnSpc>
                <a:spcPct val="12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宪章宗旨和原则</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gn="ctr">
              <a:lnSpc>
                <a:spcPct val="12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为基础的国际</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gn="ctr">
              <a:lnSpc>
                <a:spcPct val="12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关系基本准则</a:t>
            </a:r>
          </a:p>
        </p:txBody>
      </p:sp>
      <p:grpSp>
        <p:nvGrpSpPr>
          <p:cNvPr id="9" name="组合 8"/>
          <p:cNvGrpSpPr/>
          <p:nvPr/>
        </p:nvGrpSpPr>
        <p:grpSpPr>
          <a:xfrm>
            <a:off x="10578654" y="1797352"/>
            <a:ext cx="2028553" cy="1341122"/>
            <a:chOff x="10593144" y="3486210"/>
            <a:chExt cx="2028553" cy="1341122"/>
          </a:xfrm>
          <a:solidFill>
            <a:srgbClr val="FAE7D0"/>
          </a:solidFill>
        </p:grpSpPr>
        <p:sp>
          <p:nvSpPr>
            <p:cNvPr id="41" name="išlíḋè"/>
            <p:cNvSpPr/>
            <p:nvPr/>
          </p:nvSpPr>
          <p:spPr bwMode="auto">
            <a:xfrm rot="8100000" flipH="1">
              <a:off x="10593144" y="3696784"/>
              <a:ext cx="919976" cy="919974"/>
            </a:xfrm>
            <a:custGeom>
              <a:avLst/>
              <a:gdLst/>
              <a:ahLst/>
              <a:cxnLst>
                <a:cxn ang="0">
                  <a:pos x="158" y="73"/>
                </a:cxn>
                <a:cxn ang="0">
                  <a:pos x="86" y="0"/>
                </a:cxn>
                <a:cxn ang="0">
                  <a:pos x="0" y="87"/>
                </a:cxn>
                <a:cxn ang="0">
                  <a:pos x="69" y="158"/>
                </a:cxn>
                <a:cxn ang="0">
                  <a:pos x="158" y="73"/>
                </a:cxn>
              </a:cxnLst>
              <a:rect l="0" t="0" r="r" b="b"/>
              <a:pathLst>
                <a:path w="158" h="158">
                  <a:moveTo>
                    <a:pt x="158" y="73"/>
                  </a:moveTo>
                  <a:cubicBezTo>
                    <a:pt x="86" y="0"/>
                    <a:pt x="86" y="0"/>
                    <a:pt x="86" y="0"/>
                  </a:cubicBezTo>
                  <a:cubicBezTo>
                    <a:pt x="85" y="51"/>
                    <a:pt x="50" y="86"/>
                    <a:pt x="0" y="87"/>
                  </a:cubicBezTo>
                  <a:cubicBezTo>
                    <a:pt x="69" y="158"/>
                    <a:pt x="69" y="158"/>
                    <a:pt x="69" y="158"/>
                  </a:cubicBezTo>
                  <a:cubicBezTo>
                    <a:pt x="71" y="107"/>
                    <a:pt x="107" y="73"/>
                    <a:pt x="158" y="73"/>
                  </a:cubicBezTo>
                  <a:close/>
                </a:path>
              </a:pathLst>
            </a:custGeom>
            <a:grpFill/>
            <a:ln w="9525">
              <a:noFill/>
              <a:round/>
            </a:ln>
          </p:spPr>
          <p:txBody>
            <a:bodyPr wrap="square" lIns="91440" tIns="45720" rIns="91440" bIns="45720" anchor="ctr">
              <a:normAutofit/>
            </a:bodyPr>
            <a:lstStyle/>
            <a:p>
              <a:pPr algn="ctr"/>
              <a:endParaRPr/>
            </a:p>
          </p:txBody>
        </p:sp>
        <p:sp>
          <p:nvSpPr>
            <p:cNvPr id="42" name="îṥlïde"/>
            <p:cNvSpPr/>
            <p:nvPr/>
          </p:nvSpPr>
          <p:spPr bwMode="auto">
            <a:xfrm>
              <a:off x="11280576" y="3486210"/>
              <a:ext cx="1341121" cy="1341122"/>
            </a:xfrm>
            <a:prstGeom prst="ellipse">
              <a:avLst/>
            </a:prstGeom>
            <a:grpFill/>
            <a:ln w="9525">
              <a:noFill/>
              <a:round/>
            </a:ln>
          </p:spPr>
          <p:txBody>
            <a:bodyPr wrap="square" lIns="91440" tIns="45720" rIns="91440" bIns="45720" anchor="ctr">
              <a:normAutofit/>
            </a:bodyPr>
            <a:lstStyle/>
            <a:p>
              <a:pPr algn="ctr"/>
              <a:endParaRPr/>
            </a:p>
          </p:txBody>
        </p:sp>
      </p:grpSp>
      <p:sp>
        <p:nvSpPr>
          <p:cNvPr id="26" name="对角圆角矩形 21"/>
          <p:cNvSpPr/>
          <p:nvPr/>
        </p:nvSpPr>
        <p:spPr>
          <a:xfrm>
            <a:off x="4475018" y="648000"/>
            <a:ext cx="324196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践行真正的多边主义</a:t>
            </a:r>
          </a:p>
        </p:txBody>
      </p:sp>
      <p:grpSp>
        <p:nvGrpSpPr>
          <p:cNvPr id="3" name="组合 2"/>
          <p:cNvGrpSpPr/>
          <p:nvPr/>
        </p:nvGrpSpPr>
        <p:grpSpPr>
          <a:xfrm>
            <a:off x="161925" y="3658347"/>
            <a:ext cx="12030075" cy="3098053"/>
            <a:chOff x="1064709" y="1638633"/>
            <a:chExt cx="10293024" cy="3818085"/>
          </a:xfrm>
        </p:grpSpPr>
        <p:sp>
          <p:nvSpPr>
            <p:cNvPr id="5" name="图文框 4"/>
            <p:cNvSpPr/>
            <p:nvPr/>
          </p:nvSpPr>
          <p:spPr>
            <a:xfrm>
              <a:off x="1064709" y="1638633"/>
              <a:ext cx="10080000" cy="3600000"/>
            </a:xfrm>
            <a:prstGeom prst="frame">
              <a:avLst>
                <a:gd name="adj1" fmla="val 395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6" name="组合 5"/>
            <p:cNvGrpSpPr/>
            <p:nvPr/>
          </p:nvGrpSpPr>
          <p:grpSpPr>
            <a:xfrm>
              <a:off x="1204340" y="1835045"/>
              <a:ext cx="10153393" cy="3621673"/>
              <a:chOff x="1204340" y="1835045"/>
              <a:chExt cx="10153393" cy="3621673"/>
            </a:xfrm>
          </p:grpSpPr>
          <p:sp>
            <p:nvSpPr>
              <p:cNvPr id="10" name="矩形 9"/>
              <p:cNvSpPr/>
              <p:nvPr/>
            </p:nvSpPr>
            <p:spPr>
              <a:xfrm>
                <a:off x="1204340" y="1835045"/>
                <a:ext cx="9788287" cy="3621673"/>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11" name="图片 10"/>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733389"/>
                <a:ext cx="7380000" cy="1723329"/>
              </a:xfrm>
              <a:prstGeom prst="rect">
                <a:avLst/>
              </a:prstGeom>
            </p:spPr>
          </p:pic>
        </p:grpSp>
      </p:grpSp>
      <p:sp>
        <p:nvSpPr>
          <p:cNvPr id="43" name="矩形 42"/>
          <p:cNvSpPr/>
          <p:nvPr/>
        </p:nvSpPr>
        <p:spPr>
          <a:xfrm>
            <a:off x="606742" y="3795413"/>
            <a:ext cx="10819241" cy="2949462"/>
          </a:xfrm>
          <a:prstGeom prst="rect">
            <a:avLst/>
          </a:prstGeom>
        </p:spPr>
        <p:txBody>
          <a:bodyPr wrap="square">
            <a:spAutoFit/>
          </a:bodyPr>
          <a:lstStyle/>
          <a:p>
            <a:pPr indent="539750" algn="just">
              <a:lnSpc>
                <a:spcPct val="150000"/>
              </a:lnSpc>
            </a:pPr>
            <a:r>
              <a:rPr lang="zh-CN" altLang="en-US" sz="2200" b="1" dirty="0">
                <a:latin typeface="楷体" panose="02010609060101010101" pitchFamily="49" charset="-122"/>
                <a:ea typeface="楷体" panose="02010609060101010101" pitchFamily="49" charset="-122"/>
              </a:rPr>
              <a:t>国际规则只能由联合国</a:t>
            </a:r>
            <a:r>
              <a:rPr lang="en-US" altLang="zh-CN" sz="2200" b="1" dirty="0">
                <a:latin typeface="楷体" panose="02010609060101010101" pitchFamily="49" charset="-122"/>
                <a:ea typeface="楷体" panose="02010609060101010101" pitchFamily="49" charset="-122"/>
              </a:rPr>
              <a:t>193</a:t>
            </a:r>
            <a:r>
              <a:rPr lang="zh-CN" altLang="en-US" sz="2200" b="1" dirty="0">
                <a:latin typeface="楷体" panose="02010609060101010101" pitchFamily="49" charset="-122"/>
                <a:ea typeface="楷体" panose="02010609060101010101" pitchFamily="49" charset="-122"/>
              </a:rPr>
              <a:t>个会员国共同制定，不能由个别国家和国家集团来决定。国际规则应该由联合国</a:t>
            </a:r>
            <a:r>
              <a:rPr lang="en-US" altLang="zh-CN" sz="2200" b="1" dirty="0">
                <a:latin typeface="楷体" panose="02010609060101010101" pitchFamily="49" charset="-122"/>
                <a:ea typeface="楷体" panose="02010609060101010101" pitchFamily="49" charset="-122"/>
              </a:rPr>
              <a:t>193</a:t>
            </a:r>
            <a:r>
              <a:rPr lang="zh-CN" altLang="en-US" sz="2200" b="1" dirty="0">
                <a:latin typeface="楷体" panose="02010609060101010101" pitchFamily="49" charset="-122"/>
                <a:ea typeface="楷体" panose="02010609060101010101" pitchFamily="49" charset="-122"/>
              </a:rPr>
              <a:t>个会员国共同遵守，没有也不应该有例外。对联合国，世界各国都应该秉持尊重的态度，爱护好、守护好这个大家庭，决不能合则利用、不合则弃之，</a:t>
            </a:r>
            <a:r>
              <a:rPr lang="zh-CN" altLang="en-US" sz="2200" b="1" dirty="0">
                <a:solidFill>
                  <a:schemeClr val="tx1"/>
                </a:solidFill>
                <a:latin typeface="楷体" panose="02010609060101010101" pitchFamily="49" charset="-122"/>
                <a:ea typeface="楷体" panose="02010609060101010101" pitchFamily="49" charset="-122"/>
              </a:rPr>
              <a:t>让联合国在促进人类和平与发展的崇高事业中发挥更为积极的作用。</a:t>
            </a:r>
            <a:endParaRPr lang="en-US" altLang="zh-CN" sz="2200" b="1" dirty="0">
              <a:latin typeface="楷体" panose="02010609060101010101" pitchFamily="49" charset="-122"/>
              <a:ea typeface="楷体" panose="02010609060101010101" pitchFamily="49" charset="-122"/>
            </a:endParaRPr>
          </a:p>
          <a:p>
            <a:pPr indent="457200"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习近平在中华人民共和国恢复联合国合法席位</a:t>
            </a:r>
            <a:r>
              <a:rPr lang="en-US" altLang="zh-CN" b="1" dirty="0">
                <a:latin typeface="楷体" panose="02010609060101010101" pitchFamily="49" charset="-122"/>
                <a:ea typeface="楷体" panose="02010609060101010101" pitchFamily="49" charset="-122"/>
              </a:rPr>
              <a:t>50</a:t>
            </a:r>
            <a:r>
              <a:rPr lang="zh-CN" altLang="en-US" b="1" dirty="0">
                <a:latin typeface="楷体" panose="02010609060101010101" pitchFamily="49" charset="-122"/>
                <a:ea typeface="楷体" panose="02010609060101010101" pitchFamily="49" charset="-122"/>
              </a:rPr>
              <a:t>周年纪念会议上的讲话</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25</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对角圆角矩形 21"/>
          <p:cNvSpPr/>
          <p:nvPr/>
        </p:nvSpPr>
        <p:spPr>
          <a:xfrm>
            <a:off x="3870960" y="854075"/>
            <a:ext cx="384556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共享发展机遇和治理成果</a:t>
            </a:r>
          </a:p>
        </p:txBody>
      </p:sp>
      <p:pic>
        <p:nvPicPr>
          <p:cNvPr id="100" name="图片 99"/>
          <p:cNvPicPr/>
          <p:nvPr>
            <p:custDataLst>
              <p:tags r:id="rId1"/>
            </p:custDataLst>
          </p:nvPr>
        </p:nvPicPr>
        <p:blipFill>
          <a:blip r:embed="rId12"/>
          <a:stretch>
            <a:fillRect/>
          </a:stretch>
        </p:blipFill>
        <p:spPr>
          <a:xfrm>
            <a:off x="393065" y="1829435"/>
            <a:ext cx="2990850" cy="2134235"/>
          </a:xfrm>
          <a:prstGeom prst="rect">
            <a:avLst/>
          </a:prstGeom>
          <a:noFill/>
          <a:ln w="9525">
            <a:noFill/>
          </a:ln>
        </p:spPr>
      </p:pic>
      <p:pic>
        <p:nvPicPr>
          <p:cNvPr id="101" name="图片 100"/>
          <p:cNvPicPr/>
          <p:nvPr>
            <p:custDataLst>
              <p:tags r:id="rId2"/>
            </p:custDataLst>
          </p:nvPr>
        </p:nvPicPr>
        <p:blipFill>
          <a:blip r:embed="rId13"/>
          <a:stretch>
            <a:fillRect/>
          </a:stretch>
        </p:blipFill>
        <p:spPr>
          <a:xfrm>
            <a:off x="3069590" y="1610995"/>
            <a:ext cx="3362960" cy="2571750"/>
          </a:xfrm>
          <a:prstGeom prst="rect">
            <a:avLst/>
          </a:prstGeom>
          <a:noFill/>
          <a:ln w="9525">
            <a:noFill/>
          </a:ln>
        </p:spPr>
      </p:pic>
      <p:pic>
        <p:nvPicPr>
          <p:cNvPr id="102" name="图片 101"/>
          <p:cNvPicPr/>
          <p:nvPr>
            <p:custDataLst>
              <p:tags r:id="rId3"/>
            </p:custDataLst>
          </p:nvPr>
        </p:nvPicPr>
        <p:blipFill>
          <a:blip r:embed="rId14"/>
          <a:stretch>
            <a:fillRect/>
          </a:stretch>
        </p:blipFill>
        <p:spPr>
          <a:xfrm>
            <a:off x="6193790" y="1610995"/>
            <a:ext cx="2967990" cy="2352675"/>
          </a:xfrm>
          <a:prstGeom prst="rect">
            <a:avLst/>
          </a:prstGeom>
          <a:noFill/>
          <a:ln w="9525">
            <a:noFill/>
          </a:ln>
        </p:spPr>
      </p:pic>
      <p:pic>
        <p:nvPicPr>
          <p:cNvPr id="103" name="图片 102"/>
          <p:cNvPicPr/>
          <p:nvPr>
            <p:custDataLst>
              <p:tags r:id="rId4"/>
            </p:custDataLst>
          </p:nvPr>
        </p:nvPicPr>
        <p:blipFill>
          <a:blip r:embed="rId15"/>
          <a:stretch>
            <a:fillRect/>
          </a:stretch>
        </p:blipFill>
        <p:spPr>
          <a:xfrm>
            <a:off x="9482455" y="1922780"/>
            <a:ext cx="1969770" cy="1947545"/>
          </a:xfrm>
          <a:prstGeom prst="rect">
            <a:avLst/>
          </a:prstGeom>
          <a:noFill/>
          <a:ln w="9525">
            <a:noFill/>
          </a:ln>
        </p:spPr>
      </p:pic>
      <p:sp>
        <p:nvSpPr>
          <p:cNvPr id="4" name="文本框 3"/>
          <p:cNvSpPr txBox="1"/>
          <p:nvPr/>
        </p:nvSpPr>
        <p:spPr>
          <a:xfrm>
            <a:off x="1001395" y="3938270"/>
            <a:ext cx="1593850"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rPr>
              <a:t>世界贸易组织</a:t>
            </a:r>
          </a:p>
        </p:txBody>
      </p:sp>
      <p:sp>
        <p:nvSpPr>
          <p:cNvPr id="13" name="文本框 12"/>
          <p:cNvSpPr txBox="1"/>
          <p:nvPr>
            <p:custDataLst>
              <p:tags r:id="rId5"/>
            </p:custDataLst>
          </p:nvPr>
        </p:nvSpPr>
        <p:spPr>
          <a:xfrm>
            <a:off x="3954145" y="3938270"/>
            <a:ext cx="1593850"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rPr>
              <a:t>亚太经合组织</a:t>
            </a:r>
          </a:p>
        </p:txBody>
      </p:sp>
      <p:sp>
        <p:nvSpPr>
          <p:cNvPr id="14" name="文本框 13"/>
          <p:cNvSpPr txBox="1"/>
          <p:nvPr>
            <p:custDataLst>
              <p:tags r:id="rId6"/>
            </p:custDataLst>
          </p:nvPr>
        </p:nvSpPr>
        <p:spPr>
          <a:xfrm>
            <a:off x="6853555" y="3938270"/>
            <a:ext cx="1593850" cy="368300"/>
          </a:xfrm>
          <a:prstGeom prst="rect">
            <a:avLst/>
          </a:prstGeom>
          <a:noFill/>
        </p:spPr>
        <p:txBody>
          <a:bodyPr wrap="square" rtlCol="0">
            <a:spAutoFit/>
          </a:bodyPr>
          <a:lstStyle/>
          <a:p>
            <a:pPr algn="ctr"/>
            <a:r>
              <a:rPr lang="zh-CN" altLang="en-US">
                <a:latin typeface="微软雅黑" panose="020B0503020204020204" pitchFamily="34" charset="-122"/>
                <a:ea typeface="微软雅黑" panose="020B0503020204020204" pitchFamily="34" charset="-122"/>
              </a:rPr>
              <a:t>金砖国家</a:t>
            </a:r>
          </a:p>
        </p:txBody>
      </p:sp>
      <p:sp>
        <p:nvSpPr>
          <p:cNvPr id="15" name="文本框 14"/>
          <p:cNvSpPr txBox="1"/>
          <p:nvPr>
            <p:custDataLst>
              <p:tags r:id="rId7"/>
            </p:custDataLst>
          </p:nvPr>
        </p:nvSpPr>
        <p:spPr>
          <a:xfrm>
            <a:off x="9676130" y="3963670"/>
            <a:ext cx="1593850" cy="368300"/>
          </a:xfrm>
          <a:prstGeom prst="rect">
            <a:avLst/>
          </a:prstGeom>
          <a:noFill/>
        </p:spPr>
        <p:txBody>
          <a:bodyPr wrap="square" rtlCol="0">
            <a:spAutoFit/>
          </a:bodyPr>
          <a:lstStyle/>
          <a:p>
            <a:r>
              <a:rPr lang="zh-CN" altLang="en-US">
                <a:latin typeface="微软雅黑" panose="020B0503020204020204" pitchFamily="34" charset="-122"/>
                <a:ea typeface="微软雅黑" panose="020B0503020204020204" pitchFamily="34" charset="-122"/>
              </a:rPr>
              <a:t>上海合作组织</a:t>
            </a:r>
          </a:p>
        </p:txBody>
      </p:sp>
      <p:grpSp>
        <p:nvGrpSpPr>
          <p:cNvPr id="158" name="组合 157"/>
          <p:cNvGrpSpPr/>
          <p:nvPr/>
        </p:nvGrpSpPr>
        <p:grpSpPr>
          <a:xfrm>
            <a:off x="998220" y="4459233"/>
            <a:ext cx="10096500" cy="1919342"/>
            <a:chOff x="296842" y="1496958"/>
            <a:chExt cx="11466530" cy="1242275"/>
          </a:xfrm>
        </p:grpSpPr>
        <p:sp>
          <p:nvSpPr>
            <p:cNvPr id="159" name="işlídê"/>
            <p:cNvSpPr/>
            <p:nvPr>
              <p:custDataLst>
                <p:tags r:id="rId9"/>
              </p:custDataLst>
            </p:nvPr>
          </p:nvSpPr>
          <p:spPr>
            <a:xfrm>
              <a:off x="300672" y="1496958"/>
              <a:ext cx="11462700" cy="122612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160" name="矩形 159"/>
            <p:cNvSpPr/>
            <p:nvPr>
              <p:custDataLst>
                <p:tags r:id="rId10"/>
              </p:custDataLst>
            </p:nvPr>
          </p:nvSpPr>
          <p:spPr>
            <a:xfrm>
              <a:off x="296842" y="1505110"/>
              <a:ext cx="11462695" cy="123412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custDataLst>
              <p:tags r:id="rId8"/>
            </p:custDataLst>
          </p:nvPr>
        </p:nvSpPr>
        <p:spPr>
          <a:xfrm>
            <a:off x="1485005" y="4690903"/>
            <a:ext cx="9119552" cy="1476375"/>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 推动世界贸易组织、亚太经合组织等多边机制更好发挥作用，扩大金砖国家、上海合作组织等合作机制影响力，增强新兴市场国家和发展中国家在全球事务中的代表性和发言权。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işlídê"/>
          <p:cNvSpPr/>
          <p:nvPr>
            <p:custDataLst>
              <p:tags r:id="rId1"/>
            </p:custDataLst>
          </p:nvPr>
        </p:nvSpPr>
        <p:spPr>
          <a:xfrm>
            <a:off x="300355" y="1380322"/>
            <a:ext cx="11652250" cy="3360587"/>
          </a:xfrm>
          <a:prstGeom prst="rect">
            <a:avLst/>
          </a:prstGeom>
          <a:solidFill>
            <a:schemeClr val="bg1"/>
          </a:solidFill>
          <a:ln>
            <a:noFill/>
          </a:ln>
          <a:effectLst>
            <a:outerShdw blurRad="190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spcAft>
                <a:spcPts val="600"/>
              </a:spcAft>
              <a:buClr>
                <a:srgbClr val="C00000"/>
              </a:buClr>
              <a:buSzPct val="90000"/>
            </a:pPr>
            <a:endParaRPr lang="zh-CN" altLang="en-US" sz="2000" dirty="0">
              <a:solidFill>
                <a:schemeClr val="tx1"/>
              </a:solidFill>
              <a:latin typeface="微软雅黑" panose="020B0503020204020204" pitchFamily="34" charset="-122"/>
              <a:ea typeface="微软雅黑" panose="020B0503020204020204" pitchFamily="34" charset="-122"/>
              <a:cs typeface="+mn-ea"/>
            </a:endParaRPr>
          </a:p>
        </p:txBody>
      </p:sp>
      <p:sp>
        <p:nvSpPr>
          <p:cNvPr id="39" name="矩形 38"/>
          <p:cNvSpPr/>
          <p:nvPr>
            <p:custDataLst>
              <p:tags r:id="rId2"/>
            </p:custDataLst>
          </p:nvPr>
        </p:nvSpPr>
        <p:spPr>
          <a:xfrm flipH="1">
            <a:off x="-34926" y="4506596"/>
            <a:ext cx="12226925" cy="1688988"/>
          </a:xfrm>
          <a:prstGeom prst="rect">
            <a:avLst/>
          </a:prstGeom>
          <a:gradFill flip="none" rotWithShape="1">
            <a:gsLst>
              <a:gs pos="100000">
                <a:srgbClr val="981213"/>
              </a:gs>
              <a:gs pos="0">
                <a:srgbClr val="D03205"/>
              </a:gs>
            </a:gsLst>
            <a:lin ang="8100000" scaled="1"/>
            <a:tileRect/>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8580" y="3960032"/>
            <a:ext cx="12054840" cy="1388903"/>
            <a:chOff x="-133997" y="3083732"/>
            <a:chExt cx="12649485" cy="1457414"/>
          </a:xfrm>
          <a:effectLst>
            <a:reflection blurRad="6350" stA="52000" endA="300" endPos="15000" dir="5400000" sy="-100000" algn="bl" rotWithShape="0"/>
          </a:effectLst>
        </p:grpSpPr>
        <p:pic>
          <p:nvPicPr>
            <p:cNvPr id="20" name="图片 19"/>
            <p:cNvPicPr/>
            <p:nvPr>
              <p:custDataLst>
                <p:tags r:id="rId13"/>
              </p:custDataLst>
            </p:nvPr>
          </p:nvPicPr>
          <p:blipFill rotWithShape="1">
            <a:blip r:embed="rId19"/>
            <a:stretch>
              <a:fillRect/>
            </a:stretch>
          </p:blipFill>
          <p:spPr>
            <a:xfrm>
              <a:off x="-133997" y="3083732"/>
              <a:ext cx="2575598" cy="1448774"/>
            </a:xfrm>
            <a:prstGeom prst="rect">
              <a:avLst/>
            </a:prstGeom>
            <a:ln>
              <a:solidFill>
                <a:schemeClr val="bg1"/>
              </a:solidFill>
            </a:ln>
            <a:effectLst>
              <a:outerShdw blurRad="292100" dist="139700" dir="2700000" algn="tl" rotWithShape="0">
                <a:srgbClr val="333333">
                  <a:alpha val="65000"/>
                </a:srgbClr>
              </a:outerShdw>
            </a:effectLst>
          </p:spPr>
        </p:pic>
        <p:pic>
          <p:nvPicPr>
            <p:cNvPr id="21" name="图片 20"/>
            <p:cNvPicPr/>
            <p:nvPr>
              <p:custDataLst>
                <p:tags r:id="rId14"/>
              </p:custDataLst>
            </p:nvPr>
          </p:nvPicPr>
          <p:blipFill>
            <a:blip r:embed="rId20"/>
            <a:stretch>
              <a:fillRect/>
            </a:stretch>
          </p:blipFill>
          <p:spPr>
            <a:xfrm>
              <a:off x="2494764" y="3083732"/>
              <a:ext cx="1919605" cy="1457413"/>
            </a:xfrm>
            <a:prstGeom prst="rect">
              <a:avLst/>
            </a:prstGeom>
            <a:ln>
              <a:solidFill>
                <a:schemeClr val="bg1"/>
              </a:solidFill>
            </a:ln>
            <a:effectLst>
              <a:outerShdw blurRad="292100" dist="139700" dir="2700000" algn="tl" rotWithShape="0">
                <a:srgbClr val="333333">
                  <a:alpha val="65000"/>
                </a:srgbClr>
              </a:outerShdw>
            </a:effectLst>
          </p:spPr>
        </p:pic>
        <p:pic>
          <p:nvPicPr>
            <p:cNvPr id="132" name="图片 131"/>
            <p:cNvPicPr/>
            <p:nvPr>
              <p:custDataLst>
                <p:tags r:id="rId15"/>
              </p:custDataLst>
            </p:nvPr>
          </p:nvPicPr>
          <p:blipFill>
            <a:blip r:embed="rId21"/>
            <a:stretch>
              <a:fillRect/>
            </a:stretch>
          </p:blipFill>
          <p:spPr>
            <a:xfrm>
              <a:off x="4467531" y="3083732"/>
              <a:ext cx="2145371" cy="1457413"/>
            </a:xfrm>
            <a:prstGeom prst="rect">
              <a:avLst/>
            </a:prstGeom>
            <a:ln>
              <a:solidFill>
                <a:schemeClr val="bg1"/>
              </a:solidFill>
            </a:ln>
            <a:effectLst>
              <a:outerShdw blurRad="292100" dist="139700" dir="2700000" algn="tl" rotWithShape="0">
                <a:srgbClr val="333333">
                  <a:alpha val="65000"/>
                </a:srgbClr>
              </a:outerShdw>
            </a:effectLst>
          </p:spPr>
        </p:pic>
        <p:pic>
          <p:nvPicPr>
            <p:cNvPr id="134" name="图片 133"/>
            <p:cNvPicPr/>
            <p:nvPr>
              <p:custDataLst>
                <p:tags r:id="rId16"/>
              </p:custDataLst>
            </p:nvPr>
          </p:nvPicPr>
          <p:blipFill>
            <a:blip r:embed="rId22"/>
            <a:stretch>
              <a:fillRect/>
            </a:stretch>
          </p:blipFill>
          <p:spPr>
            <a:xfrm>
              <a:off x="6666064" y="3083732"/>
              <a:ext cx="2371532" cy="1457414"/>
            </a:xfrm>
            <a:prstGeom prst="rect">
              <a:avLst/>
            </a:prstGeom>
            <a:ln>
              <a:solidFill>
                <a:schemeClr val="bg1"/>
              </a:solidFill>
            </a:ln>
            <a:effectLst>
              <a:outerShdw blurRad="292100" dist="139700" dir="2700000" algn="tl" rotWithShape="0">
                <a:srgbClr val="333333">
                  <a:alpha val="65000"/>
                </a:srgbClr>
              </a:outerShdw>
            </a:effectLst>
          </p:spPr>
        </p:pic>
        <p:pic>
          <p:nvPicPr>
            <p:cNvPr id="44" name="图片 43"/>
            <p:cNvPicPr/>
            <p:nvPr>
              <p:custDataLst>
                <p:tags r:id="rId17"/>
              </p:custDataLst>
            </p:nvPr>
          </p:nvPicPr>
          <p:blipFill rotWithShape="1">
            <a:blip r:embed="rId23"/>
            <a:stretch>
              <a:fillRect/>
            </a:stretch>
          </p:blipFill>
          <p:spPr>
            <a:xfrm>
              <a:off x="9090758" y="3083732"/>
              <a:ext cx="3424730" cy="1457413"/>
            </a:xfrm>
            <a:prstGeom prst="rect">
              <a:avLst/>
            </a:prstGeom>
            <a:ln>
              <a:solidFill>
                <a:schemeClr val="bg1"/>
              </a:solidFill>
            </a:ln>
            <a:effectLst>
              <a:outerShdw blurRad="292100" dist="139700" dir="2700000" algn="tl" rotWithShape="0">
                <a:srgbClr val="333333">
                  <a:alpha val="15000"/>
                </a:srgbClr>
              </a:outerShdw>
            </a:effectLst>
          </p:spPr>
        </p:pic>
      </p:grpSp>
      <p:sp>
        <p:nvSpPr>
          <p:cNvPr id="46" name="矩形 45"/>
          <p:cNvSpPr/>
          <p:nvPr>
            <p:custDataLst>
              <p:tags r:id="rId3"/>
            </p:custDataLst>
          </p:nvPr>
        </p:nvSpPr>
        <p:spPr>
          <a:xfrm>
            <a:off x="593090" y="2144923"/>
            <a:ext cx="10986770" cy="1522095"/>
          </a:xfrm>
          <a:prstGeom prst="rect">
            <a:avLst/>
          </a:prstGeom>
          <a:noFill/>
        </p:spPr>
        <p:txBody>
          <a:bodyPr wrap="square">
            <a:noAutofit/>
          </a:bodyPr>
          <a:lstStyle/>
          <a:p>
            <a:pPr indent="457200" algn="just">
              <a:lnSpc>
                <a:spcPct val="150000"/>
              </a:lnSpc>
            </a:pPr>
            <a:r>
              <a:rPr lang="zh-CN" altLang="en-US" sz="2000" smtClean="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在</a:t>
            </a:r>
            <a:r>
              <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党中央坚强领导下，我们积极推进外交理论和实践创新，完善和深化全方位外交布局，倡导和推进“一带一路”建设，深入参与全球治理体系改革和建设，坚定捍卫国家主权、安全、发展利益，加强党对外事工作的集中统一领导，走出了一条中国特色大国外交新路。</a:t>
            </a:r>
          </a:p>
        </p:txBody>
      </p:sp>
      <p:sp>
        <p:nvSpPr>
          <p:cNvPr id="22" name="文本框 21"/>
          <p:cNvSpPr txBox="1"/>
          <p:nvPr>
            <p:custDataLst>
              <p:tags r:id="rId4"/>
            </p:custDataLst>
          </p:nvPr>
        </p:nvSpPr>
        <p:spPr>
          <a:xfrm>
            <a:off x="164124" y="5505354"/>
            <a:ext cx="2104003" cy="516745"/>
          </a:xfrm>
          <a:prstGeom prst="rect">
            <a:avLst/>
          </a:prstGeom>
          <a:noFill/>
        </p:spPr>
        <p:txBody>
          <a:bodyPr wrap="square"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第二届</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一带一路</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国际合作高峰论坛（</a:t>
            </a:r>
            <a:r>
              <a:rPr lang="en-US" altLang="zh-CN" sz="1200" dirty="0">
                <a:solidFill>
                  <a:schemeClr val="bg1"/>
                </a:solidFill>
                <a:latin typeface="微软雅黑" panose="020B0503020204020204" pitchFamily="34" charset="-122"/>
                <a:ea typeface="微软雅黑" panose="020B0503020204020204" pitchFamily="34" charset="-122"/>
              </a:rPr>
              <a:t>2019</a:t>
            </a:r>
            <a:r>
              <a:rPr lang="zh-CN" altLang="en-US" sz="1200" dirty="0">
                <a:solidFill>
                  <a:schemeClr val="bg1"/>
                </a:solidFill>
                <a:latin typeface="微软雅黑" panose="020B0503020204020204" pitchFamily="34" charset="-122"/>
                <a:ea typeface="微软雅黑" panose="020B0503020204020204" pitchFamily="34" charset="-122"/>
              </a:rPr>
              <a:t>）</a:t>
            </a:r>
          </a:p>
        </p:txBody>
      </p:sp>
      <p:sp>
        <p:nvSpPr>
          <p:cNvPr id="41" name="文本框 40"/>
          <p:cNvSpPr txBox="1"/>
          <p:nvPr>
            <p:custDataLst>
              <p:tags r:id="rId5"/>
            </p:custDataLst>
          </p:nvPr>
        </p:nvSpPr>
        <p:spPr>
          <a:xfrm>
            <a:off x="2699621" y="5505354"/>
            <a:ext cx="1569660" cy="516745"/>
          </a:xfrm>
          <a:prstGeom prst="rect">
            <a:avLst/>
          </a:prstGeom>
          <a:noFill/>
        </p:spPr>
        <p:txBody>
          <a:bodyPr wrap="none"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北京世界园艺博览会</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（2019）</a:t>
            </a:r>
          </a:p>
        </p:txBody>
      </p:sp>
      <p:sp>
        <p:nvSpPr>
          <p:cNvPr id="42" name="文本框 41"/>
          <p:cNvSpPr txBox="1"/>
          <p:nvPr>
            <p:custDataLst>
              <p:tags r:id="rId6"/>
            </p:custDataLst>
          </p:nvPr>
        </p:nvSpPr>
        <p:spPr>
          <a:xfrm>
            <a:off x="4501373" y="5505354"/>
            <a:ext cx="1915009" cy="535531"/>
          </a:xfrm>
          <a:prstGeom prst="rect">
            <a:avLst/>
          </a:prstGeom>
          <a:noFill/>
        </p:spPr>
        <p:txBody>
          <a:bodyPr wrap="square"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习近平出席第</a:t>
            </a:r>
            <a:r>
              <a:rPr lang="en-US" altLang="zh-CN" sz="1200" dirty="0">
                <a:solidFill>
                  <a:schemeClr val="bg1"/>
                </a:solidFill>
                <a:latin typeface="微软雅黑" panose="020B0503020204020204" pitchFamily="34" charset="-122"/>
                <a:ea typeface="微软雅黑" panose="020B0503020204020204" pitchFamily="34" charset="-122"/>
              </a:rPr>
              <a:t>76</a:t>
            </a:r>
            <a:r>
              <a:rPr lang="zh-CN" altLang="en-US" sz="1200" dirty="0">
                <a:solidFill>
                  <a:schemeClr val="bg1"/>
                </a:solidFill>
                <a:latin typeface="微软雅黑" panose="020B0503020204020204" pitchFamily="34" charset="-122"/>
                <a:ea typeface="微软雅黑" panose="020B0503020204020204" pitchFamily="34" charset="-122"/>
              </a:rPr>
              <a:t>届联合国大会一般性辩论（2021）</a:t>
            </a:r>
          </a:p>
        </p:txBody>
      </p:sp>
      <p:sp>
        <p:nvSpPr>
          <p:cNvPr id="43" name="文本框 42"/>
          <p:cNvSpPr txBox="1"/>
          <p:nvPr>
            <p:custDataLst>
              <p:tags r:id="rId7"/>
            </p:custDataLst>
          </p:nvPr>
        </p:nvSpPr>
        <p:spPr>
          <a:xfrm>
            <a:off x="6548974" y="5505354"/>
            <a:ext cx="2373289" cy="535531"/>
          </a:xfrm>
          <a:prstGeom prst="rect">
            <a:avLst/>
          </a:prstGeom>
          <a:noFill/>
        </p:spPr>
        <p:txBody>
          <a:bodyPr wrap="square" rtlCol="0">
            <a:spAutoFit/>
          </a:bodyPr>
          <a:lstStyle/>
          <a:p>
            <a:pPr algn="ctr">
              <a:lnSpc>
                <a:spcPct val="120000"/>
              </a:lnSpc>
              <a:buClrTx/>
              <a:buSzTx/>
              <a:buNone/>
            </a:pPr>
            <a:r>
              <a:rPr lang="zh-CN" altLang="en-US" sz="1200" dirty="0">
                <a:solidFill>
                  <a:schemeClr val="bg1"/>
                </a:solidFill>
                <a:latin typeface="微软雅黑" panose="020B0503020204020204" pitchFamily="34" charset="-122"/>
                <a:ea typeface="微软雅黑" panose="020B0503020204020204" pitchFamily="34" charset="-122"/>
              </a:rPr>
              <a:t>习近平出席北京冬奥会</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20000"/>
              </a:lnSpc>
              <a:buClrTx/>
              <a:buSzTx/>
              <a:buNone/>
            </a:pPr>
            <a:r>
              <a:rPr lang="zh-CN" altLang="en-US" sz="1200" dirty="0">
                <a:solidFill>
                  <a:schemeClr val="bg1"/>
                </a:solidFill>
                <a:latin typeface="微软雅黑" panose="020B0503020204020204" pitchFamily="34" charset="-122"/>
                <a:ea typeface="微软雅黑" panose="020B0503020204020204" pitchFamily="34" charset="-122"/>
              </a:rPr>
              <a:t>欢迎宴会（2022）</a:t>
            </a:r>
          </a:p>
        </p:txBody>
      </p:sp>
      <p:sp>
        <p:nvSpPr>
          <p:cNvPr id="45" name="文本框 44"/>
          <p:cNvSpPr txBox="1"/>
          <p:nvPr>
            <p:custDataLst>
              <p:tags r:id="rId8"/>
            </p:custDataLst>
          </p:nvPr>
        </p:nvSpPr>
        <p:spPr>
          <a:xfrm>
            <a:off x="9618344" y="5505354"/>
            <a:ext cx="2236511" cy="295145"/>
          </a:xfrm>
          <a:prstGeom prst="rect">
            <a:avLst/>
          </a:prstGeom>
          <a:noFill/>
        </p:spPr>
        <p:txBody>
          <a:bodyPr wrap="none" rtlCol="0">
            <a:spAutoFit/>
          </a:bodyPr>
          <a:lstStyle/>
          <a:p>
            <a:pPr algn="ctr">
              <a:lnSpc>
                <a:spcPct val="120000"/>
              </a:lnSpc>
              <a:buClrTx/>
              <a:buSzTx/>
              <a:buFontTx/>
            </a:pPr>
            <a:r>
              <a:rPr lang="zh-CN" altLang="en-US" sz="1200" dirty="0">
                <a:solidFill>
                  <a:schemeClr val="bg1"/>
                </a:solidFill>
                <a:latin typeface="微软雅黑" panose="020B0503020204020204" pitchFamily="34" charset="-122"/>
                <a:ea typeface="微软雅黑" panose="020B0503020204020204" pitchFamily="34" charset="-122"/>
              </a:rPr>
              <a:t>全球发展高层对话会（2022）</a:t>
            </a:r>
          </a:p>
        </p:txBody>
      </p:sp>
      <p:sp>
        <p:nvSpPr>
          <p:cNvPr id="2" name="矩形 1"/>
          <p:cNvSpPr/>
          <p:nvPr>
            <p:custDataLst>
              <p:tags r:id="rId9"/>
            </p:custDataLst>
          </p:nvPr>
        </p:nvSpPr>
        <p:spPr>
          <a:xfrm>
            <a:off x="2344420" y="1635427"/>
            <a:ext cx="7564120" cy="400110"/>
          </a:xfrm>
          <a:prstGeom prst="rect">
            <a:avLst/>
          </a:prstGeom>
          <a:noFill/>
        </p:spPr>
        <p:txBody>
          <a:bodyPr wrap="square" rtlCol="0">
            <a:spAutoFit/>
          </a:bodyPr>
          <a:lstStyle/>
          <a:p>
            <a:pPr algn="ctr">
              <a:buClr>
                <a:srgbClr val="C00000"/>
              </a:buClr>
              <a:buSzPct val="80000"/>
            </a:pPr>
            <a:r>
              <a:rPr lang="zh-CN" altLang="en-US" sz="2000" b="1" dirty="0">
                <a:solidFill>
                  <a:srgbClr val="C00000"/>
                </a:solidFill>
                <a:latin typeface="微软雅黑" panose="020B0503020204020204" pitchFamily="34" charset="-122"/>
                <a:ea typeface="微软雅黑" panose="020B0503020204020204" pitchFamily="34" charset="-122"/>
              </a:rPr>
              <a:t>对外工作具有鲜明的中国特色、中国风格、中国气派</a:t>
            </a:r>
          </a:p>
        </p:txBody>
      </p:sp>
      <p:cxnSp>
        <p:nvCxnSpPr>
          <p:cNvPr id="18" name="直接连接符 17"/>
          <p:cNvCxnSpPr/>
          <p:nvPr>
            <p:custDataLst>
              <p:tags r:id="rId10"/>
            </p:custDataLst>
          </p:nvPr>
        </p:nvCxnSpPr>
        <p:spPr>
          <a:xfrm>
            <a:off x="9222059" y="1844881"/>
            <a:ext cx="2730548" cy="1"/>
          </a:xfrm>
          <a:prstGeom prst="line">
            <a:avLst/>
          </a:prstGeom>
          <a:ln>
            <a:gradFill flip="none" rotWithShape="1">
              <a:gsLst>
                <a:gs pos="63200">
                  <a:srgbClr val="D45B5D"/>
                </a:gs>
                <a:gs pos="0">
                  <a:schemeClr val="accent1">
                    <a:lumMod val="5000"/>
                    <a:lumOff val="95000"/>
                    <a:alpha val="0"/>
                  </a:schemeClr>
                </a:gs>
                <a:gs pos="100000">
                  <a:srgbClr val="C00000"/>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custDataLst>
              <p:tags r:id="rId11"/>
            </p:custDataLst>
          </p:nvPr>
        </p:nvCxnSpPr>
        <p:spPr>
          <a:xfrm flipH="1">
            <a:off x="365359" y="1844881"/>
            <a:ext cx="2600865" cy="1"/>
          </a:xfrm>
          <a:prstGeom prst="line">
            <a:avLst/>
          </a:prstGeom>
          <a:ln>
            <a:gradFill flip="none" rotWithShape="1">
              <a:gsLst>
                <a:gs pos="63200">
                  <a:srgbClr val="D45B5D"/>
                </a:gs>
                <a:gs pos="0">
                  <a:schemeClr val="accent1">
                    <a:lumMod val="5000"/>
                    <a:lumOff val="95000"/>
                    <a:alpha val="0"/>
                  </a:schemeClr>
                </a:gs>
                <a:gs pos="100000">
                  <a:srgbClr val="C00000"/>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12"/>
            </p:custDataLst>
          </p:nvPr>
        </p:nvSpPr>
        <p:spPr>
          <a:xfrm>
            <a:off x="1946514" y="669957"/>
            <a:ext cx="8330952" cy="460375"/>
          </a:xfrm>
          <a:prstGeom prst="rect">
            <a:avLst/>
          </a:prstGeom>
          <a:noFill/>
        </p:spPr>
        <p:txBody>
          <a:bodyPr wrap="square" rtlCol="0">
            <a:spAutoFit/>
          </a:bodyPr>
          <a:lstStyle/>
          <a:p>
            <a:pPr algn="ctr">
              <a:buClr>
                <a:srgbClr val="C00000"/>
              </a:buClr>
              <a:buSzPct val="80000"/>
            </a:pPr>
            <a:r>
              <a:rPr lang="zh-CN" altLang="en-US" sz="2400" b="1">
                <a:solidFill>
                  <a:srgbClr val="C00000"/>
                </a:solidFill>
                <a:latin typeface="华文中宋" panose="02010600040101010101" pitchFamily="2" charset="-122"/>
                <a:ea typeface="华文中宋" panose="02010600040101010101" pitchFamily="2" charset="-122"/>
              </a:rPr>
              <a:t>我国</a:t>
            </a:r>
            <a:r>
              <a:rPr lang="zh-CN" altLang="en-US" sz="2400" b="1" dirty="0">
                <a:solidFill>
                  <a:srgbClr val="C00000"/>
                </a:solidFill>
                <a:latin typeface="华文中宋" panose="02010600040101010101" pitchFamily="2" charset="-122"/>
                <a:ea typeface="华文中宋" panose="02010600040101010101" pitchFamily="2" charset="-122"/>
              </a:rPr>
              <a:t>国际影响力、感召力、塑造力显著提升</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1"/>
            </p:custDataLst>
          </p:nvPr>
        </p:nvSpPr>
        <p:spPr>
          <a:xfrm>
            <a:off x="2753360" y="672184"/>
            <a:ext cx="6821170" cy="461665"/>
          </a:xfrm>
          <a:prstGeom prst="rect">
            <a:avLst/>
          </a:prstGeom>
          <a:noFill/>
        </p:spPr>
        <p:txBody>
          <a:bodyPr wrap="square" rtlCol="0">
            <a:spAutoFit/>
          </a:bodyPr>
          <a:lstStyle/>
          <a:p>
            <a:pPr algn="ctr">
              <a:buClr>
                <a:srgbClr val="C00000"/>
              </a:buClr>
              <a:buSzPct val="80000"/>
            </a:pPr>
            <a:r>
              <a:rPr lang="zh-CN" altLang="en-US" sz="2400" b="1">
                <a:solidFill>
                  <a:srgbClr val="C00000"/>
                </a:solidFill>
                <a:latin typeface="华文中宋" panose="02010600040101010101" pitchFamily="2" charset="-122"/>
                <a:ea typeface="华文中宋" panose="02010600040101010101" pitchFamily="2" charset="-122"/>
              </a:rPr>
              <a:t>新时代中国外交在变局中开新局</a:t>
            </a:r>
            <a:endParaRPr lang="zh-CN" altLang="en-US" sz="2400" b="1" dirty="0">
              <a:solidFill>
                <a:srgbClr val="C00000"/>
              </a:solidFill>
              <a:latin typeface="华文中宋" panose="02010600040101010101" pitchFamily="2" charset="-122"/>
              <a:ea typeface="华文中宋" panose="02010600040101010101" pitchFamily="2" charset="-122"/>
            </a:endParaRPr>
          </a:p>
        </p:txBody>
      </p:sp>
      <p:grpSp>
        <p:nvGrpSpPr>
          <p:cNvPr id="2" name="组合 1"/>
          <p:cNvGrpSpPr/>
          <p:nvPr/>
        </p:nvGrpSpPr>
        <p:grpSpPr>
          <a:xfrm>
            <a:off x="2540" y="1239600"/>
            <a:ext cx="12192000" cy="2763185"/>
            <a:chOff x="0" y="3179965"/>
            <a:chExt cx="12192000" cy="2244785"/>
          </a:xfrm>
        </p:grpSpPr>
        <p:pic>
          <p:nvPicPr>
            <p:cNvPr id="3" name="图片 2"/>
            <p:cNvPicPr>
              <a:picLocks noChangeAspect="1"/>
            </p:cNvPicPr>
            <p:nvPr>
              <p:custDataLst>
                <p:tags r:id="rId13"/>
              </p:custDataLst>
            </p:nvPr>
          </p:nvPicPr>
          <p:blipFill rotWithShape="1">
            <a:blip r:embed="rId16"/>
            <a:srcRect t="41453" b="20898"/>
            <a:stretch>
              <a:fillRect/>
            </a:stretch>
          </p:blipFill>
          <p:spPr>
            <a:xfrm>
              <a:off x="1" y="3179965"/>
              <a:ext cx="12191999" cy="2244785"/>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6" name="矩形 5"/>
            <p:cNvSpPr/>
            <p:nvPr>
              <p:custDataLst>
                <p:tags r:id="rId14"/>
              </p:custDataLst>
            </p:nvPr>
          </p:nvSpPr>
          <p:spPr>
            <a:xfrm>
              <a:off x="0" y="5388750"/>
              <a:ext cx="12192000" cy="36000"/>
            </a:xfrm>
            <a:prstGeom prst="rect">
              <a:avLst/>
            </a:prstGeom>
            <a:gradFill>
              <a:gsLst>
                <a:gs pos="100000">
                  <a:srgbClr val="FFFDEB"/>
                </a:gs>
                <a:gs pos="48000">
                  <a:srgbClr val="FAE7D0"/>
                </a:gs>
                <a:gs pos="0">
                  <a:srgbClr val="D49A78"/>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custDataLst>
              <p:tags r:id="rId2"/>
            </p:custDataLst>
          </p:nvPr>
        </p:nvPicPr>
        <p:blipFill rotWithShape="1">
          <a:blip r:embed="rId17"/>
          <a:srcRect l="1937" r="1937"/>
          <a:stretch>
            <a:fillRect/>
          </a:stretch>
        </p:blipFill>
        <p:spPr>
          <a:xfrm>
            <a:off x="2540" y="1508514"/>
            <a:ext cx="3194356" cy="1800000"/>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105" name="图片 104"/>
          <p:cNvPicPr>
            <a:picLocks noChangeAspect="1"/>
          </p:cNvPicPr>
          <p:nvPr>
            <p:custDataLst>
              <p:tags r:id="rId3"/>
            </p:custDataLst>
          </p:nvPr>
        </p:nvPicPr>
        <p:blipFill rotWithShape="1">
          <a:blip r:embed="rId18"/>
          <a:srcRect l="786" r="5046"/>
          <a:stretch>
            <a:fillRect/>
          </a:stretch>
        </p:blipFill>
        <p:spPr>
          <a:xfrm>
            <a:off x="5896457" y="1508514"/>
            <a:ext cx="3605350" cy="1800000"/>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106" name="图片 105"/>
          <p:cNvPicPr>
            <a:picLocks noChangeAspect="1"/>
          </p:cNvPicPr>
          <p:nvPr>
            <p:custDataLst>
              <p:tags r:id="rId4"/>
            </p:custDataLst>
          </p:nvPr>
        </p:nvPicPr>
        <p:blipFill>
          <a:blip r:embed="rId19"/>
          <a:stretch>
            <a:fillRect/>
          </a:stretch>
        </p:blipFill>
        <p:spPr>
          <a:xfrm>
            <a:off x="3254534" y="1508514"/>
            <a:ext cx="2697000" cy="1800000"/>
          </a:xfrm>
          <a:prstGeom prst="rect">
            <a:avLst/>
          </a:prstGeom>
          <a:noFill/>
          <a:ln w="38100">
            <a:solidFill>
              <a:srgbClr val="FFFFFF"/>
            </a:solidFill>
          </a:ln>
          <a:effectLst>
            <a:outerShdw blurRad="50800" dist="38100" dir="2700000" algn="tl" rotWithShape="0">
              <a:prstClr val="black">
                <a:alpha val="40000"/>
              </a:prstClr>
            </a:outerShdw>
          </a:effectLst>
        </p:spPr>
      </p:pic>
      <p:grpSp>
        <p:nvGrpSpPr>
          <p:cNvPr id="20" name="组合 19"/>
          <p:cNvGrpSpPr/>
          <p:nvPr/>
        </p:nvGrpSpPr>
        <p:grpSpPr>
          <a:xfrm>
            <a:off x="104140" y="4140510"/>
            <a:ext cx="11938000" cy="2581814"/>
            <a:chOff x="1121523" y="2501180"/>
            <a:chExt cx="10236210" cy="2581814"/>
          </a:xfrm>
        </p:grpSpPr>
        <p:sp>
          <p:nvSpPr>
            <p:cNvPr id="21" name="图文框 20"/>
            <p:cNvSpPr/>
            <p:nvPr>
              <p:custDataLst>
                <p:tags r:id="rId10"/>
              </p:custDataLst>
            </p:nvPr>
          </p:nvSpPr>
          <p:spPr>
            <a:xfrm>
              <a:off x="1121523" y="2501180"/>
              <a:ext cx="10157805" cy="2490262"/>
            </a:xfrm>
            <a:prstGeom prst="frame">
              <a:avLst>
                <a:gd name="adj1" fmla="val 4664"/>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2" name="组合 21"/>
            <p:cNvGrpSpPr/>
            <p:nvPr/>
          </p:nvGrpSpPr>
          <p:grpSpPr>
            <a:xfrm>
              <a:off x="1277733" y="2675786"/>
              <a:ext cx="10080000" cy="2407208"/>
              <a:chOff x="1277733" y="2675786"/>
              <a:chExt cx="10080000" cy="2407208"/>
            </a:xfrm>
          </p:grpSpPr>
          <p:sp>
            <p:nvSpPr>
              <p:cNvPr id="23" name="矩形 22"/>
              <p:cNvSpPr/>
              <p:nvPr>
                <p:custDataLst>
                  <p:tags r:id="rId11"/>
                </p:custDataLst>
              </p:nvPr>
            </p:nvSpPr>
            <p:spPr>
              <a:xfrm>
                <a:off x="1277733" y="2675786"/>
                <a:ext cx="10080000" cy="2407208"/>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custDataLst>
                  <p:tags r:id="rId12"/>
                </p:custDataLst>
              </p:nvPr>
            </p:nvPicPr>
            <p:blipFill rotWithShape="1">
              <a:blip r:embed="rId20" cstate="print">
                <a:duotone>
                  <a:schemeClr val="accent2">
                    <a:shade val="45000"/>
                    <a:satMod val="135000"/>
                  </a:schemeClr>
                  <a:prstClr val="white"/>
                </a:duotone>
                <a:extLst>
                  <a:ext uri="{BEBA8EAE-BF5A-486C-A8C5-ECC9F3942E4B}">
                    <a14:imgProps xmlns:a14="http://schemas.microsoft.com/office/drawing/2010/main">
                      <a14:imgLayer r:embed="rId21">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822994"/>
                <a:ext cx="7380000" cy="1260000"/>
              </a:xfrm>
              <a:prstGeom prst="rect">
                <a:avLst/>
              </a:prstGeom>
            </p:spPr>
          </p:pic>
        </p:grpSp>
      </p:grpSp>
      <p:sp>
        <p:nvSpPr>
          <p:cNvPr id="25" name="矩形 24"/>
          <p:cNvSpPr/>
          <p:nvPr>
            <p:custDataLst>
              <p:tags r:id="rId5"/>
            </p:custDataLst>
          </p:nvPr>
        </p:nvSpPr>
        <p:spPr>
          <a:xfrm>
            <a:off x="408811" y="4432781"/>
            <a:ext cx="11257539" cy="2171877"/>
          </a:xfrm>
          <a:prstGeom prst="rect">
            <a:avLst/>
          </a:prstGeom>
        </p:spPr>
        <p:txBody>
          <a:bodyPr wrap="square">
            <a:spAutoFit/>
          </a:bodyPr>
          <a:lstStyle/>
          <a:p>
            <a:pPr algn="just">
              <a:lnSpc>
                <a:spcPct val="130000"/>
              </a:lnSpc>
            </a:pPr>
            <a:r>
              <a:rPr lang="zh-CN" altLang="en-US" sz="2200" b="1" dirty="0">
                <a:latin typeface="楷体" panose="02010609060101010101" pitchFamily="49" charset="-122"/>
                <a:ea typeface="楷体" panose="02010609060101010101" pitchFamily="49" charset="-122"/>
              </a:rPr>
              <a:t>　　经过持续努力，中国特色大国外交全面推进，构建人类命运共同体成为引领时代潮流和人类前进方向的鲜明旗帜，我国外交在世界大变局中开创新局、在世界乱局中化危为机，我国国际影响力、感召力、塑造力显著提升。</a:t>
            </a:r>
          </a:p>
          <a:p>
            <a:pPr algn="r">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中共中央关于党的百年奋斗重大成就和历史经验的决议</a:t>
            </a:r>
            <a:r>
              <a:rPr lang="en-US" altLang="zh-CN" b="1" dirty="0">
                <a:latin typeface="楷体" panose="02010609060101010101" pitchFamily="49" charset="-122"/>
                <a:ea typeface="楷体" panose="02010609060101010101" pitchFamily="49" charset="-122"/>
              </a:rPr>
              <a:t>》</a:t>
            </a:r>
          </a:p>
          <a:p>
            <a:pPr algn="r">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11</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11</a:t>
            </a:r>
            <a:r>
              <a:rPr lang="zh-CN" altLang="en-US" b="1" dirty="0">
                <a:latin typeface="楷体" panose="02010609060101010101" pitchFamily="49" charset="-122"/>
                <a:ea typeface="楷体" panose="02010609060101010101" pitchFamily="49" charset="-122"/>
              </a:rPr>
              <a:t>日）</a:t>
            </a:r>
          </a:p>
        </p:txBody>
      </p:sp>
      <p:pic>
        <p:nvPicPr>
          <p:cNvPr id="4" name="图片 3"/>
          <p:cNvPicPr>
            <a:picLocks noChangeAspect="1"/>
          </p:cNvPicPr>
          <p:nvPr/>
        </p:nvPicPr>
        <p:blipFill rotWithShape="1">
          <a:blip r:embed="rId22" cstate="print">
            <a:extLst>
              <a:ext uri="{28A0092B-C50C-407E-A947-70E740481C1C}">
                <a14:useLocalDpi xmlns:a14="http://schemas.microsoft.com/office/drawing/2010/main" val="0"/>
              </a:ext>
            </a:extLst>
          </a:blip>
          <a:srcRect l="7628" t="3159"/>
          <a:stretch/>
        </p:blipFill>
        <p:spPr>
          <a:xfrm>
            <a:off x="9547644" y="1498600"/>
            <a:ext cx="2596086" cy="1809914"/>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9" name="文本框 8"/>
          <p:cNvSpPr txBox="1"/>
          <p:nvPr>
            <p:custDataLst>
              <p:tags r:id="rId6"/>
            </p:custDataLst>
          </p:nvPr>
        </p:nvSpPr>
        <p:spPr>
          <a:xfrm>
            <a:off x="298972" y="3380208"/>
            <a:ext cx="2275318" cy="295145"/>
          </a:xfrm>
          <a:prstGeom prst="rect">
            <a:avLst/>
          </a:prstGeom>
        </p:spPr>
        <p:txBody>
          <a:bodyPr wrap="square">
            <a:spAutoFit/>
          </a:bodyPr>
          <a:lstStyle>
            <a:defPPr>
              <a:defRPr lang="zh-CN"/>
            </a:defPPr>
            <a:lvl1pPr algn="ctr">
              <a:lnSpc>
                <a:spcPct val="120000"/>
              </a:lnSpc>
              <a:defRPr sz="1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dirty="0"/>
              <a:t>2018</a:t>
            </a:r>
            <a:r>
              <a:rPr lang="zh-CN" altLang="en-US" dirty="0"/>
              <a:t>年中非合作论坛北京峰会</a:t>
            </a:r>
          </a:p>
        </p:txBody>
      </p:sp>
      <p:sp>
        <p:nvSpPr>
          <p:cNvPr id="10" name="文本框 9"/>
          <p:cNvSpPr txBox="1"/>
          <p:nvPr>
            <p:custDataLst>
              <p:tags r:id="rId7"/>
            </p:custDataLst>
          </p:nvPr>
        </p:nvSpPr>
        <p:spPr>
          <a:xfrm>
            <a:off x="9839740" y="3380208"/>
            <a:ext cx="2179536" cy="533400"/>
          </a:xfrm>
          <a:prstGeom prst="rect">
            <a:avLst/>
          </a:prstGeom>
        </p:spPr>
        <p:txBody>
          <a:bodyPr wrap="square">
            <a:spAutoFit/>
          </a:bodyPr>
          <a:lstStyle>
            <a:defPPr>
              <a:defRPr lang="zh-CN"/>
            </a:defPPr>
            <a:lvl1pPr algn="ctr">
              <a:lnSpc>
                <a:spcPct val="120000"/>
              </a:lnSpc>
              <a:defRPr sz="1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a:t>2023</a:t>
            </a:r>
            <a:r>
              <a:rPr lang="zh-CN" altLang="en-US"/>
              <a:t>年上海合作组织成员国元首理事会第二十三次会议</a:t>
            </a:r>
            <a:endParaRPr lang="zh-CN" altLang="en-US" dirty="0"/>
          </a:p>
        </p:txBody>
      </p:sp>
      <p:sp>
        <p:nvSpPr>
          <p:cNvPr id="11" name="文本框 10"/>
          <p:cNvSpPr txBox="1"/>
          <p:nvPr>
            <p:custDataLst>
              <p:tags r:id="rId8"/>
            </p:custDataLst>
          </p:nvPr>
        </p:nvSpPr>
        <p:spPr>
          <a:xfrm>
            <a:off x="6487453" y="3380208"/>
            <a:ext cx="2868930" cy="516745"/>
          </a:xfrm>
          <a:prstGeom prst="rect">
            <a:avLst/>
          </a:prstGeom>
        </p:spPr>
        <p:txBody>
          <a:bodyPr wrap="square">
            <a:spAutoFit/>
          </a:bodyPr>
          <a:lstStyle>
            <a:defPPr>
              <a:defRPr lang="zh-CN"/>
            </a:defPPr>
            <a:lvl1pPr algn="ctr">
              <a:lnSpc>
                <a:spcPct val="120000"/>
              </a:lnSpc>
              <a:defRPr sz="1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dirty="0"/>
              <a:t>2021</a:t>
            </a:r>
            <a:r>
              <a:rPr lang="zh-CN" altLang="en-US" dirty="0"/>
              <a:t>年中国共产党与世界政党</a:t>
            </a:r>
          </a:p>
          <a:p>
            <a:r>
              <a:rPr lang="zh-CN" altLang="en-US" dirty="0"/>
              <a:t>领导人峰会</a:t>
            </a:r>
          </a:p>
        </p:txBody>
      </p:sp>
      <p:sp>
        <p:nvSpPr>
          <p:cNvPr id="12" name="文本框 11"/>
          <p:cNvSpPr txBox="1"/>
          <p:nvPr>
            <p:custDataLst>
              <p:tags r:id="rId9"/>
            </p:custDataLst>
          </p:nvPr>
        </p:nvSpPr>
        <p:spPr>
          <a:xfrm>
            <a:off x="3241968" y="3380208"/>
            <a:ext cx="2868930" cy="295145"/>
          </a:xfrm>
          <a:prstGeom prst="rect">
            <a:avLst/>
          </a:prstGeom>
        </p:spPr>
        <p:txBody>
          <a:bodyPr wrap="square">
            <a:spAutoFit/>
          </a:bodyPr>
          <a:lstStyle>
            <a:defPPr>
              <a:defRPr lang="zh-CN"/>
            </a:defPPr>
            <a:lvl1pPr algn="ctr">
              <a:lnSpc>
                <a:spcPct val="120000"/>
              </a:lnSpc>
              <a:defRPr sz="1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dirty="0"/>
              <a:t>2019</a:t>
            </a:r>
            <a:r>
              <a:rPr lang="zh-CN" altLang="en-US" dirty="0"/>
              <a:t>年亚洲文明对话大会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1" y="0"/>
            <a:ext cx="12192000" cy="6858000"/>
          </a:xfrm>
          <a:prstGeom prst="rect">
            <a:avLst/>
          </a:prstGeom>
          <a:noFill/>
        </p:spPr>
      </p:pic>
      <p:pic>
        <p:nvPicPr>
          <p:cNvPr id="4098"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r="44062" b="37229"/>
          <a:stretch>
            <a:fillRect/>
          </a:stretch>
        </p:blipFill>
        <p:spPr bwMode="auto">
          <a:xfrm>
            <a:off x="0" y="4680000"/>
            <a:ext cx="6819900" cy="21780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056000" y="1270950"/>
            <a:ext cx="10080000" cy="4320000"/>
            <a:chOff x="1056000" y="1404300"/>
            <a:chExt cx="10080000" cy="4320000"/>
          </a:xfrm>
        </p:grpSpPr>
        <p:sp>
          <p:nvSpPr>
            <p:cNvPr id="8" name="Rectangle 10"/>
            <p:cNvSpPr/>
            <p:nvPr/>
          </p:nvSpPr>
          <p:spPr>
            <a:xfrm>
              <a:off x="1056000" y="1404300"/>
              <a:ext cx="10080000" cy="4320000"/>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15" name="Rectangle 10"/>
            <p:cNvSpPr/>
            <p:nvPr/>
          </p:nvSpPr>
          <p:spPr>
            <a:xfrm>
              <a:off x="1056000" y="1404300"/>
              <a:ext cx="10080000" cy="4320000"/>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grpSp>
      <p:sp>
        <p:nvSpPr>
          <p:cNvPr id="6" name="矩形 5"/>
          <p:cNvSpPr/>
          <p:nvPr/>
        </p:nvSpPr>
        <p:spPr>
          <a:xfrm>
            <a:off x="1643078" y="1861865"/>
            <a:ext cx="8905844" cy="3138170"/>
          </a:xfrm>
          <a:prstGeom prst="rect">
            <a:avLst/>
          </a:prstGeom>
        </p:spPr>
        <p:txBody>
          <a:bodyPr wrap="square">
            <a:spAutoFit/>
          </a:bodyPr>
          <a:lstStyle/>
          <a:p>
            <a:pPr algn="just">
              <a:lnSpc>
                <a:spcPct val="150000"/>
              </a:lnSpc>
              <a:spcAft>
                <a:spcPts val="1200"/>
              </a:spcAft>
              <a:buClr>
                <a:srgbClr val="C00000"/>
              </a:buClr>
            </a:pPr>
            <a:r>
              <a:rPr lang="zh-CN" altLang="en-US" sz="2200" dirty="0">
                <a:solidFill>
                  <a:schemeClr val="tx1">
                    <a:lumMod val="95000"/>
                    <a:lumOff val="5000"/>
                  </a:schemeClr>
                </a:solidFill>
                <a:latin typeface="微软雅黑" panose="020B0503020204020204" pitchFamily="34" charset="-122"/>
                <a:ea typeface="微软雅黑" panose="020B0503020204020204" pitchFamily="34" charset="-122"/>
              </a:rPr>
              <a:t>       本章以构建人类命运共同体为主题，聚焦世界之问、人类之问和时代之问，首先对世界百年未有之大变局作出全景式呈现，回答世界怎么了，接着讲述构建人类命运共同体的理论依据、丰富内涵和实践要求，这是中国为解决人类社会普遍问题贡献的</a:t>
            </a:r>
            <a:r>
              <a:rPr lang="en-US" altLang="zh-CN" sz="2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95000"/>
                    <a:lumOff val="5000"/>
                  </a:schemeClr>
                </a:solidFill>
                <a:latin typeface="微软雅黑" panose="020B0503020204020204" pitchFamily="34" charset="-122"/>
                <a:ea typeface="微软雅黑" panose="020B0503020204020204" pitchFamily="34" charset="-122"/>
              </a:rPr>
              <a:t>中国方案</a:t>
            </a:r>
            <a:r>
              <a:rPr lang="en-US" altLang="zh-CN" sz="2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200" dirty="0">
                <a:solidFill>
                  <a:schemeClr val="tx1">
                    <a:lumMod val="95000"/>
                    <a:lumOff val="5000"/>
                  </a:schemeClr>
                </a:solidFill>
                <a:latin typeface="微软雅黑" panose="020B0503020204020204" pitchFamily="34" charset="-122"/>
                <a:ea typeface="微软雅黑" panose="020B0503020204020204" pitchFamily="34" charset="-122"/>
              </a:rPr>
              <a:t>，最后结合新时代以来中国特色大国外交的丰富实践，阐述中国如何履行大国责任，推动构建人类命运共同体。</a:t>
            </a:r>
          </a:p>
        </p:txBody>
      </p:sp>
      <p:grpSp>
        <p:nvGrpSpPr>
          <p:cNvPr id="2" name="组合 1"/>
          <p:cNvGrpSpPr/>
          <p:nvPr/>
        </p:nvGrpSpPr>
        <p:grpSpPr>
          <a:xfrm>
            <a:off x="4476000" y="715325"/>
            <a:ext cx="3240000" cy="873963"/>
            <a:chOff x="4667248" y="188999"/>
            <a:chExt cx="3240000" cy="873963"/>
          </a:xfrm>
        </p:grpSpPr>
        <p:sp>
          <p:nvSpPr>
            <p:cNvPr id="13" name="缺角矩形 12"/>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矩形 11"/>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文本框 15"/>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grpSp>
      <p:pic>
        <p:nvPicPr>
          <p:cNvPr id="19"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l="55937" b="37229"/>
          <a:stretch>
            <a:fillRect/>
          </a:stretch>
        </p:blipFill>
        <p:spPr bwMode="auto">
          <a:xfrm>
            <a:off x="6819900" y="4680000"/>
            <a:ext cx="5372100" cy="217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60041"/>
            <a:ext cx="16200000" cy="5739959"/>
            <a:chOff x="-1656000" y="560041"/>
            <a:chExt cx="16200000" cy="5739959"/>
          </a:xfrm>
        </p:grpSpPr>
        <p:sp>
          <p:nvSpPr>
            <p:cNvPr id="3" name="平行四边形 2"/>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2508200" y="1800000"/>
            <a:ext cx="7925061" cy="568907"/>
            <a:chOff x="1416000" y="1780152"/>
            <a:chExt cx="9365113" cy="568907"/>
          </a:xfrm>
        </p:grpSpPr>
        <p:cxnSp>
          <p:nvCxnSpPr>
            <p:cNvPr id="11" name="直接连接符 10"/>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（一）世界进入新的动荡变革期</a:t>
              </a:r>
            </a:p>
          </p:txBody>
        </p:sp>
      </p:grpSp>
      <p:grpSp>
        <p:nvGrpSpPr>
          <p:cNvPr id="13" name="组合 12"/>
          <p:cNvGrpSpPr/>
          <p:nvPr/>
        </p:nvGrpSpPr>
        <p:grpSpPr>
          <a:xfrm>
            <a:off x="2508200" y="2712000"/>
            <a:ext cx="7925061"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93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（二）国际力量对比发生深刻变化</a:t>
              </a:r>
            </a:p>
          </p:txBody>
        </p:sp>
      </p:grpSp>
      <p:grpSp>
        <p:nvGrpSpPr>
          <p:cNvPr id="16" name="组合 15"/>
          <p:cNvGrpSpPr/>
          <p:nvPr/>
        </p:nvGrpSpPr>
        <p:grpSpPr>
          <a:xfrm>
            <a:off x="2508200" y="3624000"/>
            <a:ext cx="7925061" cy="568907"/>
            <a:chOff x="1416000" y="1780152"/>
            <a:chExt cx="9365113" cy="568907"/>
          </a:xfrm>
        </p:grpSpPr>
        <p:cxnSp>
          <p:nvCxnSpPr>
            <p:cNvPr id="17" name="直接连接符 16"/>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（三）经济全球化遭遇逆流</a:t>
              </a:r>
            </a:p>
          </p:txBody>
        </p:sp>
      </p:grpSp>
      <p:grpSp>
        <p:nvGrpSpPr>
          <p:cNvPr id="19" name="组合 18"/>
          <p:cNvGrpSpPr/>
          <p:nvPr/>
        </p:nvGrpSpPr>
        <p:grpSpPr>
          <a:xfrm>
            <a:off x="2508200" y="4536000"/>
            <a:ext cx="7925061" cy="568907"/>
            <a:chOff x="1416000" y="1780152"/>
            <a:chExt cx="9365113" cy="568907"/>
          </a:xfrm>
        </p:grpSpPr>
        <p:cxnSp>
          <p:nvCxnSpPr>
            <p:cNvPr id="20" name="直接连接符 19"/>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421113" y="1780152"/>
              <a:ext cx="93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（四）国际体系和国际秩序深度调整</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stretch>
            <a:fillRect/>
          </a:stretch>
        </p:blipFill>
        <p:spPr>
          <a:xfrm>
            <a:off x="0" y="0"/>
            <a:ext cx="12192000" cy="6858000"/>
          </a:xfrm>
          <a:prstGeom prst="rect">
            <a:avLst/>
          </a:prstGeom>
          <a:noFill/>
        </p:spPr>
      </p:pic>
      <p:pic>
        <p:nvPicPr>
          <p:cNvPr id="18" name="图片 17"/>
          <p:cNvPicPr>
            <a:picLocks noChangeAspect="1"/>
          </p:cNvPicPr>
          <p:nvPr/>
        </p:nvPicPr>
        <p:blipFill>
          <a:blip r:embed="rId4" cstate="screen"/>
          <a:srcRect l="1513" r="1530"/>
          <a:stretch>
            <a:fillRect/>
          </a:stretch>
        </p:blipFill>
        <p:spPr>
          <a:xfrm rot="197480">
            <a:off x="-186814" y="-178790"/>
            <a:ext cx="12565627" cy="7471612"/>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sp>
        <p:nvSpPr>
          <p:cNvPr id="25" name="矩形 24"/>
          <p:cNvSpPr/>
          <p:nvPr/>
        </p:nvSpPr>
        <p:spPr>
          <a:xfrm>
            <a:off x="1187153" y="1179165"/>
            <a:ext cx="8100000" cy="5528945"/>
          </a:xfrm>
          <a:prstGeom prst="rect">
            <a:avLst/>
          </a:prstGeom>
        </p:spPr>
        <p:txBody>
          <a:bodyPr wrap="square">
            <a:spAutoFit/>
          </a:bodyPr>
          <a:lstStyle/>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论坚持推动构建人类命运共同体</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，中央文献出版社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2018</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加强国际抗疫合作，推动构建人类卫生健康共同体</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习近平关于统筹疫情防控和经济社会发展重要论述选编</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，中央文献出版社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21—29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a:t>
            </a:r>
          </a:p>
          <a:p>
            <a:pPr marL="342900" indent="-342900" algn="just">
              <a:lnSpc>
                <a:spcPct val="150000"/>
              </a:lnSpc>
              <a:spcAft>
                <a:spcPts val="2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中共中央宣传部、中华人民共和国外交部：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习近平外交思想学习纲要</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，人民出版社、学习出版社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2000"/>
              </a:spcAft>
              <a:buFont typeface="+mj-lt"/>
              <a:buAutoNum type="arabicPeriod"/>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习近平谈治国理政</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第四卷，外文出版社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415—452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455—487</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页。</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lnSpc>
                <a:spcPct val="150000"/>
              </a:lnSpc>
              <a:spcAft>
                <a:spcPts val="2000"/>
              </a:spcAft>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2000"/>
              </a:spcAft>
              <a:buFont typeface="+mj-lt"/>
              <a:buAutoNum type="arabicPeriod"/>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9852847" y="633105"/>
            <a:ext cx="1260000" cy="2589582"/>
            <a:chOff x="9852847" y="633105"/>
            <a:chExt cx="1260000" cy="2589582"/>
          </a:xfrm>
        </p:grpSpPr>
        <p:pic>
          <p:nvPicPr>
            <p:cNvPr id="32" name="图片 31"/>
            <p:cNvPicPr>
              <a:picLocks noChangeAspect="1"/>
            </p:cNvPicPr>
            <p:nvPr/>
          </p:nvPicPr>
          <p:blipFill>
            <a:blip r:embed="rId3"/>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33" name="文本框 32"/>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
          <p:nvSpPr>
            <p:cNvPr id="34" name="直角三角形 33"/>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图文框 34"/>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 name="组合 1"/>
          <p:cNvGrpSpPr/>
          <p:nvPr/>
        </p:nvGrpSpPr>
        <p:grpSpPr>
          <a:xfrm>
            <a:off x="1097153" y="1814596"/>
            <a:ext cx="8280000" cy="3569248"/>
            <a:chOff x="1097153" y="1785797"/>
            <a:chExt cx="8280000" cy="3569248"/>
          </a:xfrm>
        </p:grpSpPr>
        <p:cxnSp>
          <p:nvCxnSpPr>
            <p:cNvPr id="27" name="直接连接符 26"/>
            <p:cNvCxnSpPr/>
            <p:nvPr/>
          </p:nvCxnSpPr>
          <p:spPr>
            <a:xfrm>
              <a:off x="1097153" y="1785797"/>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097153" y="3222687"/>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97153" y="4340287"/>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97153" y="5355045"/>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1455297"/>
            <a:ext cx="12192000" cy="3647027"/>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34" name="矩形: 对角圆角 13"/>
          <p:cNvSpPr/>
          <p:nvPr/>
        </p:nvSpPr>
        <p:spPr>
          <a:xfrm>
            <a:off x="0" y="4458435"/>
            <a:ext cx="12192000" cy="2409190"/>
          </a:xfrm>
          <a:prstGeom prst="round2DiagRect">
            <a:avLst>
              <a:gd name="adj1" fmla="val 0"/>
              <a:gd name="adj2" fmla="val 0"/>
            </a:avLst>
          </a:pr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40665" y="4485937"/>
            <a:ext cx="11739668" cy="2363724"/>
          </a:xfrm>
          <a:prstGeom prst="rect">
            <a:avLst/>
          </a:prstGeom>
          <a:noFill/>
        </p:spPr>
        <p:txBody>
          <a:bodyPr wrap="square" rtlCol="0" anchor="t">
            <a:spAutoFit/>
          </a:bodyPr>
          <a:lstStyle/>
          <a:p>
            <a:pPr algn="just" fontAlgn="auto">
              <a:lnSpc>
                <a:spcPct val="150000"/>
              </a:lnSpc>
            </a:pPr>
            <a:r>
              <a:rPr lang="en-US" sz="2200" b="1"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a:t>
            </a:r>
            <a:r>
              <a:rPr sz="2200" b="1"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当今世界正在经历百年未有之大变局</a:t>
            </a:r>
            <a:r>
              <a:rPr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，这是世界之变、时代之变、历史之变。当前，新冠肺炎疫情反复延宕，世界经济脆弱性更加突出，地缘政治局势紧张，全球治理严重缺失，粮食和能源等多重危机叠加，人类发展面临重大挑战。</a:t>
            </a:r>
          </a:p>
          <a:p>
            <a:pPr algn="r" fontAlgn="auto">
              <a:lnSpc>
                <a:spcPct val="150000"/>
              </a:lnSpc>
            </a:pPr>
            <a:r>
              <a:rPr 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习近平在二十国集团领导人第十七次峰会第一阶段会议上</a:t>
            </a:r>
            <a:r>
              <a:rPr lang="zh-CN" altLang="en-US" b="1">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的</a:t>
            </a:r>
            <a:r>
              <a:rPr lang="zh-CN" altLang="en-US" b="1"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讲话</a:t>
            </a:r>
            <a:endParaRPr lang="en-US" altLang="zh-CN" b="1"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algn="r" fontAlgn="auto">
              <a:lnSpc>
                <a:spcPct val="120000"/>
              </a:lnSpc>
            </a:pPr>
            <a:r>
              <a:rPr lang="zh-CN" altLang="en-US" b="1"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2022</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15</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p:txBody>
      </p:sp>
      <p:grpSp>
        <p:nvGrpSpPr>
          <p:cNvPr id="3" name="组合 2"/>
          <p:cNvGrpSpPr/>
          <p:nvPr/>
        </p:nvGrpSpPr>
        <p:grpSpPr>
          <a:xfrm>
            <a:off x="1288471" y="1664515"/>
            <a:ext cx="5302499" cy="961646"/>
            <a:chOff x="1882349" y="1856212"/>
            <a:chExt cx="5302499" cy="961646"/>
          </a:xfrm>
          <a:effectLst>
            <a:outerShdw blurRad="76200" dir="18900000" sy="23000" kx="-1200000" algn="bl" rotWithShape="0">
              <a:prstClr val="black">
                <a:alpha val="10000"/>
              </a:prstClr>
            </a:outerShdw>
            <a:reflection blurRad="6350" stA="20000" endPos="45000" dir="5400000" sy="-100000" algn="bl" rotWithShape="0"/>
          </a:effectLst>
        </p:grpSpPr>
        <p:sp>
          <p:nvSpPr>
            <p:cNvPr id="28" name="圆角矩形 27"/>
            <p:cNvSpPr/>
            <p:nvPr>
              <p:custDataLst>
                <p:tags r:id="rId6"/>
              </p:custDataLst>
            </p:nvPr>
          </p:nvSpPr>
          <p:spPr>
            <a:xfrm>
              <a:off x="2441881" y="1998412"/>
              <a:ext cx="4742967" cy="677248"/>
            </a:xfrm>
            <a:prstGeom prst="roundRect">
              <a:avLst>
                <a:gd name="adj" fmla="val 50000"/>
              </a:avLst>
            </a:prstGeom>
            <a:solidFill>
              <a:srgbClr val="1F74AD">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lstStyle/>
            <a:p>
              <a:pPr>
                <a:lnSpc>
                  <a:spcPct val="120000"/>
                </a:lnSpc>
              </a:pPr>
              <a:endParaRPr lang="da-DK" altLang="zh-CN" sz="1400" spc="150" dirty="0">
                <a:solidFill>
                  <a:srgbClr val="000000"/>
                </a:solidFill>
                <a:latin typeface="微软雅黑" panose="020B0503020204020204" pitchFamily="34" charset="-122"/>
                <a:ea typeface="微软雅黑" panose="020B0503020204020204" pitchFamily="34" charset="-122"/>
              </a:endParaRPr>
            </a:p>
          </p:txBody>
        </p:sp>
        <p:sp>
          <p:nvSpPr>
            <p:cNvPr id="29" name="椭圆 28"/>
            <p:cNvSpPr/>
            <p:nvPr>
              <p:custDataLst>
                <p:tags r:id="rId7"/>
              </p:custDataLst>
            </p:nvPr>
          </p:nvSpPr>
          <p:spPr>
            <a:xfrm>
              <a:off x="1882349" y="1856212"/>
              <a:ext cx="961646" cy="961646"/>
            </a:xfrm>
            <a:prstGeom prst="ellipse">
              <a:avLst/>
            </a:prstGeom>
            <a:solidFill>
              <a:srgbClr val="1F74AD"/>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2" name="椭圆 31"/>
            <p:cNvSpPr/>
            <p:nvPr>
              <p:custDataLst>
                <p:tags r:id="rId8"/>
              </p:custDataLst>
            </p:nvPr>
          </p:nvSpPr>
          <p:spPr>
            <a:xfrm>
              <a:off x="1965150" y="1939013"/>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fontScale="80000" lnSpcReduction="10000"/>
            </a:bodyPr>
            <a:lstStyle/>
            <a:p>
              <a:pPr algn="ctr"/>
              <a:r>
                <a:rPr lang="zh-CN" altLang="en-US" sz="2800" b="1">
                  <a:solidFill>
                    <a:sysClr val="window" lastClr="FFFFFF"/>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经济</a:t>
              </a:r>
            </a:p>
          </p:txBody>
        </p:sp>
        <p:sp>
          <p:nvSpPr>
            <p:cNvPr id="37" name="文本框 36"/>
            <p:cNvSpPr txBox="1"/>
            <p:nvPr>
              <p:custDataLst>
                <p:tags r:id="rId9"/>
              </p:custDataLst>
            </p:nvPr>
          </p:nvSpPr>
          <p:spPr>
            <a:xfrm>
              <a:off x="2907747" y="2111728"/>
              <a:ext cx="3921044" cy="450617"/>
            </a:xfrm>
            <a:prstGeom prst="rect">
              <a:avLst/>
            </a:prstGeom>
            <a:noFill/>
          </p:spPr>
          <p:txBody>
            <a:bodyPr wrap="square" rtlCol="0" anchor="ctr">
              <a:noAutofit/>
            </a:bodyPr>
            <a:lstStyle/>
            <a:p>
              <a:pPr>
                <a:lnSpc>
                  <a:spcPct val="120000"/>
                </a:lnSpc>
              </a:pPr>
              <a:r>
                <a:rPr lang="zh-CN" altLang="en-US" sz="2000" b="1" spc="150" dirty="0">
                  <a:latin typeface="微软雅黑" panose="020B0503020204020204" pitchFamily="34" charset="-122"/>
                  <a:ea typeface="微软雅黑" panose="020B0503020204020204" pitchFamily="34" charset="-122"/>
                </a:rPr>
                <a:t>世界经济增长放缓</a:t>
              </a:r>
            </a:p>
          </p:txBody>
        </p:sp>
      </p:grpSp>
      <p:grpSp>
        <p:nvGrpSpPr>
          <p:cNvPr id="4" name="组合 3"/>
          <p:cNvGrpSpPr/>
          <p:nvPr/>
        </p:nvGrpSpPr>
        <p:grpSpPr>
          <a:xfrm>
            <a:off x="6065166" y="3031962"/>
            <a:ext cx="5302708" cy="961646"/>
            <a:chOff x="4986832" y="2743473"/>
            <a:chExt cx="5302708" cy="961646"/>
          </a:xfrm>
          <a:effectLst>
            <a:outerShdw blurRad="76200" dir="18900000" sy="23000" kx="-1200000" algn="bl" rotWithShape="0">
              <a:prstClr val="black">
                <a:alpha val="10000"/>
              </a:prstClr>
            </a:outerShdw>
            <a:reflection blurRad="6350" stA="20000" endPos="45000" dir="5400000" sy="-100000" algn="bl" rotWithShape="0"/>
          </a:effectLst>
        </p:grpSpPr>
        <p:sp>
          <p:nvSpPr>
            <p:cNvPr id="33" name="圆角矩形 32"/>
            <p:cNvSpPr/>
            <p:nvPr>
              <p:custDataLst>
                <p:tags r:id="rId2"/>
              </p:custDataLst>
            </p:nvPr>
          </p:nvSpPr>
          <p:spPr>
            <a:xfrm>
              <a:off x="5546364" y="2885673"/>
              <a:ext cx="4742967" cy="677248"/>
            </a:xfrm>
            <a:prstGeom prst="roundRect">
              <a:avLst>
                <a:gd name="adj" fmla="val 50000"/>
              </a:avLst>
            </a:prstGeom>
            <a:solidFill>
              <a:srgbClr val="3498DB">
                <a:lumMod val="20000"/>
                <a:lumOff val="80000"/>
              </a:srgbClr>
            </a:solidFill>
            <a:ln>
              <a:noFill/>
            </a:ln>
            <a:effectLst>
              <a:outerShdw blurRad="50800" dist="38100" dir="2700000" algn="tl" rotWithShape="0">
                <a:srgbClr val="1F74AD">
                  <a:lumMod val="75000"/>
                  <a:alpha val="40000"/>
                </a:srgb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0000" tIns="46800" rIns="90000" bIns="46800" numCol="1" spcCol="0" rtlCol="0" fromWordArt="0" anchor="ctr" anchorCtr="0" forceAA="0" compatLnSpc="1">
              <a:normAutofit/>
            </a:bodyPr>
            <a:lstStyle/>
            <a:p>
              <a:pPr>
                <a:lnSpc>
                  <a:spcPct val="120000"/>
                </a:lnSpc>
              </a:pPr>
              <a:endParaRPr lang="da-DK" altLang="zh-CN" sz="1400" spc="150" dirty="0">
                <a:solidFill>
                  <a:srgbClr val="000000"/>
                </a:solidFill>
                <a:latin typeface="微软雅黑" panose="020B0503020204020204" pitchFamily="34" charset="-122"/>
                <a:ea typeface="微软雅黑" panose="020B0503020204020204" pitchFamily="34" charset="-122"/>
              </a:endParaRPr>
            </a:p>
          </p:txBody>
        </p:sp>
        <p:sp>
          <p:nvSpPr>
            <p:cNvPr id="35" name="椭圆 34"/>
            <p:cNvSpPr/>
            <p:nvPr>
              <p:custDataLst>
                <p:tags r:id="rId3"/>
              </p:custDataLst>
            </p:nvPr>
          </p:nvSpPr>
          <p:spPr>
            <a:xfrm>
              <a:off x="4986832" y="2743473"/>
              <a:ext cx="961646" cy="961646"/>
            </a:xfrm>
            <a:prstGeom prst="ellipse">
              <a:avLst/>
            </a:prstGeom>
            <a:solidFill>
              <a:srgbClr val="3498DB"/>
            </a:solidFill>
            <a:ln>
              <a:noFill/>
            </a:ln>
            <a:effectLst>
              <a:outerShdw blurRad="50800" dist="38100" dir="5400000" algn="t" rotWithShape="0">
                <a:sysClr val="window" lastClr="FFFFFF">
                  <a:lumMod val="75000"/>
                  <a:alpha val="40000"/>
                </a:sysClr>
              </a:outerShdw>
            </a:effectLst>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6" name="椭圆 35"/>
            <p:cNvSpPr/>
            <p:nvPr>
              <p:custDataLst>
                <p:tags r:id="rId4"/>
              </p:custDataLst>
            </p:nvPr>
          </p:nvSpPr>
          <p:spPr>
            <a:xfrm>
              <a:off x="5069633" y="2826274"/>
              <a:ext cx="796045" cy="796045"/>
            </a:xfrm>
            <a:prstGeom prst="ellipse">
              <a:avLst/>
            </a:prstGeom>
            <a:noFill/>
            <a:ln>
              <a:solidFill>
                <a:sysClr val="window" lastClr="FFFFFF"/>
              </a:solidFill>
              <a:prstDash val="dash"/>
            </a:ln>
          </p:spPr>
          <p:style>
            <a:lnRef idx="2">
              <a:srgbClr val="1F74AD">
                <a:shade val="50000"/>
              </a:srgbClr>
            </a:lnRef>
            <a:fillRef idx="1">
              <a:srgbClr val="1F74AD"/>
            </a:fillRef>
            <a:effectRef idx="0">
              <a:srgbClr val="1F74AD"/>
            </a:effectRef>
            <a:fontRef idx="minor">
              <a:sysClr val="window" lastClr="FFFFFF"/>
            </a:fontRef>
          </p:style>
          <p:txBody>
            <a:bodyPr rot="0" spcFirstLastPara="0" vertOverflow="overflow" horzOverflow="overflow" vert="horz" wrap="square" lIns="0" tIns="0" rIns="0" bIns="0" numCol="1" spcCol="0" rtlCol="0" fromWordArt="0" anchor="ctr" anchorCtr="0" forceAA="0" compatLnSpc="1">
              <a:normAutofit fontScale="80000" lnSpcReduction="10000"/>
            </a:bodyPr>
            <a:lstStyle/>
            <a:p>
              <a:pPr algn="ctr"/>
              <a:r>
                <a:rPr lang="zh-CN" altLang="en-US" sz="2800" b="1">
                  <a:solidFill>
                    <a:sysClr val="window" lastClr="FFFFFF"/>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政治</a:t>
              </a:r>
            </a:p>
          </p:txBody>
        </p:sp>
        <p:sp>
          <p:nvSpPr>
            <p:cNvPr id="38" name="文本框 37"/>
            <p:cNvSpPr txBox="1"/>
            <p:nvPr>
              <p:custDataLst>
                <p:tags r:id="rId5"/>
              </p:custDataLst>
            </p:nvPr>
          </p:nvSpPr>
          <p:spPr>
            <a:xfrm>
              <a:off x="6021705" y="2999105"/>
              <a:ext cx="4267835" cy="450850"/>
            </a:xfrm>
            <a:prstGeom prst="rect">
              <a:avLst/>
            </a:prstGeom>
            <a:noFill/>
          </p:spPr>
          <p:txBody>
            <a:bodyPr wrap="square" rtlCol="0" anchor="ctr">
              <a:noAutofit/>
            </a:bodyPr>
            <a:lstStyle/>
            <a:p>
              <a:pPr>
                <a:lnSpc>
                  <a:spcPct val="120000"/>
                </a:lnSpc>
              </a:pPr>
              <a:r>
                <a:rPr lang="en-US" altLang="zh-CN" b="1" spc="150" dirty="0">
                  <a:latin typeface="微软雅黑" panose="020B0503020204020204" pitchFamily="34" charset="-122"/>
                  <a:ea typeface="微软雅黑" panose="020B0503020204020204" pitchFamily="34" charset="-122"/>
                </a:rPr>
                <a:t>“</a:t>
              </a:r>
              <a:r>
                <a:rPr lang="zh-CN" altLang="en-US" b="1" spc="150" dirty="0">
                  <a:latin typeface="微软雅黑" panose="020B0503020204020204" pitchFamily="34" charset="-122"/>
                  <a:ea typeface="微软雅黑" panose="020B0503020204020204" pitchFamily="34" charset="-122"/>
                </a:rPr>
                <a:t>西方之乱</a:t>
              </a:r>
              <a:r>
                <a:rPr lang="en-US" altLang="zh-CN" b="1" spc="150" dirty="0">
                  <a:latin typeface="微软雅黑" panose="020B0503020204020204" pitchFamily="34" charset="-122"/>
                  <a:ea typeface="微软雅黑" panose="020B0503020204020204" pitchFamily="34" charset="-122"/>
                </a:rPr>
                <a:t>”</a:t>
              </a:r>
              <a:r>
                <a:rPr lang="zh-CN" altLang="en-US" b="1" spc="150" dirty="0">
                  <a:latin typeface="微软雅黑" panose="020B0503020204020204" pitchFamily="34" charset="-122"/>
                  <a:ea typeface="微软雅黑" panose="020B0503020204020204" pitchFamily="34" charset="-122"/>
                </a:rPr>
                <a:t>凸显资本主义制度缺陷</a:t>
              </a:r>
            </a:p>
          </p:txBody>
        </p:sp>
      </p:grpSp>
      <p:pic>
        <p:nvPicPr>
          <p:cNvPr id="16" name="图片 10"/>
          <p:cNvPicPr>
            <a:picLocks noChangeAspect="1" noChangeArrowheads="1"/>
          </p:cNvPicPr>
          <p:nvPr/>
        </p:nvPicPr>
        <p:blipFill>
          <a:blip r:embed="rId12">
            <a:biLevel thresh="50000"/>
            <a:grayscl/>
            <a:extLst>
              <a:ext uri="{28A0092B-C50C-407E-A947-70E740481C1C}">
                <a14:useLocalDpi xmlns:a14="http://schemas.microsoft.com/office/drawing/2010/main" val="0"/>
              </a:ext>
            </a:extLst>
          </a:blip>
          <a:srcRect l="88019" t="22713" r="2956" b="25211"/>
          <a:stretch>
            <a:fillRect/>
          </a:stretch>
        </p:blipFill>
        <p:spPr bwMode="auto">
          <a:xfrm rot="14924104" flipV="1">
            <a:off x="5977773" y="-138603"/>
            <a:ext cx="174787" cy="577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5" name="矩形 4"/>
          <p:cNvSpPr/>
          <p:nvPr>
            <p:custDataLst>
              <p:tags r:id="rId1"/>
            </p:custDataLst>
          </p:nvPr>
        </p:nvSpPr>
        <p:spPr>
          <a:xfrm>
            <a:off x="3903247" y="736388"/>
            <a:ext cx="4323276" cy="429895"/>
          </a:xfrm>
          <a:prstGeom prst="rect">
            <a:avLst/>
          </a:prstGeom>
          <a:noFill/>
        </p:spPr>
        <p:txBody>
          <a:bodyPr wrap="square" rtlCol="0">
            <a:spAutoFit/>
          </a:bodyPr>
          <a:lstStyle/>
          <a:p>
            <a:pPr algn="ctr">
              <a:buClr>
                <a:srgbClr val="C00000"/>
              </a:buClr>
              <a:buSzPct val="80000"/>
            </a:pPr>
            <a:r>
              <a:rPr lang="zh-CN" altLang="en-US" sz="2200" b="1" dirty="0">
                <a:solidFill>
                  <a:schemeClr val="tx1"/>
                </a:solidFill>
                <a:latin typeface="微软雅黑" panose="020B0503020204020204" pitchFamily="34" charset="-122"/>
                <a:ea typeface="微软雅黑" panose="020B0503020204020204" pitchFamily="34" charset="-122"/>
              </a:rPr>
              <a:t>（一）世界进入新的动荡变革期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M3Yjk3NWIyZGI1M2NjNTYzYzcyZTIxZGRlMTMxODYifQ=="/>
  <p:tag name="KSO_WPP_MARK_KEY" val="21d5c5bb-a344-496f-a4c1-4241c7fedceb"/>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2*l_h_f*1_1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1_1"/>
  <p:tag name="KSO_WM_UNIT_PRESET_TEXT" val="单击此处添加文本具体内容"/>
  <p:tag name="KSO_WM_UNIT_TEXT_FILL_FORE_SCHEMECOLOR_INDEX" val="13"/>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UNIT_TABLE_BEAUTIFY" val="smartTable{2b0622fb-12b9-4443-a0a3-9518ae95b3b0}"/>
  <p:tag name="TABLE_ENDDRAG_ORIGIN_RECT" val="382*319"/>
  <p:tag name="TABLE_ENDDRAG_RECT" val="40*135*382*319"/>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13_4*l_h_a*1_1_1"/>
  <p:tag name="KSO_WM_TEMPLATE_CATEGORY" val="diagram"/>
  <p:tag name="KSO_WM_TEMPLATE_INDEX" val="213"/>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13_4*l_h_a*1_1_1"/>
  <p:tag name="KSO_WM_TEMPLATE_CATEGORY" val="diagram"/>
  <p:tag name="KSO_WM_TEMPLATE_INDEX" val="213"/>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6"/>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13_4*l_h_a*1_1_1"/>
  <p:tag name="KSO_WM_TEMPLATE_CATEGORY" val="diagram"/>
  <p:tag name="KSO_WM_TEMPLATE_INDEX" val="213"/>
  <p:tag name="KSO_WM_UNIT_LAYERLEVEL" val="1_1_1"/>
  <p:tag name="KSO_WM_TAG_VERSION" val="1.0"/>
  <p:tag name="KSO_WM_BEAUTIFY_FLAG" val=""/>
  <p:tag name="KSO_WM_UNIT_PRESET_TEXT" val="添加标题"/>
  <p:tag name="KSO_WM_UNIT_TEXT_FILL_FORE_SCHEMECOLOR_INDEX" val="5"/>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6"/>
  <p:tag name="KSO_WM_UNIT_TEXT_FILL_TYPE" val="1"/>
</p:tagLst>
</file>

<file path=ppt/tags/tag1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6"/>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6"/>
  <p:tag name="KSO_WM_UNIT_TEXT_FILL_TYPE" val="1"/>
</p:tagLst>
</file>

<file path=ppt/tags/tag1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6"/>
  <p:tag name="KSO_WM_UNIT_TEXT_FILL_TYPE" val="1"/>
</p:tagLst>
</file>

<file path=ppt/tags/tag1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6"/>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4"/>
  <p:tag name="KSO_WM_UNIT_ID" val="diagram449_3*m_h_i*1_3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4"/>
  <p:tag name="KSO_WM_UNIT_ID" val="diagram449_3*m_h_i*1_2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4"/>
  <p:tag name="KSO_WM_UNIT_ID" val="diagram449_3*m_h_i*1_1_4"/>
  <p:tag name="KSO_WM_TEMPLATE_CATEGORY" val="diagram"/>
  <p:tag name="KSO_WM_TEMPLATE_INDEX" val="449"/>
  <p:tag name="KSO_WM_UNIT_LAYERLEVEL" val="1_1_1"/>
  <p:tag name="KSO_WM_TAG_VERSION" val="1.0"/>
  <p:tag name="KSO_WM_BEAUTIFY_FLAG" val="#wm#"/>
  <p:tag name="KSO_WM_UNIT_TEXT_FILL_FORE_SCHEMECOLOR_INDEX" val="14"/>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209"/>
  <p:tag name="KSO_WM_UNIT_TYPE" val="l_h_f"/>
  <p:tag name="KSO_WM_UNIT_INDEX" val="1_2_1"/>
  <p:tag name="KSO_WM_UNIT_ID" val="diagram20181209_2*l_h_f*1_2_1"/>
  <p:tag name="KSO_WM_UNIT_LAYERLEVEL" val="1_1_1"/>
  <p:tag name="KSO_WM_UNIT_VALUE" val="4"/>
  <p:tag name="KSO_WM_UNIT_HIGHLIGHT" val="0"/>
  <p:tag name="KSO_WM_UNIT_COMPATIBLE" val="0"/>
  <p:tag name="KSO_WM_UNIT_CLEAR" val="0"/>
  <p:tag name="KSO_WM_BEAUTIFY_FLAG" val=""/>
  <p:tag name="KSO_WM_TAG_VERSION" val="1.0"/>
  <p:tag name="KSO_WM_DIAGRAM_GROUP_CODE" val="l1-1"/>
  <p:tag name="KSO_WM_UNIT_PRESET_TEXT" val="内容文字"/>
  <p:tag name="KSO_WM_UNIT_TEXT_FILL_FORE_SCHEMECOLOR_INDEX" val="6"/>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13_4*l_h_a*1_1_1"/>
  <p:tag name="KSO_WM_TEMPLATE_CATEGORY" val="diagram"/>
  <p:tag name="KSO_WM_TEMPLATE_INDEX" val="213"/>
  <p:tag name="KSO_WM_UNIT_LAYERLEVEL" val="1_1_1"/>
  <p:tag name="KSO_WM_TAG_VERSION" val="1.0"/>
  <p:tag name="KSO_WM_BEAUTIFY_FLAG" val=""/>
  <p:tag name="KSO_WM_UNIT_PRESET_TEXT" val="添加标题"/>
  <p:tag name="KSO_WM_UNIT_TEXT_FILL_FORE_SCHEMECOLOR_INDEX" val="5"/>
  <p:tag name="KSO_WM_UNIT_TEXT_FILL_TYPE" val="1"/>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2*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 val="6"/>
  <p:tag name="KSO_WM_UNIT_FILL_TYPE" val="1"/>
  <p:tag name="KSO_WM_UNIT_SHADOW_SCHEMECOLOR_INDEX" val="5"/>
  <p:tag name="KSO_WM_UNIT_TEXT_FILL_FORE_SCHEMECOLOR_INDEX" val="13"/>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2*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SHADOW_SCHEMECOLOR_INDEX" val="14"/>
  <p:tag name="KSO_WM_UNIT_TEXT_FILL_FORE_SCHEMECOLOR_INDEX" val="2"/>
  <p:tag name="KSO_WM_UNIT_TEXT_FILL_TYPE" val="1"/>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2*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 val="14"/>
  <p:tag name="KSO_WM_UNIT_LINE_FILL_TYPE" val="2"/>
  <p:tag name="KSO_WM_UNIT_TEXT_FILL_FORE_SCHEMECOLOR_INDEX" val="14"/>
  <p:tag name="KSO_WM_UNIT_TEXT_FILL_TYPE" val="1"/>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2"/>
  <p:tag name="KSO_WM_TAG_VERSION" val="1.0"/>
  <p:tag name="KSO_WM_UNIT_TYPE" val="r_v"/>
  <p:tag name="KSO_WM_UNIT_INDEX" val="1_2"/>
  <p:tag name="KSO_WM_UNIT_ID" val="diagram160802_4*r_v*1_2"/>
  <p:tag name="KSO_WM_UNIT_LAYERLEVEL" val="1_1"/>
  <p:tag name="KSO_WM_UNIT_DIAGRAM_CONTRAST_TITLE_CNT" val="1"/>
  <p:tag name="KSO_WM_UNIT_DIAGRAM_DIMENSION_TITLE_CNT" val="2"/>
  <p:tag name="KSO_WM_UNIT_VALUE" val="10"/>
  <p:tag name="KSO_WM_UNIT_HIGHLIGHT" val="0"/>
  <p:tag name="KSO_WM_UNIT_COMPATIBLE" val="0"/>
  <p:tag name="KSO_WM_UNIT_CLEAR" val="0"/>
  <p:tag name="KSO_WM_BEAUTIFY_FLAG" val="#wm#"/>
  <p:tag name="KSO_WM_DIAGRAM_GROUP_CODE" val="r1-1"/>
  <p:tag name="KSO_WM_UNIT_PRESET_TEXT" val="请在此输入您的文本"/>
  <p:tag name="KSO_WM_UNIT_TEXT_FILL_FORE_SCHEMECOLOR_INDEX" val="13"/>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UNIT_TABLE_BEAUTIFY" val="smartTable{97e216e6-e286-42df-ae40-4c9e188c5da6}"/>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2*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 val="13"/>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ISLIDE.ICON" val="#93966;#5817;#150514;#5245;#5480;"/>
</p:tagLst>
</file>

<file path=ppt/tags/tag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2"/>
  <p:tag name="KSO_WM_TAG_VERSION" val="1.0"/>
  <p:tag name="KSO_WM_UNIT_TYPE" val="r_v"/>
  <p:tag name="KSO_WM_UNIT_INDEX" val="1_2"/>
  <p:tag name="KSO_WM_UNIT_ID" val="diagram160802_4*r_v*1_2"/>
  <p:tag name="KSO_WM_UNIT_LAYERLEVEL" val="1_1"/>
  <p:tag name="KSO_WM_UNIT_DIAGRAM_CONTRAST_TITLE_CNT" val="1"/>
  <p:tag name="KSO_WM_UNIT_DIAGRAM_DIMENSION_TITLE_CNT" val="2"/>
  <p:tag name="KSO_WM_UNIT_VALUE" val="10"/>
  <p:tag name="KSO_WM_UNIT_HIGHLIGHT" val="0"/>
  <p:tag name="KSO_WM_UNIT_COMPATIBLE" val="0"/>
  <p:tag name="KSO_WM_UNIT_CLEAR" val="0"/>
  <p:tag name="KSO_WM_BEAUTIFY_FLAG" val="#wm#"/>
  <p:tag name="KSO_WM_DIAGRAM_GROUP_CODE" val="r1-1"/>
  <p:tag name="KSO_WM_UNIT_PRESET_TEXT" val="请在此输入您的文本"/>
  <p:tag name="KSO_WM_UNIT_TEXT_FILL_FORE_SCHEMECOLOR_INDEX" val="13"/>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2"/>
  <p:tag name="KSO_WM_TAG_VERSION" val="1.0"/>
  <p:tag name="KSO_WM_UNIT_TYPE" val="r_v"/>
  <p:tag name="KSO_WM_UNIT_INDEX" val="1_2"/>
  <p:tag name="KSO_WM_UNIT_ID" val="diagram160802_4*r_v*1_2"/>
  <p:tag name="KSO_WM_UNIT_LAYERLEVEL" val="1_1"/>
  <p:tag name="KSO_WM_UNIT_DIAGRAM_CONTRAST_TITLE_CNT" val="1"/>
  <p:tag name="KSO_WM_UNIT_DIAGRAM_DIMENSION_TITLE_CNT" val="2"/>
  <p:tag name="KSO_WM_UNIT_VALUE" val="10"/>
  <p:tag name="KSO_WM_UNIT_HIGHLIGHT" val="0"/>
  <p:tag name="KSO_WM_UNIT_COMPATIBLE" val="0"/>
  <p:tag name="KSO_WM_UNIT_CLEAR" val="0"/>
  <p:tag name="KSO_WM_BEAUTIFY_FLAG" val="#wm#"/>
  <p:tag name="KSO_WM_DIAGRAM_GROUP_CODE" val="r1-1"/>
  <p:tag name="KSO_WM_UNIT_PRESET_TEXT" val="请在此输入您的文本"/>
  <p:tag name="KSO_WM_UNIT_TEXT_FILL_FORE_SCHEMECOLOR_INDEX" val="13"/>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2"/>
  <p:tag name="KSO_WM_TAG_VERSION" val="1.0"/>
  <p:tag name="KSO_WM_UNIT_TYPE" val="r_v"/>
  <p:tag name="KSO_WM_UNIT_INDEX" val="1_2"/>
  <p:tag name="KSO_WM_UNIT_ID" val="diagram160802_4*r_v*1_2"/>
  <p:tag name="KSO_WM_UNIT_LAYERLEVEL" val="1_1"/>
  <p:tag name="KSO_WM_UNIT_DIAGRAM_CONTRAST_TITLE_CNT" val="1"/>
  <p:tag name="KSO_WM_UNIT_DIAGRAM_DIMENSION_TITLE_CNT" val="2"/>
  <p:tag name="KSO_WM_UNIT_VALUE" val="10"/>
  <p:tag name="KSO_WM_UNIT_HIGHLIGHT" val="0"/>
  <p:tag name="KSO_WM_UNIT_COMPATIBLE" val="0"/>
  <p:tag name="KSO_WM_UNIT_CLEAR" val="0"/>
  <p:tag name="KSO_WM_BEAUTIFY_FLAG" val="#wm#"/>
  <p:tag name="KSO_WM_DIAGRAM_GROUP_CODE" val="r1-1"/>
  <p:tag name="KSO_WM_UNIT_PRESET_TEXT" val="请在此输入您的文本"/>
  <p:tag name="KSO_WM_UNIT_TEXT_FILL_FORE_SCHEMECOLOR_INDEX" val="13"/>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2*l_h_i*1_1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1_1"/>
  <p:tag name="KSO_WM_UNIT_FILL_FORE_SCHEMECOLOR_INDEX" val="5"/>
  <p:tag name="KSO_WM_UNIT_FILL_TYPE" val="1"/>
  <p:tag name="KSO_WM_UNIT_SHADOW_SCHEMECOLOR_INDEX" val="5"/>
  <p:tag name="KSO_WM_UNIT_TEXT_FILL_FORE_SCHEMECOLOR_INDEX" val="13"/>
  <p:tag name="KSO_WM_UNIT_TEXT_FILL_TYPE" val="1"/>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2*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SHADOW_SCHEMECOLOR_INDEX" val="14"/>
  <p:tag name="KSO_WM_UNIT_TEXT_FILL_FORE_SCHEMECOLOR_INDEX" val="2"/>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2*l_h_i*1_1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1_3"/>
  <p:tag name="KSO_WM_UNIT_LINE_FORE_SCHEMECOLOR_INDEX" val="14"/>
  <p:tag name="KSO_WM_UNIT_LINE_FILL_TYPE" val="2"/>
  <p:tag name="KSO_WM_UNIT_TEXT_FILL_FORE_SCHEMECOLOR_INDEX" val="14"/>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5741</Words>
  <PresentationFormat>宽屏</PresentationFormat>
  <Paragraphs>523</Paragraphs>
  <Slides>80</Slides>
  <Notes>33</Notes>
  <HiddenSlides>0</HiddenSlides>
  <MMClips>1</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80</vt:i4>
      </vt:variant>
    </vt:vector>
  </HeadingPairs>
  <TitlesOfParts>
    <vt:vector size="98" baseType="lpstr">
      <vt:lpstr>等线</vt:lpstr>
      <vt:lpstr>方正粗金陵简体</vt:lpstr>
      <vt:lpstr>方正粗楷简体</vt:lpstr>
      <vt:lpstr>方正粗宋简体</vt:lpstr>
      <vt:lpstr>方正粗雅宋_GBK</vt:lpstr>
      <vt:lpstr>方正特雅宋简体</vt:lpstr>
      <vt:lpstr>华文楷体</vt:lpstr>
      <vt:lpstr>华文新魏</vt:lpstr>
      <vt:lpstr>华文中宋</vt:lpstr>
      <vt:lpstr>楷体</vt:lpstr>
      <vt:lpstr>宋体</vt:lpstr>
      <vt:lpstr>微软雅黑</vt:lpstr>
      <vt:lpstr>Arial</vt:lpstr>
      <vt:lpstr>Calibri</vt:lpstr>
      <vt:lpstr>Helvetica</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2023-06-06T08:58:00Z</cp:lastPrinted>
  <dcterms:created xsi:type="dcterms:W3CDTF">2022-12-01T15:24:00Z</dcterms:created>
  <dcterms:modified xsi:type="dcterms:W3CDTF">2023-08-31T08:35:32Z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6A94CAF435FA4F71B2AFAB9B19DE8FBE</vt:lpwstr>
  </property>
  <property fmtid="{D5CDD505-2E9C-101B-9397-08002B2CF9AE}" pid="3" name="KSOProductBuildVer">
    <vt:lpwstr>2052-12.1.0.15120</vt:lpwstr>
  </property>
</Properties>
</file>